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31.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4.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0" r:id="rId5"/>
    <p:sldId id="261" r:id="rId6"/>
    <p:sldId id="291" r:id="rId7"/>
    <p:sldId id="263" r:id="rId8"/>
    <p:sldId id="265" r:id="rId9"/>
    <p:sldId id="266" r:id="rId10"/>
    <p:sldId id="267" r:id="rId11"/>
    <p:sldId id="268" r:id="rId12"/>
    <p:sldId id="269" r:id="rId13"/>
    <p:sldId id="270" r:id="rId14"/>
    <p:sldId id="271" r:id="rId15"/>
    <p:sldId id="272" r:id="rId16"/>
    <p:sldId id="273" r:id="rId17"/>
    <p:sldId id="274" r:id="rId18"/>
    <p:sldId id="275" r:id="rId19"/>
    <p:sldId id="289" r:id="rId20"/>
    <p:sldId id="277" r:id="rId21"/>
    <p:sldId id="290" r:id="rId22"/>
    <p:sldId id="278" r:id="rId23"/>
    <p:sldId id="292" r:id="rId24"/>
    <p:sldId id="279" r:id="rId25"/>
    <p:sldId id="280" r:id="rId26"/>
    <p:sldId id="288" r:id="rId27"/>
    <p:sldId id="287" r:id="rId28"/>
    <p:sldId id="282" r:id="rId29"/>
    <p:sldId id="283" r:id="rId30"/>
    <p:sldId id="296" r:id="rId31"/>
    <p:sldId id="286" r:id="rId32"/>
    <p:sldId id="294" r:id="rId33"/>
    <p:sldId id="284" r:id="rId34"/>
    <p:sldId id="285" r:id="rId35"/>
  </p:sldIdLst>
  <p:sldSz cx="12192000" cy="6858000"/>
  <p:notesSz cx="7102475"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D4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291" autoAdjust="0"/>
  </p:normalViewPr>
  <p:slideViewPr>
    <p:cSldViewPr snapToGrid="0">
      <p:cViewPr varScale="1">
        <p:scale>
          <a:sx n="70" d="100"/>
          <a:sy n="70" d="100"/>
        </p:scale>
        <p:origin x="738" y="54"/>
      </p:cViewPr>
      <p:guideLst>
        <p:guide orient="horz" pos="2160"/>
        <p:guide pos="3840"/>
      </p:guideLst>
    </p:cSldViewPr>
  </p:slideViewPr>
  <p:outlineViewPr>
    <p:cViewPr>
      <p:scale>
        <a:sx n="33" d="100"/>
        <a:sy n="33" d="100"/>
      </p:scale>
      <p:origin x="0" y="-3129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fr-FR"/>
              <a:t>Modifiez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14/06/2021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4509A250-FF31-4206-8172-F9D3106AACB1}" type="datetimeFigureOut">
              <a:rPr lang="en-US" dirty="0"/>
              <a:t>14/06/2021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fr-FR"/>
              <a:t>Modifiez le style du titre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4" name="Date Placeholder 3"/>
          <p:cNvSpPr>
            <a:spLocks noGrp="1"/>
          </p:cNvSpPr>
          <p:nvPr>
            <p:ph type="dt" sz="half" idx="10"/>
          </p:nvPr>
        </p:nvSpPr>
        <p:spPr/>
        <p:txBody>
          <a:bodyPr/>
          <a:lstStyle/>
          <a:p>
            <a:fld id="{4509A250-FF31-4206-8172-F9D3106AACB1}" type="datetimeFigureOut">
              <a:rPr lang="en-US" dirty="0"/>
              <a:t>14/06/2021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fr-FR"/>
              <a:t>Modifiez le style du titre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4" name="Date Placeholder 3"/>
          <p:cNvSpPr>
            <a:spLocks noGrp="1"/>
          </p:cNvSpPr>
          <p:nvPr>
            <p:ph type="dt" sz="half" idx="10"/>
          </p:nvPr>
        </p:nvSpPr>
        <p:spPr/>
        <p:txBody>
          <a:bodyPr/>
          <a:lstStyle/>
          <a:p>
            <a:fld id="{4509A250-FF31-4206-8172-F9D3106AACB1}" type="datetimeFigureOut">
              <a:rPr lang="en-US" dirty="0"/>
              <a:t>14/06/2021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4509A250-FF31-4206-8172-F9D3106AACB1}" type="datetimeFigureOut">
              <a:rPr lang="en-US" dirty="0"/>
              <a:t>14/06/2021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14/06/2021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14/06/2021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14/06/2021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14/06/2021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14/06/2021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4509A250-FF31-4206-8172-F9D3106AACB1}" type="datetimeFigureOut">
              <a:rPr lang="en-US" dirty="0"/>
              <a:t>14/06/2021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dirty="0"/>
              <a:t>14/06/2021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14/06/2021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14/06/2021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14/06/2021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7" name="Date Placeholder 4"/>
          <p:cNvSpPr>
            <a:spLocks noGrp="1"/>
          </p:cNvSpPr>
          <p:nvPr>
            <p:ph type="dt" sz="half" idx="10"/>
          </p:nvPr>
        </p:nvSpPr>
        <p:spPr/>
        <p:txBody>
          <a:bodyPr/>
          <a:lstStyle/>
          <a:p>
            <a:fld id="{4509A250-FF31-4206-8172-F9D3106AACB1}" type="datetimeFigureOut">
              <a:rPr lang="en-US" dirty="0"/>
              <a:t>14/06/2021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fr-FR"/>
              <a:t>Modifiez le style du titre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4509A250-FF31-4206-8172-F9D3106AACB1}" type="datetimeFigureOut">
              <a:rPr lang="en-US" dirty="0"/>
              <a:t>14/06/2021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cstate="email">
            <a:extLst>
              <a:ext uri="{28A0092B-C50C-407E-A947-70E740481C1C}">
                <a14:useLocalDpi xmlns:a14="http://schemas.microsoft.com/office/drawing/2010/main"/>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cstate="email">
            <a:extLst>
              <a:ext uri="{28A0092B-C50C-407E-A947-70E740481C1C}">
                <a14:useLocalDpi xmlns:a14="http://schemas.microsoft.com/office/drawing/2010/main"/>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cstate="email">
            <a:extLst>
              <a:ext uri="{28A0092B-C50C-407E-A947-70E740481C1C}">
                <a14:useLocalDpi xmlns:a14="http://schemas.microsoft.com/office/drawing/2010/main"/>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cstate="email">
            <a:extLst>
              <a:ext uri="{28A0092B-C50C-407E-A947-70E740481C1C}">
                <a14:useLocalDpi xmlns:a14="http://schemas.microsoft.com/office/drawing/2010/main"/>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fr-FR"/>
              <a:t>Modifiez le style du titre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dirty="0"/>
              <a:t>14/06/2021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image" Target="../media/image22.tmp"/><Relationship Id="rId1" Type="http://schemas.openxmlformats.org/officeDocument/2006/relationships/slideLayout" Target="../slideLayouts/slideLayout2.xml"/><Relationship Id="rId4" Type="http://schemas.openxmlformats.org/officeDocument/2006/relationships/image" Target="../media/image24.tmp"/></Relationships>
</file>

<file path=ppt/slides/_rels/slide2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png"/><Relationship Id="rId4" Type="http://schemas.openxmlformats.org/officeDocument/2006/relationships/image" Target="../media/image3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pPr algn="r" rtl="1"/>
            <a:r>
              <a:rPr lang="ar-TN" sz="6000" dirty="0">
                <a:solidFill>
                  <a:srgbClr val="ACD433"/>
                </a:solidFill>
                <a:latin typeface="Sakkal Majalla" panose="02000000000000000000" pitchFamily="2" charset="-78"/>
                <a:cs typeface="Mohammad Annoktah" pitchFamily="2" charset="-78"/>
              </a:rPr>
              <a:t>التقرير الدوري عن أنشطة </a:t>
            </a:r>
            <a:r>
              <a:rPr lang="ar-TN" sz="4400" dirty="0">
                <a:latin typeface="Sakkal Majalla" panose="02000000000000000000" pitchFamily="2" charset="-78"/>
                <a:cs typeface="Mohammad Annoktah" pitchFamily="2" charset="-78"/>
              </a:rPr>
              <a:t>المنظمة العربية لتكنولوجيات الاتصال والمعلومات </a:t>
            </a:r>
            <a:endParaRPr lang="fr-FR" sz="4400" dirty="0">
              <a:latin typeface="Sakkal Majalla" panose="02000000000000000000" pitchFamily="2" charset="-78"/>
              <a:cs typeface="Mohammad Annoktah" pitchFamily="2" charset="-78"/>
            </a:endParaRPr>
          </a:p>
        </p:txBody>
      </p:sp>
      <p:sp>
        <p:nvSpPr>
          <p:cNvPr id="3" name="Sous-titre 2"/>
          <p:cNvSpPr>
            <a:spLocks noGrp="1"/>
          </p:cNvSpPr>
          <p:nvPr>
            <p:ph type="subTitle" idx="1"/>
          </p:nvPr>
        </p:nvSpPr>
        <p:spPr/>
        <p:txBody>
          <a:bodyPr>
            <a:noAutofit/>
          </a:bodyPr>
          <a:lstStyle/>
          <a:p>
            <a:pPr algn="r"/>
            <a:r>
              <a:rPr lang="ar-TN" sz="2800" dirty="0">
                <a:latin typeface="Sakkal Majalla" panose="02000000000000000000" pitchFamily="2" charset="-78"/>
                <a:cs typeface="Sakkal Majalla" panose="02000000000000000000" pitchFamily="2" charset="-78"/>
              </a:rPr>
              <a:t> </a:t>
            </a:r>
            <a:r>
              <a:rPr lang="fr-FR" sz="2800" dirty="0">
                <a:latin typeface="Sakkal Majalla" panose="02000000000000000000" pitchFamily="2" charset="-78"/>
                <a:cs typeface="Sakkal Majalla" panose="02000000000000000000" pitchFamily="2" charset="-78"/>
              </a:rPr>
              <a:t>_________________________________________________________________________</a:t>
            </a:r>
            <a:endParaRPr lang="en-US" sz="2800" dirty="0">
              <a:latin typeface="Sakkal Majalla" panose="02000000000000000000" pitchFamily="2" charset="-78"/>
              <a:cs typeface="Sakkal Majalla" panose="02000000000000000000" pitchFamily="2" charset="-78"/>
            </a:endParaRPr>
          </a:p>
          <a:p>
            <a:pPr algn="r"/>
            <a:r>
              <a:rPr lang="ar-TN" sz="2800" dirty="0">
                <a:latin typeface="Sakkal Majalla" panose="02000000000000000000" pitchFamily="2" charset="-78"/>
                <a:cs typeface="Mohammad Annoktah" pitchFamily="2" charset="-78"/>
              </a:rPr>
              <a:t>الفترة </a:t>
            </a:r>
            <a:r>
              <a:rPr lang="ar-TN" sz="3200" dirty="0">
                <a:latin typeface="Sakkal Majalla" panose="02000000000000000000" pitchFamily="2" charset="-78"/>
                <a:cs typeface="Mohammad Annoktah" pitchFamily="2" charset="-78"/>
              </a:rPr>
              <a:t>:</a:t>
            </a:r>
            <a:r>
              <a:rPr lang="ar-TN" sz="2800" dirty="0">
                <a:latin typeface="Sakkal Majalla" panose="02000000000000000000" pitchFamily="2" charset="-78"/>
                <a:cs typeface="Mohammad Annoktah" pitchFamily="2" charset="-78"/>
              </a:rPr>
              <a:t> سنة 2020 – مايو سنة 2021</a:t>
            </a:r>
          </a:p>
          <a:p>
            <a:endParaRPr lang="fr-FR" sz="1400" dirty="0"/>
          </a:p>
        </p:txBody>
      </p:sp>
      <p:sp>
        <p:nvSpPr>
          <p:cNvPr id="5" name="Rectangle 4"/>
          <p:cNvSpPr/>
          <p:nvPr/>
        </p:nvSpPr>
        <p:spPr>
          <a:xfrm>
            <a:off x="9259910" y="0"/>
            <a:ext cx="1184856" cy="11462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311425" y="0"/>
            <a:ext cx="1081826" cy="1094704"/>
          </a:xfrm>
          <a:prstGeom prst="rect">
            <a:avLst/>
          </a:prstGeom>
        </p:spPr>
      </p:pic>
      <p:sp>
        <p:nvSpPr>
          <p:cNvPr id="6" name="Rectangle 5"/>
          <p:cNvSpPr/>
          <p:nvPr/>
        </p:nvSpPr>
        <p:spPr>
          <a:xfrm>
            <a:off x="8487176" y="-1"/>
            <a:ext cx="772733" cy="1146220"/>
          </a:xfrm>
          <a:prstGeom prst="rect">
            <a:avLst/>
          </a:prstGeom>
          <a:solidFill>
            <a:srgbClr val="ACD4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8877111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rtl="1"/>
            <a:r>
              <a:rPr lang="ar-TN" b="1" dirty="0">
                <a:solidFill>
                  <a:srgbClr val="ACD433"/>
                </a:solidFill>
                <a:latin typeface="Sakkal Majalla" panose="02000000000000000000" pitchFamily="2" charset="-78"/>
                <a:cs typeface="Sakkal Majalla" panose="02000000000000000000" pitchFamily="2" charset="-78"/>
              </a:rPr>
              <a:t>أنشطة وإنجازات المنظمة لسنة 2020-2021</a:t>
            </a:r>
            <a:br>
              <a:rPr lang="ar-TN" b="1" dirty="0">
                <a:solidFill>
                  <a:srgbClr val="ACD433"/>
                </a:solidFill>
                <a:latin typeface="Sakkal Majalla" panose="02000000000000000000" pitchFamily="2" charset="-78"/>
                <a:cs typeface="Sakkal Majalla" panose="02000000000000000000" pitchFamily="2" charset="-78"/>
              </a:rPr>
            </a:br>
            <a:r>
              <a:rPr lang="ar-TN" sz="3600" b="1" dirty="0">
                <a:solidFill>
                  <a:schemeClr val="accent1">
                    <a:lumMod val="40000"/>
                    <a:lumOff val="60000"/>
                  </a:schemeClr>
                </a:solidFill>
                <a:latin typeface="Sakkal Majalla" panose="02000000000000000000" pitchFamily="2" charset="-78"/>
                <a:cs typeface="Sakkal Majalla" panose="02000000000000000000" pitchFamily="2" charset="-78"/>
              </a:rPr>
              <a:t>مساهمة المنظمة في الجهود المبذولة لمجابهة جائحة كورونا </a:t>
            </a:r>
            <a:br>
              <a:rPr lang="ar-TN" sz="3600" b="1" dirty="0">
                <a:solidFill>
                  <a:schemeClr val="accent5">
                    <a:lumMod val="75000"/>
                  </a:schemeClr>
                </a:solidFill>
                <a:latin typeface="Sakkal Majalla" panose="02000000000000000000" pitchFamily="2" charset="-78"/>
                <a:cs typeface="Sakkal Majalla" panose="02000000000000000000" pitchFamily="2" charset="-78"/>
              </a:rPr>
            </a:br>
            <a:endParaRPr lang="fr-FR" dirty="0">
              <a:solidFill>
                <a:schemeClr val="accent5">
                  <a:lumMod val="75000"/>
                </a:schemeClr>
              </a:solidFill>
            </a:endParaRPr>
          </a:p>
        </p:txBody>
      </p:sp>
      <p:sp>
        <p:nvSpPr>
          <p:cNvPr id="3" name="Espace réservé du contenu 2"/>
          <p:cNvSpPr>
            <a:spLocks noGrp="1"/>
          </p:cNvSpPr>
          <p:nvPr>
            <p:ph idx="1"/>
          </p:nvPr>
        </p:nvSpPr>
        <p:spPr/>
        <p:txBody>
          <a:bodyPr>
            <a:normAutofit/>
          </a:bodyPr>
          <a:lstStyle/>
          <a:p>
            <a:pPr marL="514350" indent="-514350" algn="r" rtl="1">
              <a:buFont typeface="+mj-lt"/>
              <a:buAutoNum type="arabicPeriod" startAt="3"/>
            </a:pPr>
            <a:r>
              <a:rPr lang="ar-TN" sz="2400" b="1" dirty="0">
                <a:latin typeface="Sakkal Majalla" panose="02000000000000000000" pitchFamily="2" charset="-78"/>
                <a:cs typeface="Sakkal Majalla" panose="02000000000000000000" pitchFamily="2" charset="-78"/>
              </a:rPr>
              <a:t>ورشة عمل حول : «حلول و تكنولوجيات الملاحة عن طريق الاقمار الصناعية لمجابهة كورونا»</a:t>
            </a:r>
          </a:p>
          <a:p>
            <a:pPr algn="r" rtl="1"/>
            <a:r>
              <a:rPr lang="ar-TN" sz="1800" dirty="0">
                <a:solidFill>
                  <a:srgbClr val="ACD433"/>
                </a:solidFill>
                <a:latin typeface="Sakkal Majalla" panose="02000000000000000000" pitchFamily="2" charset="-78"/>
                <a:cs typeface="Sakkal Majalla" panose="02000000000000000000" pitchFamily="2" charset="-78"/>
              </a:rPr>
              <a:t>في إطار التعاون مع المكتب الصيني للملاحة بالأقمار الصناعية </a:t>
            </a:r>
          </a:p>
          <a:p>
            <a:pPr algn="r" rtl="1"/>
            <a:endParaRPr lang="ar-TN" sz="2800" b="1" dirty="0">
              <a:latin typeface="Sakkal Majalla" panose="02000000000000000000" pitchFamily="2" charset="-78"/>
              <a:cs typeface="Sakkal Majalla" panose="02000000000000000000" pitchFamily="2" charset="-78"/>
            </a:endParaRPr>
          </a:p>
        </p:txBody>
      </p:sp>
      <p:pic>
        <p:nvPicPr>
          <p:cNvPr id="4" name="Imag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2663" y="905037"/>
            <a:ext cx="11193226" cy="5047926"/>
          </a:xfrm>
          <a:prstGeom prst="rect">
            <a:avLst/>
          </a:prstGeom>
        </p:spPr>
      </p:pic>
    </p:spTree>
    <p:extLst>
      <p:ext uri="{BB962C8B-B14F-4D97-AF65-F5344CB8AC3E}">
        <p14:creationId xmlns:p14="http://schemas.microsoft.com/office/powerpoint/2010/main" val="1539904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27017" y="2028470"/>
            <a:ext cx="9404723" cy="1400530"/>
          </a:xfrm>
        </p:spPr>
        <p:txBody>
          <a:bodyPr/>
          <a:lstStyle/>
          <a:p>
            <a:pPr algn="r" rtl="1">
              <a:lnSpc>
                <a:spcPct val="150000"/>
              </a:lnSpc>
            </a:pPr>
            <a:r>
              <a:rPr lang="ar-TN" sz="4000" b="1" dirty="0">
                <a:solidFill>
                  <a:srgbClr val="ACD433"/>
                </a:solidFill>
                <a:latin typeface="Sakkal Majalla" panose="02000000000000000000" pitchFamily="2" charset="-78"/>
                <a:cs typeface="Mohammad Annoktah" pitchFamily="2" charset="-78"/>
              </a:rPr>
              <a:t>أنشطة وإنجازات المنظمة</a:t>
            </a:r>
            <a:br>
              <a:rPr lang="ar-TN" sz="4000" b="1" dirty="0">
                <a:solidFill>
                  <a:srgbClr val="ACD433"/>
                </a:solidFill>
                <a:latin typeface="Sakkal Majalla" panose="02000000000000000000" pitchFamily="2" charset="-78"/>
                <a:cs typeface="Mohammad Annoktah" pitchFamily="2" charset="-78"/>
              </a:rPr>
            </a:br>
            <a:r>
              <a:rPr lang="ar-TN" sz="4000" b="1" dirty="0">
                <a:solidFill>
                  <a:srgbClr val="ACD433"/>
                </a:solidFill>
                <a:latin typeface="Sakkal Majalla" panose="02000000000000000000" pitchFamily="2" charset="-78"/>
                <a:cs typeface="Mohammad Annoktah" pitchFamily="2" charset="-78"/>
              </a:rPr>
              <a:t> لسنة 2020-2021</a:t>
            </a:r>
            <a:br>
              <a:rPr lang="ar-TN" sz="4000" b="1" dirty="0">
                <a:solidFill>
                  <a:srgbClr val="ACD433"/>
                </a:solidFill>
                <a:latin typeface="Sakkal Majalla" panose="02000000000000000000" pitchFamily="2" charset="-78"/>
                <a:cs typeface="Mohammad Annoktah" pitchFamily="2" charset="-78"/>
              </a:rPr>
            </a:br>
            <a:r>
              <a:rPr lang="ar-TN" sz="3200" b="1" dirty="0">
                <a:solidFill>
                  <a:schemeClr val="accent1">
                    <a:lumMod val="40000"/>
                    <a:lumOff val="60000"/>
                  </a:schemeClr>
                </a:solidFill>
                <a:latin typeface="Sakkal Majalla" panose="02000000000000000000" pitchFamily="2" charset="-78"/>
                <a:cs typeface="Mohammad Annoktah" pitchFamily="2" charset="-78"/>
              </a:rPr>
              <a:t>برنامج الثقة الرقميّة </a:t>
            </a:r>
            <a:r>
              <a:rPr lang="fr-FR" sz="3200" b="1" dirty="0">
                <a:solidFill>
                  <a:schemeClr val="accent1">
                    <a:lumMod val="40000"/>
                    <a:lumOff val="60000"/>
                  </a:schemeClr>
                </a:solidFill>
                <a:latin typeface="Sakkal Majalla" panose="02000000000000000000" pitchFamily="2" charset="-78"/>
                <a:cs typeface="Mohammad Annoktah" pitchFamily="2" charset="-78"/>
              </a:rPr>
              <a:t>|</a:t>
            </a:r>
            <a:r>
              <a:rPr lang="ar-TN" sz="3200" b="1" dirty="0">
                <a:solidFill>
                  <a:schemeClr val="accent1">
                    <a:lumMod val="40000"/>
                    <a:lumOff val="60000"/>
                  </a:schemeClr>
                </a:solidFill>
                <a:latin typeface="Sakkal Majalla" panose="02000000000000000000" pitchFamily="2" charset="-78"/>
                <a:cs typeface="Mohammad Annoktah" pitchFamily="2" charset="-78"/>
              </a:rPr>
              <a:t> 2020 - 2021</a:t>
            </a:r>
            <a:br>
              <a:rPr lang="ar-TN" sz="3600" b="1" dirty="0">
                <a:solidFill>
                  <a:schemeClr val="accent5">
                    <a:lumMod val="75000"/>
                  </a:schemeClr>
                </a:solidFill>
                <a:latin typeface="Sakkal Majalla" panose="02000000000000000000" pitchFamily="2" charset="-78"/>
                <a:cs typeface="Sakkal Majalla" panose="02000000000000000000" pitchFamily="2" charset="-78"/>
              </a:rPr>
            </a:br>
            <a:r>
              <a:rPr lang="ar-TN" sz="3600" b="1" dirty="0">
                <a:solidFill>
                  <a:schemeClr val="accent1">
                    <a:lumMod val="40000"/>
                    <a:lumOff val="60000"/>
                  </a:schemeClr>
                </a:solidFill>
                <a:latin typeface="Sakkal Majalla" panose="02000000000000000000" pitchFamily="2" charset="-78"/>
                <a:cs typeface="Sakkal Majalla" panose="02000000000000000000" pitchFamily="2" charset="-78"/>
              </a:rPr>
              <a:t> </a:t>
            </a:r>
            <a:br>
              <a:rPr lang="ar-TN" sz="3600" b="1" dirty="0">
                <a:solidFill>
                  <a:schemeClr val="accent1">
                    <a:lumMod val="40000"/>
                    <a:lumOff val="60000"/>
                  </a:schemeClr>
                </a:solidFill>
                <a:latin typeface="Sakkal Majalla" panose="02000000000000000000" pitchFamily="2" charset="-78"/>
                <a:cs typeface="Sakkal Majalla" panose="02000000000000000000" pitchFamily="2" charset="-78"/>
              </a:rPr>
            </a:br>
            <a:br>
              <a:rPr lang="ar-TN" sz="3600" b="1" dirty="0">
                <a:solidFill>
                  <a:schemeClr val="accent5">
                    <a:lumMod val="75000"/>
                  </a:schemeClr>
                </a:solidFill>
                <a:latin typeface="Sakkal Majalla" panose="02000000000000000000" pitchFamily="2" charset="-78"/>
                <a:cs typeface="Sakkal Majalla" panose="02000000000000000000" pitchFamily="2" charset="-78"/>
              </a:rPr>
            </a:br>
            <a:endParaRPr lang="fr-FR" dirty="0">
              <a:solidFill>
                <a:schemeClr val="accent5">
                  <a:lumMod val="75000"/>
                </a:schemeClr>
              </a:solidFill>
            </a:endParaRPr>
          </a:p>
        </p:txBody>
      </p:sp>
    </p:spTree>
    <p:extLst>
      <p:ext uri="{BB962C8B-B14F-4D97-AF65-F5344CB8AC3E}">
        <p14:creationId xmlns:p14="http://schemas.microsoft.com/office/powerpoint/2010/main" val="349121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78686" y="138819"/>
            <a:ext cx="9404723" cy="1400530"/>
          </a:xfrm>
        </p:spPr>
        <p:txBody>
          <a:bodyPr/>
          <a:lstStyle/>
          <a:p>
            <a:pPr algn="r" rtl="1"/>
            <a:r>
              <a:rPr lang="ar-TN" b="1" dirty="0">
                <a:solidFill>
                  <a:srgbClr val="ACD433"/>
                </a:solidFill>
                <a:latin typeface="Sakkal Majalla" panose="02000000000000000000" pitchFamily="2" charset="-78"/>
                <a:cs typeface="Sakkal Majalla" panose="02000000000000000000" pitchFamily="2" charset="-78"/>
              </a:rPr>
              <a:t>أنشطة وإنجازات المنظمة لسنة 2020-2021</a:t>
            </a:r>
            <a:br>
              <a:rPr lang="ar-TN" b="1" dirty="0">
                <a:solidFill>
                  <a:srgbClr val="ACD433"/>
                </a:solidFill>
                <a:latin typeface="Sakkal Majalla" panose="02000000000000000000" pitchFamily="2" charset="-78"/>
                <a:cs typeface="Sakkal Majalla" panose="02000000000000000000" pitchFamily="2" charset="-78"/>
              </a:rPr>
            </a:br>
            <a:r>
              <a:rPr lang="ar-TN" b="1" dirty="0">
                <a:solidFill>
                  <a:srgbClr val="ACD433"/>
                </a:solidFill>
                <a:latin typeface="Sakkal Majalla" panose="02000000000000000000" pitchFamily="2" charset="-78"/>
                <a:cs typeface="Sakkal Majalla" panose="02000000000000000000" pitchFamily="2" charset="-78"/>
              </a:rPr>
              <a:t>برنامج الثقة الرقميّة </a:t>
            </a:r>
            <a:r>
              <a:rPr lang="fr-FR" b="1" dirty="0">
                <a:solidFill>
                  <a:srgbClr val="ACD433"/>
                </a:solidFill>
                <a:latin typeface="Sakkal Majalla" panose="02000000000000000000" pitchFamily="2" charset="-78"/>
                <a:cs typeface="Sakkal Majalla" panose="02000000000000000000" pitchFamily="2" charset="-78"/>
              </a:rPr>
              <a:t>|</a:t>
            </a:r>
            <a:r>
              <a:rPr lang="ar-TN" b="1" dirty="0">
                <a:solidFill>
                  <a:srgbClr val="ACD433"/>
                </a:solidFill>
                <a:latin typeface="Sakkal Majalla" panose="02000000000000000000" pitchFamily="2" charset="-78"/>
                <a:cs typeface="Sakkal Majalla" panose="02000000000000000000" pitchFamily="2" charset="-78"/>
              </a:rPr>
              <a:t> 2020 - 2021</a:t>
            </a:r>
            <a:br>
              <a:rPr lang="ar-TN" sz="2400" b="1" dirty="0">
                <a:solidFill>
                  <a:schemeClr val="accent5">
                    <a:lumMod val="75000"/>
                  </a:schemeClr>
                </a:solidFill>
                <a:latin typeface="Sakkal Majalla" panose="02000000000000000000" pitchFamily="2" charset="-78"/>
                <a:cs typeface="Mohammad Annoktah" pitchFamily="2" charset="-78"/>
              </a:rPr>
            </a:br>
            <a:r>
              <a:rPr lang="ar-TN" sz="3600" b="1" dirty="0">
                <a:solidFill>
                  <a:schemeClr val="accent1">
                    <a:lumMod val="40000"/>
                    <a:lumOff val="60000"/>
                  </a:schemeClr>
                </a:solidFill>
                <a:latin typeface="Sakkal Majalla" panose="02000000000000000000" pitchFamily="2" charset="-78"/>
                <a:cs typeface="Sakkal Majalla" panose="02000000000000000000" pitchFamily="2" charset="-78"/>
              </a:rPr>
              <a:t> </a:t>
            </a:r>
            <a:br>
              <a:rPr lang="ar-TN" sz="3600" b="1" dirty="0">
                <a:solidFill>
                  <a:schemeClr val="accent1">
                    <a:lumMod val="40000"/>
                    <a:lumOff val="60000"/>
                  </a:schemeClr>
                </a:solidFill>
                <a:latin typeface="Sakkal Majalla" panose="02000000000000000000" pitchFamily="2" charset="-78"/>
                <a:cs typeface="Sakkal Majalla" panose="02000000000000000000" pitchFamily="2" charset="-78"/>
              </a:rPr>
            </a:br>
            <a:br>
              <a:rPr lang="ar-TN" sz="3600" b="1" dirty="0">
                <a:solidFill>
                  <a:schemeClr val="accent5">
                    <a:lumMod val="75000"/>
                  </a:schemeClr>
                </a:solidFill>
                <a:latin typeface="Sakkal Majalla" panose="02000000000000000000" pitchFamily="2" charset="-78"/>
                <a:cs typeface="Sakkal Majalla" panose="02000000000000000000" pitchFamily="2" charset="-78"/>
              </a:rPr>
            </a:br>
            <a:endParaRPr lang="fr-FR" dirty="0">
              <a:solidFill>
                <a:schemeClr val="accent5">
                  <a:lumMod val="75000"/>
                </a:schemeClr>
              </a:solidFill>
            </a:endParaRPr>
          </a:p>
        </p:txBody>
      </p:sp>
      <p:sp>
        <p:nvSpPr>
          <p:cNvPr id="3" name="Espace réservé du contenu 2"/>
          <p:cNvSpPr>
            <a:spLocks noGrp="1"/>
          </p:cNvSpPr>
          <p:nvPr>
            <p:ph idx="1"/>
          </p:nvPr>
        </p:nvSpPr>
        <p:spPr/>
        <p:txBody>
          <a:bodyPr>
            <a:normAutofit lnSpcReduction="10000"/>
          </a:bodyPr>
          <a:lstStyle/>
          <a:p>
            <a:pPr marL="514350" indent="-514350" algn="r" rtl="1">
              <a:buFont typeface="+mj-lt"/>
              <a:buAutoNum type="arabicPeriod"/>
            </a:pPr>
            <a:r>
              <a:rPr lang="ar-TN" sz="2400" b="1" dirty="0">
                <a:latin typeface="Sakkal Majalla" panose="02000000000000000000" pitchFamily="2" charset="-78"/>
                <a:cs typeface="Sakkal Majalla" panose="02000000000000000000" pitchFamily="2" charset="-78"/>
              </a:rPr>
              <a:t>ورشة عمل : "نحو إطار موحّد حول خدمات الثقة الرقميّة" </a:t>
            </a:r>
            <a:r>
              <a:rPr lang="fr-FR" sz="2400" b="1" dirty="0">
                <a:solidFill>
                  <a:schemeClr val="accent1">
                    <a:lumMod val="40000"/>
                    <a:lumOff val="60000"/>
                  </a:schemeClr>
                </a:solidFill>
                <a:latin typeface="Sakkal Majalla" panose="02000000000000000000" pitchFamily="2" charset="-78"/>
                <a:cs typeface="Sakkal Majalla" panose="02000000000000000000" pitchFamily="2" charset="-78"/>
              </a:rPr>
              <a:t>|</a:t>
            </a:r>
            <a:r>
              <a:rPr lang="ar-TN" sz="2400" b="1" dirty="0">
                <a:solidFill>
                  <a:schemeClr val="accent1">
                    <a:lumMod val="40000"/>
                    <a:lumOff val="60000"/>
                  </a:schemeClr>
                </a:solidFill>
                <a:latin typeface="Sakkal Majalla" panose="02000000000000000000" pitchFamily="2" charset="-78"/>
                <a:cs typeface="Sakkal Majalla" panose="02000000000000000000" pitchFamily="2" charset="-78"/>
              </a:rPr>
              <a:t> 2020</a:t>
            </a:r>
            <a:br>
              <a:rPr lang="ar-TN" sz="2400" b="1" dirty="0">
                <a:solidFill>
                  <a:schemeClr val="accent1">
                    <a:lumMod val="40000"/>
                    <a:lumOff val="60000"/>
                  </a:schemeClr>
                </a:solidFill>
                <a:latin typeface="Sakkal Majalla" panose="02000000000000000000" pitchFamily="2" charset="-78"/>
                <a:cs typeface="Sakkal Majalla" panose="02000000000000000000" pitchFamily="2" charset="-78"/>
              </a:rPr>
            </a:br>
            <a:r>
              <a:rPr lang="ar-TN" sz="2400" b="1" dirty="0">
                <a:solidFill>
                  <a:schemeClr val="accent1">
                    <a:lumMod val="40000"/>
                    <a:lumOff val="60000"/>
                  </a:schemeClr>
                </a:solidFill>
                <a:latin typeface="Sakkal Majalla" panose="02000000000000000000" pitchFamily="2" charset="-78"/>
                <a:cs typeface="Sakkal Majalla" panose="02000000000000000000" pitchFamily="2" charset="-78"/>
              </a:rPr>
              <a:t>_________________________________________________________________________________</a:t>
            </a:r>
          </a:p>
          <a:p>
            <a:pPr marL="0" indent="0" algn="r" rtl="1">
              <a:buNone/>
            </a:pPr>
            <a:r>
              <a:rPr lang="ar-TN" sz="2400" b="1" dirty="0">
                <a:latin typeface="Sakkal Majalla" panose="02000000000000000000" pitchFamily="2" charset="-78"/>
                <a:cs typeface="Sakkal Majalla" panose="02000000000000000000" pitchFamily="2" charset="-78"/>
              </a:rPr>
              <a:t>نظمت المنظمة العربية لتكنولوجيات الاتصال و المعلومات، يوم 29 سبتمبر 2020، بالتعاون مع الوكالة الوطنية للمصادقة الالكترونية و بمشاركة مكتب الخبرة الدولي </a:t>
            </a:r>
            <a:r>
              <a:rPr lang="fr-FR" sz="2400" b="1" dirty="0">
                <a:latin typeface="Sakkal Majalla" panose="02000000000000000000" pitchFamily="2" charset="-78"/>
                <a:cs typeface="Sakkal Majalla" panose="02000000000000000000" pitchFamily="2" charset="-78"/>
              </a:rPr>
              <a:t>SEALED </a:t>
            </a:r>
            <a:r>
              <a:rPr lang="ar-TN" sz="2400" b="1" dirty="0">
                <a:latin typeface="Sakkal Majalla" panose="02000000000000000000" pitchFamily="2" charset="-78"/>
                <a:cs typeface="Sakkal Majalla" panose="02000000000000000000" pitchFamily="2" charset="-78"/>
              </a:rPr>
              <a:t>منتدى دولي حول موضوع :</a:t>
            </a:r>
          </a:p>
          <a:p>
            <a:pPr marL="0" indent="0" algn="r" rtl="1">
              <a:buNone/>
            </a:pPr>
            <a:r>
              <a:rPr lang="ar-TN" sz="2400" b="1" dirty="0">
                <a:latin typeface="Sakkal Majalla" panose="02000000000000000000" pitchFamily="2" charset="-78"/>
                <a:cs typeface="Sakkal Majalla" panose="02000000000000000000" pitchFamily="2" charset="-78"/>
              </a:rPr>
              <a:t> </a:t>
            </a:r>
            <a:r>
              <a:rPr lang="fr-FR" sz="2400" b="1" dirty="0" err="1">
                <a:latin typeface="Sakkal Majalla" panose="02000000000000000000" pitchFamily="2" charset="-78"/>
                <a:cs typeface="Sakkal Majalla" panose="02000000000000000000" pitchFamily="2" charset="-78"/>
              </a:rPr>
              <a:t>Towards</a:t>
            </a:r>
            <a:r>
              <a:rPr lang="fr-FR" sz="2400" b="1" dirty="0">
                <a:latin typeface="Sakkal Majalla" panose="02000000000000000000" pitchFamily="2" charset="-78"/>
                <a:cs typeface="Sakkal Majalla" panose="02000000000000000000" pitchFamily="2" charset="-78"/>
              </a:rPr>
              <a:t> a </a:t>
            </a:r>
            <a:r>
              <a:rPr lang="fr-FR" sz="2400" b="1" dirty="0" err="1">
                <a:latin typeface="Sakkal Majalla" panose="02000000000000000000" pitchFamily="2" charset="-78"/>
                <a:cs typeface="Sakkal Majalla" panose="02000000000000000000" pitchFamily="2" charset="-78"/>
              </a:rPr>
              <a:t>common</a:t>
            </a:r>
            <a:r>
              <a:rPr lang="fr-FR" sz="2400" b="1" dirty="0">
                <a:latin typeface="Sakkal Majalla" panose="02000000000000000000" pitchFamily="2" charset="-78"/>
                <a:cs typeface="Sakkal Majalla" panose="02000000000000000000" pitchFamily="2" charset="-78"/>
              </a:rPr>
              <a:t> Framework for Digital Trust Services</a:t>
            </a:r>
          </a:p>
          <a:p>
            <a:pPr marL="0" indent="0" algn="r" rtl="1">
              <a:buNone/>
            </a:pPr>
            <a:r>
              <a:rPr lang="ar-TN" sz="2400" b="1" dirty="0">
                <a:latin typeface="Sakkal Majalla" panose="02000000000000000000" pitchFamily="2" charset="-78"/>
                <a:cs typeface="Sakkal Majalla" panose="02000000000000000000" pitchFamily="2" charset="-78"/>
              </a:rPr>
              <a:t>هذا المنتدى يندرج في اطار تفعيل شبكة الثقة الرقميّة، و تميز هذا المنتدى بمشاركة المنتدى الاسيوي لهياكل المصادقة الالكترونية </a:t>
            </a:r>
            <a:r>
              <a:rPr lang="fr-FR" sz="2400" b="1" dirty="0">
                <a:latin typeface="Sakkal Majalla" panose="02000000000000000000" pitchFamily="2" charset="-78"/>
                <a:cs typeface="Sakkal Majalla" panose="02000000000000000000" pitchFamily="2" charset="-78"/>
              </a:rPr>
              <a:t>ASIA PKI Consortium  </a:t>
            </a:r>
            <a:r>
              <a:rPr lang="ar-TN" sz="2400" b="1" dirty="0">
                <a:latin typeface="Sakkal Majalla" panose="02000000000000000000" pitchFamily="2" charset="-78"/>
                <a:cs typeface="Sakkal Majalla" panose="02000000000000000000" pitchFamily="2" charset="-78"/>
              </a:rPr>
              <a:t>بالإضافة الى مشاركة خبير من المعهد الاوروبي لتقييس الاتصالات </a:t>
            </a:r>
          </a:p>
          <a:p>
            <a:pPr marL="0" indent="0" algn="r" rtl="1">
              <a:buNone/>
            </a:pPr>
            <a:br>
              <a:rPr lang="ar-TN" sz="2400" b="1" dirty="0">
                <a:latin typeface="Sakkal Majalla" panose="02000000000000000000" pitchFamily="2" charset="-78"/>
                <a:cs typeface="Sakkal Majalla" panose="02000000000000000000" pitchFamily="2" charset="-78"/>
              </a:rPr>
            </a:br>
            <a:endParaRPr lang="ar-TN" sz="2400" b="1" dirty="0">
              <a:latin typeface="Sakkal Majalla" panose="02000000000000000000" pitchFamily="2" charset="-78"/>
              <a:cs typeface="Sakkal Majalla" panose="02000000000000000000" pitchFamily="2" charset="-78"/>
            </a:endParaRPr>
          </a:p>
          <a:p>
            <a:pPr algn="r" rtl="1"/>
            <a:endParaRPr lang="ar-TN" sz="2800" b="1" dirty="0">
              <a:latin typeface="Sakkal Majalla" panose="02000000000000000000" pitchFamily="2" charset="-78"/>
              <a:cs typeface="Sakkal Majalla" panose="02000000000000000000" pitchFamily="2" charset="-78"/>
            </a:endParaRPr>
          </a:p>
        </p:txBody>
      </p:sp>
      <p:pic>
        <p:nvPicPr>
          <p:cNvPr id="4" name="Picture 2">
            <a:extLst>
              <a:ext uri="{FF2B5EF4-FFF2-40B4-BE49-F238E27FC236}">
                <a16:creationId xmlns:a16="http://schemas.microsoft.com/office/drawing/2014/main" id="{6E3067A7-F5BB-47EB-AB7F-83362648F124}"/>
              </a:ext>
            </a:extLst>
          </p:cNvPr>
          <p:cNvPicPr>
            <a:picLocks noChangeAspect="1" noChangeArrowheads="1"/>
          </p:cNvPicPr>
          <p:nvPr/>
        </p:nvPicPr>
        <p:blipFill>
          <a:blip r:embed="rId2"/>
          <a:srcRect/>
          <a:stretch>
            <a:fillRect/>
          </a:stretch>
        </p:blipFill>
        <p:spPr bwMode="auto">
          <a:xfrm>
            <a:off x="0" y="5267325"/>
            <a:ext cx="6305550" cy="1590675"/>
          </a:xfrm>
          <a:prstGeom prst="rect">
            <a:avLst/>
          </a:prstGeom>
          <a:noFill/>
          <a:ln w="9525">
            <a:noFill/>
            <a:miter lim="800000"/>
            <a:headEnd/>
            <a:tailEnd/>
          </a:ln>
          <a:effectLst/>
        </p:spPr>
      </p:pic>
      <p:pic>
        <p:nvPicPr>
          <p:cNvPr id="5" name="Image 4" descr="Sealed Pic.jpg">
            <a:extLst>
              <a:ext uri="{FF2B5EF4-FFF2-40B4-BE49-F238E27FC236}">
                <a16:creationId xmlns:a16="http://schemas.microsoft.com/office/drawing/2014/main" id="{8EFB87F9-BC71-4603-944C-6C1709D3BF2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15074" y="5343237"/>
            <a:ext cx="3234779" cy="1514763"/>
          </a:xfrm>
          <a:prstGeom prst="rect">
            <a:avLst/>
          </a:prstGeom>
        </p:spPr>
      </p:pic>
    </p:spTree>
    <p:extLst>
      <p:ext uri="{BB962C8B-B14F-4D97-AF65-F5344CB8AC3E}">
        <p14:creationId xmlns:p14="http://schemas.microsoft.com/office/powerpoint/2010/main" val="4206757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marL="457200" indent="-457200" algn="r" rtl="1">
              <a:buFont typeface="+mj-lt"/>
              <a:buAutoNum type="arabicPeriod" startAt="2"/>
            </a:pPr>
            <a:r>
              <a:rPr lang="ar-TN" sz="2400" b="1" dirty="0">
                <a:latin typeface="Sakkal Majalla" panose="02000000000000000000" pitchFamily="2" charset="-78"/>
                <a:cs typeface="Sakkal Majalla" panose="02000000000000000000" pitchFamily="2" charset="-78"/>
              </a:rPr>
              <a:t>منتدى تكويني : " التجربة الكورية الجنوبية في مجال سياسات الأمن </a:t>
            </a:r>
            <a:r>
              <a:rPr lang="ar-TN" sz="2400" b="1" dirty="0" err="1">
                <a:latin typeface="Sakkal Majalla" panose="02000000000000000000" pitchFamily="2" charset="-78"/>
                <a:cs typeface="Sakkal Majalla" panose="02000000000000000000" pitchFamily="2" charset="-78"/>
              </a:rPr>
              <a:t>السيبراني</a:t>
            </a:r>
            <a:r>
              <a:rPr lang="ar-TN" sz="2400" b="1" dirty="0">
                <a:latin typeface="Sakkal Majalla" panose="02000000000000000000" pitchFamily="2" charset="-78"/>
                <a:cs typeface="Sakkal Majalla" panose="02000000000000000000" pitchFamily="2" charset="-78"/>
              </a:rPr>
              <a:t> والاستجابة للحوادث والمخاطر  </a:t>
            </a:r>
            <a:r>
              <a:rPr lang="fr-FR" sz="2400" b="1" dirty="0">
                <a:solidFill>
                  <a:schemeClr val="accent1">
                    <a:lumMod val="40000"/>
                    <a:lumOff val="60000"/>
                  </a:schemeClr>
                </a:solidFill>
                <a:latin typeface="Sakkal Majalla" panose="02000000000000000000" pitchFamily="2" charset="-78"/>
                <a:cs typeface="Sakkal Majalla" panose="02000000000000000000" pitchFamily="2" charset="-78"/>
              </a:rPr>
              <a:t>|</a:t>
            </a:r>
            <a:r>
              <a:rPr lang="ar-TN" sz="2400" b="1" dirty="0">
                <a:solidFill>
                  <a:schemeClr val="accent1">
                    <a:lumMod val="40000"/>
                    <a:lumOff val="60000"/>
                  </a:schemeClr>
                </a:solidFill>
                <a:latin typeface="Sakkal Majalla" panose="02000000000000000000" pitchFamily="2" charset="-78"/>
                <a:cs typeface="Sakkal Majalla" panose="02000000000000000000" pitchFamily="2" charset="-78"/>
              </a:rPr>
              <a:t> 10 نوفمبر 2020</a:t>
            </a:r>
            <a:br>
              <a:rPr lang="ar-TN" sz="2400" b="1" dirty="0">
                <a:solidFill>
                  <a:schemeClr val="accent1">
                    <a:lumMod val="40000"/>
                    <a:lumOff val="60000"/>
                  </a:schemeClr>
                </a:solidFill>
                <a:latin typeface="Sakkal Majalla" panose="02000000000000000000" pitchFamily="2" charset="-78"/>
                <a:cs typeface="Sakkal Majalla" panose="02000000000000000000" pitchFamily="2" charset="-78"/>
              </a:rPr>
            </a:br>
            <a:r>
              <a:rPr lang="ar-TN" sz="2400" b="1" dirty="0">
                <a:solidFill>
                  <a:schemeClr val="accent1">
                    <a:lumMod val="40000"/>
                    <a:lumOff val="60000"/>
                  </a:schemeClr>
                </a:solidFill>
                <a:latin typeface="Sakkal Majalla" panose="02000000000000000000" pitchFamily="2" charset="-78"/>
                <a:cs typeface="Sakkal Majalla" panose="02000000000000000000" pitchFamily="2" charset="-78"/>
              </a:rPr>
              <a:t>_________________________________________________________________________________</a:t>
            </a:r>
            <a:br>
              <a:rPr lang="ar-TN" sz="2400" b="1" dirty="0">
                <a:solidFill>
                  <a:schemeClr val="accent1">
                    <a:lumMod val="40000"/>
                    <a:lumOff val="60000"/>
                  </a:schemeClr>
                </a:solidFill>
                <a:latin typeface="Sakkal Majalla" panose="02000000000000000000" pitchFamily="2" charset="-78"/>
                <a:cs typeface="Sakkal Majalla" panose="02000000000000000000" pitchFamily="2" charset="-78"/>
              </a:rPr>
            </a:br>
            <a:r>
              <a:rPr lang="ar-TN" sz="2400" dirty="0">
                <a:solidFill>
                  <a:schemeClr val="tx2"/>
                </a:solidFill>
                <a:latin typeface="Sakkal Majalla" panose="02000000000000000000" pitchFamily="2" charset="-78"/>
                <a:cs typeface="Sakkal Majalla" panose="02000000000000000000" pitchFamily="2" charset="-78"/>
              </a:rPr>
              <a:t>نظمت المنظمة العربية لتكنولوجيات الاتصال و المعلومات، بالتعاون مع المعهد الكوري الجنوبي للأمن </a:t>
            </a:r>
            <a:r>
              <a:rPr lang="ar-TN" sz="2400" dirty="0" err="1">
                <a:solidFill>
                  <a:schemeClr val="tx2"/>
                </a:solidFill>
                <a:latin typeface="Sakkal Majalla" panose="02000000000000000000" pitchFamily="2" charset="-78"/>
                <a:cs typeface="Sakkal Majalla" panose="02000000000000000000" pitchFamily="2" charset="-78"/>
              </a:rPr>
              <a:t>السيبرني</a:t>
            </a:r>
            <a:r>
              <a:rPr lang="ar-TN" sz="2400" dirty="0">
                <a:solidFill>
                  <a:schemeClr val="tx2"/>
                </a:solidFill>
                <a:latin typeface="Sakkal Majalla" panose="02000000000000000000" pitchFamily="2" charset="-78"/>
                <a:cs typeface="Sakkal Majalla" panose="02000000000000000000" pitchFamily="2" charset="-78"/>
              </a:rPr>
              <a:t> </a:t>
            </a:r>
            <a:r>
              <a:rPr lang="fr-FR" sz="2400" dirty="0">
                <a:solidFill>
                  <a:schemeClr val="tx2"/>
                </a:solidFill>
                <a:latin typeface="Sakkal Majalla" panose="02000000000000000000" pitchFamily="2" charset="-78"/>
                <a:cs typeface="Sakkal Majalla" panose="02000000000000000000" pitchFamily="2" charset="-78"/>
              </a:rPr>
              <a:t>KISA </a:t>
            </a:r>
            <a:r>
              <a:rPr lang="ar-TN" sz="2400" dirty="0">
                <a:solidFill>
                  <a:schemeClr val="tx2"/>
                </a:solidFill>
                <a:latin typeface="Sakkal Majalla" panose="02000000000000000000" pitchFamily="2" charset="-78"/>
                <a:cs typeface="Sakkal Majalla" panose="02000000000000000000" pitchFamily="2" charset="-78"/>
              </a:rPr>
              <a:t>، </a:t>
            </a:r>
            <a:r>
              <a:rPr lang="ar-TN" sz="2400" b="1" dirty="0">
                <a:solidFill>
                  <a:schemeClr val="tx2"/>
                </a:solidFill>
                <a:latin typeface="Sakkal Majalla" panose="02000000000000000000" pitchFamily="2" charset="-78"/>
                <a:cs typeface="Sakkal Majalla" panose="02000000000000000000" pitchFamily="2" charset="-78"/>
              </a:rPr>
              <a:t>منتدى تكويني افتراضي خصص لعرض التجربة الكورية الجنوبية في مجال سياسات الامن </a:t>
            </a:r>
            <a:r>
              <a:rPr lang="ar-TN" sz="2400" b="1" dirty="0" err="1">
                <a:solidFill>
                  <a:schemeClr val="tx2"/>
                </a:solidFill>
                <a:latin typeface="Sakkal Majalla" panose="02000000000000000000" pitchFamily="2" charset="-78"/>
                <a:cs typeface="Sakkal Majalla" panose="02000000000000000000" pitchFamily="2" charset="-78"/>
              </a:rPr>
              <a:t>السبراني</a:t>
            </a:r>
            <a:r>
              <a:rPr lang="ar-TN" sz="2400" b="1" dirty="0">
                <a:solidFill>
                  <a:schemeClr val="tx2"/>
                </a:solidFill>
                <a:latin typeface="Sakkal Majalla" panose="02000000000000000000" pitchFamily="2" charset="-78"/>
                <a:cs typeface="Sakkal Majalla" panose="02000000000000000000" pitchFamily="2" charset="-78"/>
              </a:rPr>
              <a:t> الاستجابة للحوادث و المخاطر</a:t>
            </a:r>
          </a:p>
          <a:p>
            <a:pPr marL="342900" indent="-342900" algn="r" rtl="1">
              <a:buFont typeface="Wingdings" pitchFamily="2" charset="2"/>
              <a:buChar char="§"/>
            </a:pPr>
            <a:r>
              <a:rPr lang="ar-TN" sz="2400" dirty="0">
                <a:solidFill>
                  <a:schemeClr val="tx2"/>
                </a:solidFill>
                <a:latin typeface="Sakkal Majalla" panose="02000000000000000000" pitchFamily="2" charset="-78"/>
                <a:cs typeface="Sakkal Majalla" panose="02000000000000000000" pitchFamily="2" charset="-78"/>
              </a:rPr>
              <a:t>شارك في هذا المنتدى 86 مشارك من 33 دولة من كل المناطق الاقليمية.</a:t>
            </a:r>
            <a:endParaRPr lang="fr-FR" sz="2400" dirty="0">
              <a:solidFill>
                <a:schemeClr val="tx2"/>
              </a:solidFill>
              <a:latin typeface="Sakkal Majalla" panose="02000000000000000000" pitchFamily="2" charset="-78"/>
              <a:cs typeface="Sakkal Majalla" panose="02000000000000000000" pitchFamily="2" charset="-78"/>
            </a:endParaRPr>
          </a:p>
          <a:p>
            <a:pPr marL="514350" indent="-514350" algn="r" rtl="1">
              <a:buFont typeface="+mj-lt"/>
              <a:buAutoNum type="arabicPeriod" startAt="2"/>
            </a:pPr>
            <a:endParaRPr lang="ar-TN" sz="2400" b="1" dirty="0">
              <a:solidFill>
                <a:schemeClr val="accent1">
                  <a:lumMod val="40000"/>
                  <a:lumOff val="60000"/>
                </a:schemeClr>
              </a:solidFill>
              <a:latin typeface="Sakkal Majalla" panose="02000000000000000000" pitchFamily="2" charset="-78"/>
              <a:cs typeface="Sakkal Majalla" panose="02000000000000000000" pitchFamily="2" charset="-78"/>
            </a:endParaRPr>
          </a:p>
          <a:p>
            <a:pPr marL="0" indent="0" algn="r" rtl="1">
              <a:buNone/>
            </a:pPr>
            <a:br>
              <a:rPr lang="ar-TN" sz="2400" b="1" dirty="0">
                <a:latin typeface="Sakkal Majalla" panose="02000000000000000000" pitchFamily="2" charset="-78"/>
                <a:cs typeface="Sakkal Majalla" panose="02000000000000000000" pitchFamily="2" charset="-78"/>
              </a:rPr>
            </a:br>
            <a:endParaRPr lang="ar-TN" sz="2400" b="1" dirty="0">
              <a:latin typeface="Sakkal Majalla" panose="02000000000000000000" pitchFamily="2" charset="-78"/>
              <a:cs typeface="Sakkal Majalla" panose="02000000000000000000" pitchFamily="2" charset="-78"/>
            </a:endParaRPr>
          </a:p>
          <a:p>
            <a:pPr algn="r" rtl="1"/>
            <a:endParaRPr lang="ar-TN" sz="2800" b="1" dirty="0">
              <a:latin typeface="Sakkal Majalla" panose="02000000000000000000" pitchFamily="2" charset="-78"/>
              <a:cs typeface="Sakkal Majalla" panose="02000000000000000000" pitchFamily="2" charset="-78"/>
            </a:endParaRPr>
          </a:p>
        </p:txBody>
      </p:sp>
      <p:pic>
        <p:nvPicPr>
          <p:cNvPr id="4" name="Image 3" descr="Pic 5 KISA.png">
            <a:extLst>
              <a:ext uri="{FF2B5EF4-FFF2-40B4-BE49-F238E27FC236}">
                <a16:creationId xmlns:a16="http://schemas.microsoft.com/office/drawing/2014/main" id="{0216584B-7B09-455F-BB55-EC73B6F92F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227782"/>
            <a:ext cx="2687784" cy="1630218"/>
          </a:xfrm>
          <a:prstGeom prst="rect">
            <a:avLst/>
          </a:prstGeom>
        </p:spPr>
      </p:pic>
      <p:pic>
        <p:nvPicPr>
          <p:cNvPr id="5" name="Image 4" descr="Pic 1 KISA.png">
            <a:extLst>
              <a:ext uri="{FF2B5EF4-FFF2-40B4-BE49-F238E27FC236}">
                <a16:creationId xmlns:a16="http://schemas.microsoft.com/office/drawing/2014/main" id="{20224B26-A850-4C1C-BDE5-18E324886538}"/>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3084945" y="5227782"/>
            <a:ext cx="2886075" cy="1630218"/>
          </a:xfrm>
          <a:prstGeom prst="rect">
            <a:avLst/>
          </a:prstGeom>
        </p:spPr>
      </p:pic>
      <p:pic>
        <p:nvPicPr>
          <p:cNvPr id="6" name="Image 5" descr="Pic 2 Kisa.jpg">
            <a:extLst>
              <a:ext uri="{FF2B5EF4-FFF2-40B4-BE49-F238E27FC236}">
                <a16:creationId xmlns:a16="http://schemas.microsoft.com/office/drawing/2014/main" id="{C2EF2BE6-718A-4218-BC32-AB328D937F7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71491" y="5223867"/>
            <a:ext cx="2905125" cy="1634133"/>
          </a:xfrm>
          <a:prstGeom prst="rect">
            <a:avLst/>
          </a:prstGeom>
        </p:spPr>
      </p:pic>
      <p:pic>
        <p:nvPicPr>
          <p:cNvPr id="7" name="Image 6" descr="Pic 7 KISA.png">
            <a:extLst>
              <a:ext uri="{FF2B5EF4-FFF2-40B4-BE49-F238E27FC236}">
                <a16:creationId xmlns:a16="http://schemas.microsoft.com/office/drawing/2014/main" id="{24990829-BF3E-450C-BFEE-8A7DAA45647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357912" y="5263826"/>
            <a:ext cx="2834088" cy="1594174"/>
          </a:xfrm>
          <a:prstGeom prst="rect">
            <a:avLst/>
          </a:prstGeom>
        </p:spPr>
      </p:pic>
      <p:sp>
        <p:nvSpPr>
          <p:cNvPr id="10" name="Titre 1">
            <a:extLst>
              <a:ext uri="{FF2B5EF4-FFF2-40B4-BE49-F238E27FC236}">
                <a16:creationId xmlns:a16="http://schemas.microsoft.com/office/drawing/2014/main" id="{E4308DD6-3DDE-4413-98C4-57BB6739B0E1}"/>
              </a:ext>
            </a:extLst>
          </p:cNvPr>
          <p:cNvSpPr>
            <a:spLocks noGrp="1"/>
          </p:cNvSpPr>
          <p:nvPr>
            <p:ph type="title"/>
          </p:nvPr>
        </p:nvSpPr>
        <p:spPr>
          <a:xfrm>
            <a:off x="778686" y="138819"/>
            <a:ext cx="9404723" cy="1400530"/>
          </a:xfrm>
        </p:spPr>
        <p:txBody>
          <a:bodyPr/>
          <a:lstStyle/>
          <a:p>
            <a:pPr algn="r" rtl="1"/>
            <a:r>
              <a:rPr lang="ar-TN" b="1" dirty="0">
                <a:solidFill>
                  <a:srgbClr val="ACD433"/>
                </a:solidFill>
                <a:latin typeface="Sakkal Majalla" panose="02000000000000000000" pitchFamily="2" charset="-78"/>
                <a:cs typeface="Sakkal Majalla" panose="02000000000000000000" pitchFamily="2" charset="-78"/>
              </a:rPr>
              <a:t>أنشطة وإنجازات المنظمة لسنة 2020-2021</a:t>
            </a:r>
            <a:br>
              <a:rPr lang="ar-TN" b="1" dirty="0">
                <a:solidFill>
                  <a:srgbClr val="ACD433"/>
                </a:solidFill>
                <a:latin typeface="Sakkal Majalla" panose="02000000000000000000" pitchFamily="2" charset="-78"/>
                <a:cs typeface="Sakkal Majalla" panose="02000000000000000000" pitchFamily="2" charset="-78"/>
              </a:rPr>
            </a:br>
            <a:r>
              <a:rPr lang="ar-TN" b="1" dirty="0">
                <a:solidFill>
                  <a:srgbClr val="ACD433"/>
                </a:solidFill>
                <a:latin typeface="Sakkal Majalla" panose="02000000000000000000" pitchFamily="2" charset="-78"/>
                <a:cs typeface="Sakkal Majalla" panose="02000000000000000000" pitchFamily="2" charset="-78"/>
              </a:rPr>
              <a:t>برنامج الثقة الرقميّة </a:t>
            </a:r>
            <a:r>
              <a:rPr lang="fr-FR" b="1" dirty="0">
                <a:solidFill>
                  <a:srgbClr val="ACD433"/>
                </a:solidFill>
                <a:latin typeface="Sakkal Majalla" panose="02000000000000000000" pitchFamily="2" charset="-78"/>
                <a:cs typeface="Sakkal Majalla" panose="02000000000000000000" pitchFamily="2" charset="-78"/>
              </a:rPr>
              <a:t>|</a:t>
            </a:r>
            <a:r>
              <a:rPr lang="ar-TN" b="1" dirty="0">
                <a:solidFill>
                  <a:srgbClr val="ACD433"/>
                </a:solidFill>
                <a:latin typeface="Sakkal Majalla" panose="02000000000000000000" pitchFamily="2" charset="-78"/>
                <a:cs typeface="Sakkal Majalla" panose="02000000000000000000" pitchFamily="2" charset="-78"/>
              </a:rPr>
              <a:t> 2020 - 2021</a:t>
            </a:r>
            <a:br>
              <a:rPr lang="ar-TN" sz="2400" b="1" dirty="0">
                <a:solidFill>
                  <a:schemeClr val="accent5">
                    <a:lumMod val="75000"/>
                  </a:schemeClr>
                </a:solidFill>
                <a:latin typeface="Sakkal Majalla" panose="02000000000000000000" pitchFamily="2" charset="-78"/>
                <a:cs typeface="Mohammad Annoktah" pitchFamily="2" charset="-78"/>
              </a:rPr>
            </a:br>
            <a:r>
              <a:rPr lang="ar-TN" sz="3600" b="1" dirty="0">
                <a:solidFill>
                  <a:schemeClr val="accent1">
                    <a:lumMod val="40000"/>
                    <a:lumOff val="60000"/>
                  </a:schemeClr>
                </a:solidFill>
                <a:latin typeface="Sakkal Majalla" panose="02000000000000000000" pitchFamily="2" charset="-78"/>
                <a:cs typeface="Sakkal Majalla" panose="02000000000000000000" pitchFamily="2" charset="-78"/>
              </a:rPr>
              <a:t> </a:t>
            </a:r>
            <a:br>
              <a:rPr lang="ar-TN" sz="3600" b="1" dirty="0">
                <a:solidFill>
                  <a:schemeClr val="accent1">
                    <a:lumMod val="40000"/>
                    <a:lumOff val="60000"/>
                  </a:schemeClr>
                </a:solidFill>
                <a:latin typeface="Sakkal Majalla" panose="02000000000000000000" pitchFamily="2" charset="-78"/>
                <a:cs typeface="Sakkal Majalla" panose="02000000000000000000" pitchFamily="2" charset="-78"/>
              </a:rPr>
            </a:br>
            <a:br>
              <a:rPr lang="ar-TN" sz="3600" b="1" dirty="0">
                <a:solidFill>
                  <a:schemeClr val="accent5">
                    <a:lumMod val="75000"/>
                  </a:schemeClr>
                </a:solidFill>
                <a:latin typeface="Sakkal Majalla" panose="02000000000000000000" pitchFamily="2" charset="-78"/>
                <a:cs typeface="Sakkal Majalla" panose="02000000000000000000" pitchFamily="2" charset="-78"/>
              </a:rPr>
            </a:br>
            <a:endParaRPr lang="fr-FR" dirty="0">
              <a:solidFill>
                <a:schemeClr val="accent5">
                  <a:lumMod val="75000"/>
                </a:schemeClr>
              </a:solidFill>
            </a:endParaRPr>
          </a:p>
        </p:txBody>
      </p:sp>
    </p:spTree>
    <p:extLst>
      <p:ext uri="{BB962C8B-B14F-4D97-AF65-F5344CB8AC3E}">
        <p14:creationId xmlns:p14="http://schemas.microsoft.com/office/powerpoint/2010/main" val="3737430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Autofit/>
          </a:bodyPr>
          <a:lstStyle/>
          <a:p>
            <a:pPr marL="514350" indent="-514350" algn="r" rtl="1">
              <a:buFont typeface="+mj-lt"/>
              <a:buAutoNum type="arabicPeriod" startAt="3"/>
            </a:pPr>
            <a:r>
              <a:rPr lang="ar-TN" b="1" dirty="0">
                <a:latin typeface="Sakkal Majalla" panose="02000000000000000000" pitchFamily="2" charset="-78"/>
                <a:cs typeface="Sakkal Majalla" panose="02000000000000000000" pitchFamily="2" charset="-78"/>
              </a:rPr>
              <a:t>إطلاق المسح/الاستبيان الخاص بـ "الثقة الرقميّة " </a:t>
            </a:r>
            <a:r>
              <a:rPr lang="fr-FR" b="1" dirty="0" err="1">
                <a:latin typeface="Sakkal Majalla" panose="02000000000000000000" pitchFamily="2" charset="-78"/>
                <a:cs typeface="Sakkal Majalla" panose="02000000000000000000" pitchFamily="2" charset="-78"/>
              </a:rPr>
              <a:t>Enriching</a:t>
            </a:r>
            <a:r>
              <a:rPr lang="fr-FR" b="1" dirty="0">
                <a:latin typeface="Sakkal Majalla" panose="02000000000000000000" pitchFamily="2" charset="-78"/>
                <a:cs typeface="Sakkal Majalla" panose="02000000000000000000" pitchFamily="2" charset="-78"/>
              </a:rPr>
              <a:t> the Arab &amp; </a:t>
            </a:r>
            <a:r>
              <a:rPr lang="fr-FR" b="1" dirty="0" err="1">
                <a:latin typeface="Sakkal Majalla" panose="02000000000000000000" pitchFamily="2" charset="-78"/>
                <a:cs typeface="Sakkal Majalla" panose="02000000000000000000" pitchFamily="2" charset="-78"/>
              </a:rPr>
              <a:t>African</a:t>
            </a:r>
            <a:r>
              <a:rPr lang="fr-FR" b="1" dirty="0">
                <a:latin typeface="Sakkal Majalla" panose="02000000000000000000" pitchFamily="2" charset="-78"/>
                <a:cs typeface="Sakkal Majalla" panose="02000000000000000000" pitchFamily="2" charset="-78"/>
              </a:rPr>
              <a:t> Countries state of </a:t>
            </a:r>
            <a:r>
              <a:rPr lang="fr-FR" b="1" dirty="0" err="1">
                <a:latin typeface="Sakkal Majalla" panose="02000000000000000000" pitchFamily="2" charset="-78"/>
                <a:cs typeface="Sakkal Majalla" panose="02000000000000000000" pitchFamily="2" charset="-78"/>
              </a:rPr>
              <a:t>play</a:t>
            </a:r>
            <a:r>
              <a:rPr lang="fr-FR" b="1" dirty="0">
                <a:latin typeface="Sakkal Majalla" panose="02000000000000000000" pitchFamily="2" charset="-78"/>
                <a:cs typeface="Sakkal Majalla" panose="02000000000000000000" pitchFamily="2" charset="-78"/>
              </a:rPr>
              <a:t> report on digital trust services” </a:t>
            </a:r>
            <a:r>
              <a:rPr lang="ar-TN" b="1" dirty="0">
                <a:latin typeface="Sakkal Majalla" panose="02000000000000000000" pitchFamily="2" charset="-78"/>
                <a:cs typeface="Sakkal Majalla" panose="02000000000000000000" pitchFamily="2" charset="-78"/>
              </a:rPr>
              <a:t>وتوزيعه على الدول العربية </a:t>
            </a:r>
            <a:r>
              <a:rPr lang="fr-FR" b="1" dirty="0">
                <a:solidFill>
                  <a:schemeClr val="accent1">
                    <a:lumMod val="40000"/>
                    <a:lumOff val="60000"/>
                  </a:schemeClr>
                </a:solidFill>
                <a:latin typeface="Sakkal Majalla" panose="02000000000000000000" pitchFamily="2" charset="-78"/>
                <a:cs typeface="Sakkal Majalla" panose="02000000000000000000" pitchFamily="2" charset="-78"/>
              </a:rPr>
              <a:t>|</a:t>
            </a:r>
            <a:r>
              <a:rPr lang="ar-TN" b="1" dirty="0">
                <a:solidFill>
                  <a:schemeClr val="accent1">
                    <a:lumMod val="40000"/>
                    <a:lumOff val="60000"/>
                  </a:schemeClr>
                </a:solidFill>
                <a:latin typeface="Sakkal Majalla" panose="02000000000000000000" pitchFamily="2" charset="-78"/>
                <a:cs typeface="Sakkal Majalla" panose="02000000000000000000" pitchFamily="2" charset="-78"/>
              </a:rPr>
              <a:t> 2021</a:t>
            </a:r>
            <a:r>
              <a:rPr lang="ar-TN" b="1" dirty="0">
                <a:latin typeface="Sakkal Majalla" panose="02000000000000000000" pitchFamily="2" charset="-78"/>
                <a:cs typeface="Sakkal Majalla" panose="02000000000000000000" pitchFamily="2" charset="-78"/>
              </a:rPr>
              <a:t>   </a:t>
            </a:r>
            <a:br>
              <a:rPr lang="ar-TN" sz="2400" b="1" dirty="0">
                <a:latin typeface="Sakkal Majalla" panose="02000000000000000000" pitchFamily="2" charset="-78"/>
                <a:cs typeface="Sakkal Majalla" panose="02000000000000000000" pitchFamily="2" charset="-78"/>
              </a:rPr>
            </a:br>
            <a:r>
              <a:rPr lang="ar-TN" sz="2400" b="1" dirty="0">
                <a:latin typeface="Sakkal Majalla" panose="02000000000000000000" pitchFamily="2" charset="-78"/>
                <a:cs typeface="Sakkal Majalla" panose="02000000000000000000" pitchFamily="2" charset="-78"/>
              </a:rPr>
              <a:t>_________________________________________________________________________________</a:t>
            </a:r>
          </a:p>
          <a:p>
            <a:pPr algn="justLow" rtl="1">
              <a:buFont typeface="Wingdings" pitchFamily="2" charset="2"/>
              <a:buChar char="§"/>
            </a:pPr>
            <a:r>
              <a:rPr lang="ar-TN" sz="2400" dirty="0">
                <a:solidFill>
                  <a:schemeClr val="tx2"/>
                </a:solidFill>
                <a:latin typeface="Sakkal Majalla" panose="02000000000000000000" pitchFamily="2" charset="-78"/>
                <a:cs typeface="Sakkal Majalla" panose="02000000000000000000" pitchFamily="2" charset="-78"/>
              </a:rPr>
              <a:t>هذا الاستبيان سيمكّن من التعرّف أكثر عن الجوانب التقنية والأطر القانونية لخدمات الثقة الرقميّة في كلّ دولة. سوف تكون مخرجات هذا الاستبيان أداة رئيسية لتمهيد الطريق نحو إطار عربي مشترك لخدمات الثقة الرقمية</a:t>
            </a:r>
            <a:r>
              <a:rPr lang="fr-FR" sz="2400" dirty="0">
                <a:solidFill>
                  <a:schemeClr val="tx2"/>
                </a:solidFill>
                <a:latin typeface="Sakkal Majalla" panose="02000000000000000000" pitchFamily="2" charset="-78"/>
                <a:cs typeface="Sakkal Majalla" panose="02000000000000000000" pitchFamily="2" charset="-78"/>
              </a:rPr>
              <a:t> </a:t>
            </a:r>
            <a:r>
              <a:rPr lang="ar-TN" sz="2400" dirty="0">
                <a:solidFill>
                  <a:schemeClr val="tx2"/>
                </a:solidFill>
                <a:latin typeface="Sakkal Majalla" panose="02000000000000000000" pitchFamily="2" charset="-78"/>
                <a:cs typeface="Sakkal Majalla" panose="02000000000000000000" pitchFamily="2" charset="-78"/>
              </a:rPr>
              <a:t> لتعزيز الاعتراف المتبادل والتوافقية بين الدول العربية ومع بقية دول العالم</a:t>
            </a:r>
          </a:p>
          <a:p>
            <a:pPr algn="justLow" rtl="1">
              <a:buFont typeface="Wingdings" pitchFamily="2" charset="2"/>
              <a:buChar char="§"/>
            </a:pPr>
            <a:r>
              <a:rPr lang="ar-TN" sz="2400" dirty="0">
                <a:solidFill>
                  <a:srgbClr val="ACD433"/>
                </a:solidFill>
                <a:latin typeface="Sakkal Majalla" panose="02000000000000000000" pitchFamily="2" charset="-78"/>
                <a:cs typeface="Sakkal Majalla" panose="02000000000000000000" pitchFamily="2" charset="-78"/>
              </a:rPr>
              <a:t>الطلب من الدول العربية التفاعل الإيجابي مع هذا الاستبيان </a:t>
            </a:r>
          </a:p>
          <a:p>
            <a:pPr marL="514350" indent="-514350" algn="r" rtl="1">
              <a:buFont typeface="+mj-lt"/>
              <a:buAutoNum type="arabicPeriod" startAt="4"/>
            </a:pPr>
            <a:r>
              <a:rPr lang="ar-TN" sz="2400" b="1" dirty="0">
                <a:latin typeface="Sakkal Majalla" panose="02000000000000000000" pitchFamily="2" charset="-78"/>
                <a:cs typeface="Sakkal Majalla" panose="02000000000000000000" pitchFamily="2" charset="-78"/>
              </a:rPr>
              <a:t>المنتدى العربي حول "حماية المعطيات الشخصيّة </a:t>
            </a:r>
            <a:r>
              <a:rPr lang="fr-FR" sz="2400" b="1" dirty="0">
                <a:latin typeface="Sakkal Majalla" panose="02000000000000000000" pitchFamily="2" charset="-78"/>
                <a:cs typeface="Sakkal Majalla" panose="02000000000000000000" pitchFamily="2" charset="-78"/>
              </a:rPr>
              <a:t>| </a:t>
            </a:r>
            <a:r>
              <a:rPr lang="ar-TN" sz="2400" b="1" dirty="0">
                <a:latin typeface="Sakkal Majalla" panose="02000000000000000000" pitchFamily="2" charset="-78"/>
                <a:cs typeface="Sakkal Majalla" panose="02000000000000000000" pitchFamily="2" charset="-78"/>
              </a:rPr>
              <a:t> </a:t>
            </a:r>
            <a:r>
              <a:rPr lang="ar-TN" sz="2400" dirty="0">
                <a:solidFill>
                  <a:srgbClr val="ACD433"/>
                </a:solidFill>
                <a:latin typeface="Sakkal Majalla" panose="02000000000000000000" pitchFamily="2" charset="-78"/>
                <a:cs typeface="Sakkal Majalla" panose="02000000000000000000" pitchFamily="2" charset="-78"/>
              </a:rPr>
              <a:t>25 مايو/ أيار 2021</a:t>
            </a:r>
            <a:br>
              <a:rPr lang="ar-TN" sz="2800" b="1" dirty="0">
                <a:solidFill>
                  <a:schemeClr val="accent1">
                    <a:lumMod val="40000"/>
                    <a:lumOff val="60000"/>
                  </a:schemeClr>
                </a:solidFill>
                <a:latin typeface="Sakkal Majalla" panose="02000000000000000000" pitchFamily="2" charset="-78"/>
                <a:cs typeface="Sakkal Majalla" panose="02000000000000000000" pitchFamily="2" charset="-78"/>
              </a:rPr>
            </a:br>
            <a:r>
              <a:rPr lang="ar-TN" sz="2800" b="1" dirty="0">
                <a:solidFill>
                  <a:schemeClr val="accent1">
                    <a:lumMod val="40000"/>
                    <a:lumOff val="60000"/>
                  </a:schemeClr>
                </a:solidFill>
                <a:latin typeface="Sakkal Majalla" panose="02000000000000000000" pitchFamily="2" charset="-78"/>
                <a:cs typeface="Sakkal Majalla" panose="02000000000000000000" pitchFamily="2" charset="-78"/>
              </a:rPr>
              <a:t>______________________________________________________________________</a:t>
            </a:r>
          </a:p>
          <a:p>
            <a:pPr marL="0" indent="0" algn="r" rtl="1">
              <a:buNone/>
            </a:pPr>
            <a:r>
              <a:rPr lang="ar-TN" sz="2400" dirty="0">
                <a:solidFill>
                  <a:schemeClr val="tx2"/>
                </a:solidFill>
                <a:latin typeface="Sakkal Majalla" panose="02000000000000000000" pitchFamily="2" charset="-78"/>
                <a:cs typeface="Sakkal Majalla" panose="02000000000000000000" pitchFamily="2" charset="-78"/>
              </a:rPr>
              <a:t>يهدف هذا المنتدى إلى تدارس وضعية البيانات الشخصية للمواطن العربي مع العمل على إنشاء إطار إقليمي يمكن من التفاعل مع المسائل المتعلقة بتصنيف المعطيات وبتأمين التعامل معها وضمان حمايتها,  </a:t>
            </a:r>
          </a:p>
        </p:txBody>
      </p:sp>
      <p:sp>
        <p:nvSpPr>
          <p:cNvPr id="7" name="Titre 1">
            <a:extLst>
              <a:ext uri="{FF2B5EF4-FFF2-40B4-BE49-F238E27FC236}">
                <a16:creationId xmlns:a16="http://schemas.microsoft.com/office/drawing/2014/main" id="{23F0AD64-0695-4223-AFD6-3406F228F4E3}"/>
              </a:ext>
            </a:extLst>
          </p:cNvPr>
          <p:cNvSpPr>
            <a:spLocks noGrp="1"/>
          </p:cNvSpPr>
          <p:nvPr>
            <p:ph type="title"/>
          </p:nvPr>
        </p:nvSpPr>
        <p:spPr>
          <a:xfrm>
            <a:off x="645130" y="111524"/>
            <a:ext cx="9404723" cy="1400530"/>
          </a:xfrm>
        </p:spPr>
        <p:txBody>
          <a:bodyPr/>
          <a:lstStyle/>
          <a:p>
            <a:pPr algn="r" rtl="1"/>
            <a:r>
              <a:rPr lang="ar-TN" b="1" dirty="0">
                <a:solidFill>
                  <a:srgbClr val="ACD433"/>
                </a:solidFill>
                <a:latin typeface="Sakkal Majalla" panose="02000000000000000000" pitchFamily="2" charset="-78"/>
                <a:cs typeface="Sakkal Majalla" panose="02000000000000000000" pitchFamily="2" charset="-78"/>
              </a:rPr>
              <a:t>أنشطة وإنجازات المنظمة لسنة 2020-2021</a:t>
            </a:r>
            <a:br>
              <a:rPr lang="ar-TN" b="1" dirty="0">
                <a:solidFill>
                  <a:srgbClr val="ACD433"/>
                </a:solidFill>
                <a:latin typeface="Sakkal Majalla" panose="02000000000000000000" pitchFamily="2" charset="-78"/>
                <a:cs typeface="Sakkal Majalla" panose="02000000000000000000" pitchFamily="2" charset="-78"/>
              </a:rPr>
            </a:br>
            <a:r>
              <a:rPr lang="ar-TN" b="1" dirty="0">
                <a:solidFill>
                  <a:srgbClr val="ACD433"/>
                </a:solidFill>
                <a:latin typeface="Sakkal Majalla" panose="02000000000000000000" pitchFamily="2" charset="-78"/>
                <a:cs typeface="Sakkal Majalla" panose="02000000000000000000" pitchFamily="2" charset="-78"/>
              </a:rPr>
              <a:t>برنامج الثقة الرقميّة </a:t>
            </a:r>
            <a:r>
              <a:rPr lang="fr-FR" b="1" dirty="0">
                <a:solidFill>
                  <a:srgbClr val="ACD433"/>
                </a:solidFill>
                <a:latin typeface="Sakkal Majalla" panose="02000000000000000000" pitchFamily="2" charset="-78"/>
                <a:cs typeface="Sakkal Majalla" panose="02000000000000000000" pitchFamily="2" charset="-78"/>
              </a:rPr>
              <a:t>|</a:t>
            </a:r>
            <a:r>
              <a:rPr lang="ar-TN" b="1" dirty="0">
                <a:solidFill>
                  <a:srgbClr val="ACD433"/>
                </a:solidFill>
                <a:latin typeface="Sakkal Majalla" panose="02000000000000000000" pitchFamily="2" charset="-78"/>
                <a:cs typeface="Sakkal Majalla" panose="02000000000000000000" pitchFamily="2" charset="-78"/>
              </a:rPr>
              <a:t> 2020 - 2021</a:t>
            </a:r>
            <a:br>
              <a:rPr lang="ar-TN" sz="2400" b="1" dirty="0">
                <a:solidFill>
                  <a:schemeClr val="accent5">
                    <a:lumMod val="75000"/>
                  </a:schemeClr>
                </a:solidFill>
                <a:latin typeface="Sakkal Majalla" panose="02000000000000000000" pitchFamily="2" charset="-78"/>
                <a:cs typeface="Mohammad Annoktah" pitchFamily="2" charset="-78"/>
              </a:rPr>
            </a:br>
            <a:r>
              <a:rPr lang="ar-TN" sz="3600" b="1" dirty="0">
                <a:solidFill>
                  <a:schemeClr val="accent1">
                    <a:lumMod val="40000"/>
                    <a:lumOff val="60000"/>
                  </a:schemeClr>
                </a:solidFill>
                <a:latin typeface="Sakkal Majalla" panose="02000000000000000000" pitchFamily="2" charset="-78"/>
                <a:cs typeface="Sakkal Majalla" panose="02000000000000000000" pitchFamily="2" charset="-78"/>
              </a:rPr>
              <a:t> </a:t>
            </a:r>
            <a:br>
              <a:rPr lang="ar-TN" sz="3600" b="1" dirty="0">
                <a:solidFill>
                  <a:schemeClr val="accent1">
                    <a:lumMod val="40000"/>
                    <a:lumOff val="60000"/>
                  </a:schemeClr>
                </a:solidFill>
                <a:latin typeface="Sakkal Majalla" panose="02000000000000000000" pitchFamily="2" charset="-78"/>
                <a:cs typeface="Sakkal Majalla" panose="02000000000000000000" pitchFamily="2" charset="-78"/>
              </a:rPr>
            </a:br>
            <a:br>
              <a:rPr lang="ar-TN" sz="3600" b="1" dirty="0">
                <a:solidFill>
                  <a:schemeClr val="accent5">
                    <a:lumMod val="75000"/>
                  </a:schemeClr>
                </a:solidFill>
                <a:latin typeface="Sakkal Majalla" panose="02000000000000000000" pitchFamily="2" charset="-78"/>
                <a:cs typeface="Sakkal Majalla" panose="02000000000000000000" pitchFamily="2" charset="-78"/>
              </a:rPr>
            </a:br>
            <a:endParaRPr lang="fr-FR" dirty="0">
              <a:solidFill>
                <a:schemeClr val="accent5">
                  <a:lumMod val="75000"/>
                </a:schemeClr>
              </a:solidFill>
            </a:endParaRPr>
          </a:p>
        </p:txBody>
      </p:sp>
    </p:spTree>
    <p:extLst>
      <p:ext uri="{BB962C8B-B14F-4D97-AF65-F5344CB8AC3E}">
        <p14:creationId xmlns:p14="http://schemas.microsoft.com/office/powerpoint/2010/main" val="39205408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85000" lnSpcReduction="20000"/>
          </a:bodyPr>
          <a:lstStyle/>
          <a:p>
            <a:pPr marL="514350" indent="-514350" algn="r" rtl="1">
              <a:buFont typeface="+mj-lt"/>
              <a:buAutoNum type="arabicPeriod" startAt="5"/>
            </a:pPr>
            <a:r>
              <a:rPr lang="ar-TN" sz="2400" b="1" dirty="0">
                <a:latin typeface="Sakkal Majalla" panose="02000000000000000000" pitchFamily="2" charset="-78"/>
                <a:cs typeface="Sakkal Majalla" panose="02000000000000000000" pitchFamily="2" charset="-78"/>
              </a:rPr>
              <a:t>الانطلاق في تحيين الكتاب الأبيض</a:t>
            </a:r>
            <a:r>
              <a:rPr lang="fr-FR" sz="2400" b="1" dirty="0">
                <a:latin typeface="Sakkal Majalla" panose="02000000000000000000" pitchFamily="2" charset="-78"/>
                <a:cs typeface="Sakkal Majalla" panose="02000000000000000000" pitchFamily="2" charset="-78"/>
              </a:rPr>
              <a:t> </a:t>
            </a:r>
            <a:r>
              <a:rPr lang="ar-TN" sz="2400" b="1" dirty="0">
                <a:latin typeface="Sakkal Majalla" panose="02000000000000000000" pitchFamily="2" charset="-78"/>
                <a:cs typeface="Sakkal Majalla" panose="02000000000000000000" pitchFamily="2" charset="-78"/>
              </a:rPr>
              <a:t> « خارطة طريق </a:t>
            </a:r>
            <a:r>
              <a:rPr lang="ar-TN" sz="2400" b="1" dirty="0" err="1">
                <a:latin typeface="Sakkal Majalla" panose="02000000000000000000" pitchFamily="2" charset="-78"/>
                <a:cs typeface="Sakkal Majalla" panose="02000000000000000000" pitchFamily="2" charset="-78"/>
              </a:rPr>
              <a:t>لإعتماد</a:t>
            </a:r>
            <a:r>
              <a:rPr lang="ar-TN" sz="2400" b="1" dirty="0">
                <a:latin typeface="Sakkal Majalla" panose="02000000000000000000" pitchFamily="2" charset="-78"/>
                <a:cs typeface="Sakkal Majalla" panose="02000000000000000000" pitchFamily="2" charset="-78"/>
              </a:rPr>
              <a:t> هيكل المفتاح العمومي" </a:t>
            </a:r>
            <a:r>
              <a:rPr lang="fr-FR" sz="2400" b="1" dirty="0">
                <a:latin typeface="Sakkal Majalla" panose="02000000000000000000" pitchFamily="2" charset="-78"/>
                <a:cs typeface="Sakkal Majalla" panose="02000000000000000000" pitchFamily="2" charset="-78"/>
              </a:rPr>
              <a:t>PKI </a:t>
            </a:r>
            <a:r>
              <a:rPr lang="fr-FR" sz="2400" b="1" dirty="0" err="1">
                <a:latin typeface="Sakkal Majalla" panose="02000000000000000000" pitchFamily="2" charset="-78"/>
                <a:cs typeface="Sakkal Majalla" panose="02000000000000000000" pitchFamily="2" charset="-78"/>
              </a:rPr>
              <a:t>deployment</a:t>
            </a:r>
            <a:r>
              <a:rPr lang="fr-FR" sz="2400" b="1" dirty="0">
                <a:latin typeface="Sakkal Majalla" panose="02000000000000000000" pitchFamily="2" charset="-78"/>
                <a:cs typeface="Sakkal Majalla" panose="02000000000000000000" pitchFamily="2" charset="-78"/>
              </a:rPr>
              <a:t> Roadmap</a:t>
            </a:r>
            <a:r>
              <a:rPr lang="ar-TN" sz="2400" b="1" dirty="0">
                <a:latin typeface="Sakkal Majalla" panose="02000000000000000000" pitchFamily="2" charset="-78"/>
                <a:cs typeface="Sakkal Majalla" panose="02000000000000000000" pitchFamily="2" charset="-78"/>
              </a:rPr>
              <a:t> وترجمته إلى اللغة العربية </a:t>
            </a:r>
            <a:r>
              <a:rPr lang="fr-FR" sz="2400" b="1" dirty="0">
                <a:solidFill>
                  <a:schemeClr val="accent1">
                    <a:lumMod val="40000"/>
                    <a:lumOff val="60000"/>
                  </a:schemeClr>
                </a:solidFill>
                <a:latin typeface="Sakkal Majalla" panose="02000000000000000000" pitchFamily="2" charset="-78"/>
                <a:cs typeface="Sakkal Majalla" panose="02000000000000000000" pitchFamily="2" charset="-78"/>
              </a:rPr>
              <a:t>|</a:t>
            </a:r>
            <a:r>
              <a:rPr lang="ar-TN" sz="2400" b="1" dirty="0">
                <a:solidFill>
                  <a:schemeClr val="accent1">
                    <a:lumMod val="40000"/>
                    <a:lumOff val="60000"/>
                  </a:schemeClr>
                </a:solidFill>
                <a:latin typeface="Sakkal Majalla" panose="02000000000000000000" pitchFamily="2" charset="-78"/>
                <a:cs typeface="Sakkal Majalla" panose="02000000000000000000" pitchFamily="2" charset="-78"/>
              </a:rPr>
              <a:t> 2021</a:t>
            </a:r>
            <a:br>
              <a:rPr lang="ar-TN" sz="2400" b="1" dirty="0">
                <a:solidFill>
                  <a:schemeClr val="accent1">
                    <a:lumMod val="40000"/>
                    <a:lumOff val="60000"/>
                  </a:schemeClr>
                </a:solidFill>
                <a:latin typeface="Sakkal Majalla" panose="02000000000000000000" pitchFamily="2" charset="-78"/>
                <a:cs typeface="Sakkal Majalla" panose="02000000000000000000" pitchFamily="2" charset="-78"/>
              </a:rPr>
            </a:br>
            <a:r>
              <a:rPr lang="ar-TN" sz="2400" b="1" dirty="0">
                <a:solidFill>
                  <a:schemeClr val="accent1">
                    <a:lumMod val="40000"/>
                    <a:lumOff val="60000"/>
                  </a:schemeClr>
                </a:solidFill>
                <a:latin typeface="Sakkal Majalla" panose="02000000000000000000" pitchFamily="2" charset="-78"/>
                <a:cs typeface="Sakkal Majalla" panose="02000000000000000000" pitchFamily="2" charset="-78"/>
              </a:rPr>
              <a:t>________________________________________________________________________________________________</a:t>
            </a:r>
          </a:p>
          <a:p>
            <a:pPr algn="justLow" rtl="1">
              <a:buFont typeface="Wingdings" pitchFamily="2" charset="2"/>
              <a:buChar char="§"/>
            </a:pPr>
            <a:r>
              <a:rPr lang="ar-TN" sz="2400" dirty="0">
                <a:latin typeface="Sakkal Majalla" panose="02000000000000000000" pitchFamily="2" charset="-78"/>
                <a:cs typeface="Sakkal Majalla" panose="02000000000000000000" pitchFamily="2" charset="-78"/>
              </a:rPr>
              <a:t>يقدّم هذا الكتاب الأبيض المعلومات الأساسية والخطوات الضرورية لوضع هيئات وطنية للتصديق الالكتروني التي تعتمد تكنولوجيا هيكل المفتاح العمومي </a:t>
            </a:r>
          </a:p>
          <a:p>
            <a:pPr marL="514350" indent="-514350" algn="r" rtl="1">
              <a:buFont typeface="+mj-lt"/>
              <a:buAutoNum type="arabicPeriod" startAt="5"/>
            </a:pPr>
            <a:endParaRPr lang="ar-TN" sz="2400" b="1" dirty="0">
              <a:solidFill>
                <a:schemeClr val="accent1">
                  <a:lumMod val="40000"/>
                  <a:lumOff val="60000"/>
                </a:schemeClr>
              </a:solidFill>
              <a:latin typeface="Sakkal Majalla" panose="02000000000000000000" pitchFamily="2" charset="-78"/>
              <a:cs typeface="Sakkal Majalla" panose="02000000000000000000" pitchFamily="2" charset="-78"/>
            </a:endParaRPr>
          </a:p>
          <a:p>
            <a:pPr marL="514350" indent="-514350" algn="r" rtl="1">
              <a:buFont typeface="+mj-lt"/>
              <a:buAutoNum type="arabicPeriod" startAt="6"/>
            </a:pPr>
            <a:r>
              <a:rPr lang="ar-TN" sz="2400" b="1" dirty="0">
                <a:latin typeface="Sakkal Majalla" panose="02000000000000000000" pitchFamily="2" charset="-78"/>
                <a:cs typeface="Sakkal Majalla" panose="02000000000000000000" pitchFamily="2" charset="-78"/>
              </a:rPr>
              <a:t>ورشة  تكوينية بالتعاون مع المعهد الأوروبي لمعايير الاتصالات </a:t>
            </a:r>
            <a:r>
              <a:rPr lang="fr-FR" sz="2400" b="1" dirty="0">
                <a:latin typeface="Sakkal Majalla" panose="02000000000000000000" pitchFamily="2" charset="-78"/>
                <a:cs typeface="Sakkal Majalla" panose="02000000000000000000" pitchFamily="2" charset="-78"/>
              </a:rPr>
              <a:t>ETSI، </a:t>
            </a:r>
            <a:r>
              <a:rPr lang="ar-TN" sz="2400" b="1" dirty="0">
                <a:latin typeface="Sakkal Majalla" panose="02000000000000000000" pitchFamily="2" charset="-78"/>
                <a:cs typeface="Sakkal Majalla" panose="02000000000000000000" pitchFamily="2" charset="-78"/>
              </a:rPr>
              <a:t>حول معايير </a:t>
            </a:r>
            <a:r>
              <a:rPr lang="fr-FR" sz="2400" b="1" dirty="0">
                <a:latin typeface="Sakkal Majalla" panose="02000000000000000000" pitchFamily="2" charset="-78"/>
                <a:cs typeface="Sakkal Majalla" panose="02000000000000000000" pitchFamily="2" charset="-78"/>
              </a:rPr>
              <a:t>ETSI </a:t>
            </a:r>
            <a:r>
              <a:rPr lang="ar-TN" sz="2400" b="1" dirty="0">
                <a:latin typeface="Sakkal Majalla" panose="02000000000000000000" pitchFamily="2" charset="-78"/>
                <a:cs typeface="Sakkal Majalla" panose="02000000000000000000" pitchFamily="2" charset="-78"/>
              </a:rPr>
              <a:t>للثقة الرقمية </a:t>
            </a:r>
            <a:r>
              <a:rPr lang="fr-FR" sz="2400" b="1" dirty="0">
                <a:solidFill>
                  <a:schemeClr val="accent1">
                    <a:lumMod val="40000"/>
                    <a:lumOff val="60000"/>
                  </a:schemeClr>
                </a:solidFill>
                <a:latin typeface="Sakkal Majalla" panose="02000000000000000000" pitchFamily="2" charset="-78"/>
                <a:cs typeface="Sakkal Majalla" panose="02000000000000000000" pitchFamily="2" charset="-78"/>
              </a:rPr>
              <a:t>|</a:t>
            </a:r>
            <a:r>
              <a:rPr lang="ar-TN" sz="2400" b="1" dirty="0">
                <a:solidFill>
                  <a:schemeClr val="accent1">
                    <a:lumMod val="40000"/>
                    <a:lumOff val="60000"/>
                  </a:schemeClr>
                </a:solidFill>
                <a:latin typeface="Sakkal Majalla" panose="02000000000000000000" pitchFamily="2" charset="-78"/>
                <a:cs typeface="Sakkal Majalla" panose="02000000000000000000" pitchFamily="2" charset="-78"/>
              </a:rPr>
              <a:t> 01 يونيو/حزيران 2021</a:t>
            </a:r>
            <a:br>
              <a:rPr lang="ar-TN" sz="2400" b="1" dirty="0">
                <a:solidFill>
                  <a:schemeClr val="accent1">
                    <a:lumMod val="40000"/>
                    <a:lumOff val="60000"/>
                  </a:schemeClr>
                </a:solidFill>
                <a:latin typeface="Sakkal Majalla" panose="02000000000000000000" pitchFamily="2" charset="-78"/>
                <a:cs typeface="Sakkal Majalla" panose="02000000000000000000" pitchFamily="2" charset="-78"/>
              </a:rPr>
            </a:br>
            <a:r>
              <a:rPr lang="ar-TN" sz="2400" b="1" dirty="0">
                <a:solidFill>
                  <a:schemeClr val="accent1">
                    <a:lumMod val="40000"/>
                    <a:lumOff val="60000"/>
                  </a:schemeClr>
                </a:solidFill>
                <a:latin typeface="Sakkal Majalla" panose="02000000000000000000" pitchFamily="2" charset="-78"/>
                <a:cs typeface="Sakkal Majalla" panose="02000000000000000000" pitchFamily="2" charset="-78"/>
              </a:rPr>
              <a:t>_________________________________________________________________________________________________</a:t>
            </a:r>
          </a:p>
          <a:p>
            <a:pPr algn="justLow" rtl="1">
              <a:buFont typeface="Wingdings" pitchFamily="2" charset="2"/>
              <a:buChar char="§"/>
            </a:pPr>
            <a:r>
              <a:rPr lang="ar-TN" sz="2400" dirty="0">
                <a:latin typeface="Sakkal Majalla" panose="02000000000000000000" pitchFamily="2" charset="-78"/>
                <a:cs typeface="Sakkal Majalla" panose="02000000000000000000" pitchFamily="2" charset="-78"/>
              </a:rPr>
              <a:t> تهدف هذه الورشة إلى تمكين المختصين بمجال الثقة الرقمية في المنطقة العربية من فهم أعمق للمعايير الأوروبية التي يطلقها المعهد الأوروبي لمعايير الاتصالات في مجال الثقة الرقمية وخدمات الثقة الرقميّة ومدى </a:t>
            </a:r>
            <a:r>
              <a:rPr lang="ar-TN" sz="2400" dirty="0" err="1">
                <a:latin typeface="Sakkal Majalla" panose="02000000000000000000" pitchFamily="2" charset="-78"/>
                <a:cs typeface="Sakkal Majalla" panose="02000000000000000000" pitchFamily="2" charset="-78"/>
              </a:rPr>
              <a:t>إعتمادها</a:t>
            </a:r>
            <a:r>
              <a:rPr lang="ar-TN" sz="2400" dirty="0">
                <a:latin typeface="Sakkal Majalla" panose="02000000000000000000" pitchFamily="2" charset="-78"/>
                <a:cs typeface="Sakkal Majalla" panose="02000000000000000000" pitchFamily="2" charset="-78"/>
              </a:rPr>
              <a:t> في البلدان العربية </a:t>
            </a:r>
          </a:p>
          <a:p>
            <a:pPr marL="0" indent="0" algn="r" rtl="1">
              <a:buNone/>
            </a:pPr>
            <a:br>
              <a:rPr lang="ar-TN" sz="2400" b="1" dirty="0">
                <a:latin typeface="Sakkal Majalla" panose="02000000000000000000" pitchFamily="2" charset="-78"/>
                <a:cs typeface="Sakkal Majalla" panose="02000000000000000000" pitchFamily="2" charset="-78"/>
              </a:rPr>
            </a:br>
            <a:endParaRPr lang="ar-TN" sz="2400" b="1" dirty="0">
              <a:latin typeface="Sakkal Majalla" panose="02000000000000000000" pitchFamily="2" charset="-78"/>
              <a:cs typeface="Sakkal Majalla" panose="02000000000000000000" pitchFamily="2" charset="-78"/>
            </a:endParaRPr>
          </a:p>
          <a:p>
            <a:pPr algn="r" rtl="1"/>
            <a:endParaRPr lang="ar-TN" sz="2800" b="1" dirty="0">
              <a:latin typeface="Sakkal Majalla" panose="02000000000000000000" pitchFamily="2" charset="-78"/>
              <a:cs typeface="Sakkal Majalla" panose="02000000000000000000" pitchFamily="2" charset="-78"/>
            </a:endParaRPr>
          </a:p>
        </p:txBody>
      </p:sp>
      <p:sp>
        <p:nvSpPr>
          <p:cNvPr id="6" name="Titre 1">
            <a:extLst>
              <a:ext uri="{FF2B5EF4-FFF2-40B4-BE49-F238E27FC236}">
                <a16:creationId xmlns:a16="http://schemas.microsoft.com/office/drawing/2014/main" id="{ACBF72AF-FD90-4E18-825A-AE76B8553331}"/>
              </a:ext>
            </a:extLst>
          </p:cNvPr>
          <p:cNvSpPr>
            <a:spLocks noGrp="1"/>
          </p:cNvSpPr>
          <p:nvPr>
            <p:ph type="title"/>
          </p:nvPr>
        </p:nvSpPr>
        <p:spPr>
          <a:xfrm>
            <a:off x="778686" y="138819"/>
            <a:ext cx="9404723" cy="1400530"/>
          </a:xfrm>
        </p:spPr>
        <p:txBody>
          <a:bodyPr/>
          <a:lstStyle/>
          <a:p>
            <a:pPr algn="r" rtl="1"/>
            <a:r>
              <a:rPr lang="ar-TN" b="1" dirty="0">
                <a:solidFill>
                  <a:srgbClr val="ACD433"/>
                </a:solidFill>
                <a:latin typeface="Sakkal Majalla" panose="02000000000000000000" pitchFamily="2" charset="-78"/>
                <a:cs typeface="Sakkal Majalla" panose="02000000000000000000" pitchFamily="2" charset="-78"/>
              </a:rPr>
              <a:t>أنشطة وإنجازات المنظمة لسنة 2020-2021</a:t>
            </a:r>
            <a:br>
              <a:rPr lang="ar-TN" b="1" dirty="0">
                <a:solidFill>
                  <a:srgbClr val="ACD433"/>
                </a:solidFill>
                <a:latin typeface="Sakkal Majalla" panose="02000000000000000000" pitchFamily="2" charset="-78"/>
                <a:cs typeface="Sakkal Majalla" panose="02000000000000000000" pitchFamily="2" charset="-78"/>
              </a:rPr>
            </a:br>
            <a:r>
              <a:rPr lang="ar-TN" b="1" dirty="0">
                <a:solidFill>
                  <a:srgbClr val="ACD433"/>
                </a:solidFill>
                <a:latin typeface="Sakkal Majalla" panose="02000000000000000000" pitchFamily="2" charset="-78"/>
                <a:cs typeface="Sakkal Majalla" panose="02000000000000000000" pitchFamily="2" charset="-78"/>
              </a:rPr>
              <a:t>برنامج الثقة الرقميّة </a:t>
            </a:r>
            <a:r>
              <a:rPr lang="fr-FR" b="1" dirty="0">
                <a:solidFill>
                  <a:srgbClr val="ACD433"/>
                </a:solidFill>
                <a:latin typeface="Sakkal Majalla" panose="02000000000000000000" pitchFamily="2" charset="-78"/>
                <a:cs typeface="Sakkal Majalla" panose="02000000000000000000" pitchFamily="2" charset="-78"/>
              </a:rPr>
              <a:t>|</a:t>
            </a:r>
            <a:r>
              <a:rPr lang="ar-TN" b="1" dirty="0">
                <a:solidFill>
                  <a:srgbClr val="ACD433"/>
                </a:solidFill>
                <a:latin typeface="Sakkal Majalla" panose="02000000000000000000" pitchFamily="2" charset="-78"/>
                <a:cs typeface="Sakkal Majalla" panose="02000000000000000000" pitchFamily="2" charset="-78"/>
              </a:rPr>
              <a:t> 2020 - 2021</a:t>
            </a:r>
            <a:br>
              <a:rPr lang="ar-TN" sz="2400" b="1" dirty="0">
                <a:solidFill>
                  <a:schemeClr val="accent5">
                    <a:lumMod val="75000"/>
                  </a:schemeClr>
                </a:solidFill>
                <a:latin typeface="Sakkal Majalla" panose="02000000000000000000" pitchFamily="2" charset="-78"/>
                <a:cs typeface="Mohammad Annoktah" pitchFamily="2" charset="-78"/>
              </a:rPr>
            </a:br>
            <a:r>
              <a:rPr lang="ar-TN" sz="3600" b="1" dirty="0">
                <a:solidFill>
                  <a:schemeClr val="accent1">
                    <a:lumMod val="40000"/>
                    <a:lumOff val="60000"/>
                  </a:schemeClr>
                </a:solidFill>
                <a:latin typeface="Sakkal Majalla" panose="02000000000000000000" pitchFamily="2" charset="-78"/>
                <a:cs typeface="Sakkal Majalla" panose="02000000000000000000" pitchFamily="2" charset="-78"/>
              </a:rPr>
              <a:t> </a:t>
            </a:r>
            <a:br>
              <a:rPr lang="ar-TN" sz="3600" b="1" dirty="0">
                <a:solidFill>
                  <a:schemeClr val="accent1">
                    <a:lumMod val="40000"/>
                    <a:lumOff val="60000"/>
                  </a:schemeClr>
                </a:solidFill>
                <a:latin typeface="Sakkal Majalla" panose="02000000000000000000" pitchFamily="2" charset="-78"/>
                <a:cs typeface="Sakkal Majalla" panose="02000000000000000000" pitchFamily="2" charset="-78"/>
              </a:rPr>
            </a:br>
            <a:br>
              <a:rPr lang="ar-TN" sz="3600" b="1" dirty="0">
                <a:solidFill>
                  <a:schemeClr val="accent5">
                    <a:lumMod val="75000"/>
                  </a:schemeClr>
                </a:solidFill>
                <a:latin typeface="Sakkal Majalla" panose="02000000000000000000" pitchFamily="2" charset="-78"/>
                <a:cs typeface="Sakkal Majalla" panose="02000000000000000000" pitchFamily="2" charset="-78"/>
              </a:rPr>
            </a:br>
            <a:endParaRPr lang="fr-FR" dirty="0">
              <a:solidFill>
                <a:schemeClr val="accent5">
                  <a:lumMod val="75000"/>
                </a:schemeClr>
              </a:solidFill>
            </a:endParaRPr>
          </a:p>
        </p:txBody>
      </p:sp>
    </p:spTree>
    <p:extLst>
      <p:ext uri="{BB962C8B-B14F-4D97-AF65-F5344CB8AC3E}">
        <p14:creationId xmlns:p14="http://schemas.microsoft.com/office/powerpoint/2010/main" val="405178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4187" y="2028470"/>
            <a:ext cx="9345031" cy="1400530"/>
          </a:xfrm>
        </p:spPr>
        <p:txBody>
          <a:bodyPr/>
          <a:lstStyle/>
          <a:p>
            <a:pPr algn="r" rtl="1">
              <a:lnSpc>
                <a:spcPct val="150000"/>
              </a:lnSpc>
            </a:pPr>
            <a:r>
              <a:rPr lang="ar-TN" sz="4000" b="1" dirty="0">
                <a:solidFill>
                  <a:srgbClr val="ACD433"/>
                </a:solidFill>
                <a:latin typeface="Sakkal Majalla" panose="02000000000000000000" pitchFamily="2" charset="-78"/>
                <a:cs typeface="Mohammad Annoktah" pitchFamily="2" charset="-78"/>
              </a:rPr>
              <a:t>أنشطة وإنجازات المنظمة</a:t>
            </a:r>
            <a:br>
              <a:rPr lang="ar-TN" sz="4000" b="1" dirty="0">
                <a:solidFill>
                  <a:srgbClr val="ACD433"/>
                </a:solidFill>
                <a:latin typeface="Sakkal Majalla" panose="02000000000000000000" pitchFamily="2" charset="-78"/>
                <a:cs typeface="Mohammad Annoktah" pitchFamily="2" charset="-78"/>
              </a:rPr>
            </a:br>
            <a:r>
              <a:rPr lang="ar-TN" sz="4000" b="1" dirty="0">
                <a:solidFill>
                  <a:srgbClr val="ACD433"/>
                </a:solidFill>
                <a:latin typeface="Sakkal Majalla" panose="02000000000000000000" pitchFamily="2" charset="-78"/>
                <a:cs typeface="Mohammad Annoktah" pitchFamily="2" charset="-78"/>
              </a:rPr>
              <a:t> لسنة 2020-2021</a:t>
            </a:r>
            <a:br>
              <a:rPr lang="ar-TN" sz="4000" b="1" dirty="0">
                <a:solidFill>
                  <a:srgbClr val="ACD433"/>
                </a:solidFill>
                <a:latin typeface="Sakkal Majalla" panose="02000000000000000000" pitchFamily="2" charset="-78"/>
                <a:cs typeface="Mohammad Annoktah" pitchFamily="2" charset="-78"/>
              </a:rPr>
            </a:br>
            <a:r>
              <a:rPr lang="ar-TN" sz="3600" b="1" dirty="0">
                <a:solidFill>
                  <a:schemeClr val="accent1">
                    <a:lumMod val="40000"/>
                    <a:lumOff val="60000"/>
                  </a:schemeClr>
                </a:solidFill>
                <a:latin typeface="Sakkal Majalla" panose="02000000000000000000" pitchFamily="2" charset="-78"/>
                <a:cs typeface="Mohammad Annoktah" pitchFamily="2" charset="-78"/>
              </a:rPr>
              <a:t>برنامج المحتوى العربي </a:t>
            </a:r>
            <a:r>
              <a:rPr lang="fr-FR" sz="3600" b="1" dirty="0">
                <a:solidFill>
                  <a:schemeClr val="accent1">
                    <a:lumMod val="40000"/>
                    <a:lumOff val="60000"/>
                  </a:schemeClr>
                </a:solidFill>
                <a:latin typeface="Sakkal Majalla" panose="02000000000000000000" pitchFamily="2" charset="-78"/>
                <a:cs typeface="Mohammad Annoktah" pitchFamily="2" charset="-78"/>
              </a:rPr>
              <a:t>|</a:t>
            </a:r>
            <a:r>
              <a:rPr lang="ar-TN" sz="3600" b="1" dirty="0">
                <a:solidFill>
                  <a:schemeClr val="accent1">
                    <a:lumMod val="40000"/>
                    <a:lumOff val="60000"/>
                  </a:schemeClr>
                </a:solidFill>
                <a:latin typeface="Sakkal Majalla" panose="02000000000000000000" pitchFamily="2" charset="-78"/>
                <a:cs typeface="Mohammad Annoktah" pitchFamily="2" charset="-78"/>
              </a:rPr>
              <a:t> 2020</a:t>
            </a:r>
            <a:br>
              <a:rPr lang="ar-TN" sz="3600" b="1" dirty="0">
                <a:solidFill>
                  <a:schemeClr val="accent5">
                    <a:lumMod val="75000"/>
                  </a:schemeClr>
                </a:solidFill>
                <a:latin typeface="Sakkal Majalla" panose="02000000000000000000" pitchFamily="2" charset="-78"/>
                <a:cs typeface="Mohammad Annoktah" pitchFamily="2" charset="-78"/>
              </a:rPr>
            </a:br>
            <a:r>
              <a:rPr lang="ar-TN" sz="3600" b="1" dirty="0">
                <a:solidFill>
                  <a:schemeClr val="accent1">
                    <a:lumMod val="40000"/>
                    <a:lumOff val="60000"/>
                  </a:schemeClr>
                </a:solidFill>
                <a:latin typeface="Sakkal Majalla" panose="02000000000000000000" pitchFamily="2" charset="-78"/>
                <a:cs typeface="Sakkal Majalla" panose="02000000000000000000" pitchFamily="2" charset="-78"/>
              </a:rPr>
              <a:t> </a:t>
            </a:r>
            <a:br>
              <a:rPr lang="ar-TN" sz="3600" b="1" dirty="0">
                <a:solidFill>
                  <a:schemeClr val="accent1">
                    <a:lumMod val="40000"/>
                    <a:lumOff val="60000"/>
                  </a:schemeClr>
                </a:solidFill>
                <a:latin typeface="Sakkal Majalla" panose="02000000000000000000" pitchFamily="2" charset="-78"/>
                <a:cs typeface="Sakkal Majalla" panose="02000000000000000000" pitchFamily="2" charset="-78"/>
              </a:rPr>
            </a:br>
            <a:br>
              <a:rPr lang="ar-TN" sz="3600" b="1" dirty="0">
                <a:solidFill>
                  <a:schemeClr val="accent5">
                    <a:lumMod val="75000"/>
                  </a:schemeClr>
                </a:solidFill>
                <a:latin typeface="Sakkal Majalla" panose="02000000000000000000" pitchFamily="2" charset="-78"/>
                <a:cs typeface="Sakkal Majalla" panose="02000000000000000000" pitchFamily="2" charset="-78"/>
              </a:rPr>
            </a:br>
            <a:endParaRPr lang="fr-FR" dirty="0">
              <a:solidFill>
                <a:schemeClr val="accent5">
                  <a:lumMod val="75000"/>
                </a:schemeClr>
              </a:solidFill>
            </a:endParaRPr>
          </a:p>
        </p:txBody>
      </p:sp>
    </p:spTree>
    <p:extLst>
      <p:ext uri="{BB962C8B-B14F-4D97-AF65-F5344CB8AC3E}">
        <p14:creationId xmlns:p14="http://schemas.microsoft.com/office/powerpoint/2010/main" val="2084125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201960" y="452718"/>
            <a:ext cx="4848874" cy="1400530"/>
          </a:xfrm>
        </p:spPr>
        <p:txBody>
          <a:bodyPr/>
          <a:lstStyle/>
          <a:p>
            <a:pPr algn="r" rtl="1"/>
            <a:r>
              <a:rPr lang="ar-TN" b="1" dirty="0">
                <a:solidFill>
                  <a:srgbClr val="ACD433"/>
                </a:solidFill>
                <a:latin typeface="Sakkal Majalla" panose="02000000000000000000" pitchFamily="2" charset="-78"/>
                <a:cs typeface="Sakkal Majalla" panose="02000000000000000000" pitchFamily="2" charset="-78"/>
              </a:rPr>
              <a:t>أنشطة وإنجازات المنظمة لسنة 2020-2021</a:t>
            </a:r>
            <a:br>
              <a:rPr lang="ar-TN" b="1" dirty="0">
                <a:solidFill>
                  <a:srgbClr val="ACD433"/>
                </a:solidFill>
                <a:latin typeface="Sakkal Majalla" panose="02000000000000000000" pitchFamily="2" charset="-78"/>
                <a:cs typeface="Sakkal Majalla" panose="02000000000000000000" pitchFamily="2" charset="-78"/>
              </a:rPr>
            </a:br>
            <a:r>
              <a:rPr lang="ar-TN" sz="3600" b="1" dirty="0">
                <a:solidFill>
                  <a:schemeClr val="accent1">
                    <a:lumMod val="40000"/>
                    <a:lumOff val="60000"/>
                  </a:schemeClr>
                </a:solidFill>
                <a:latin typeface="Sakkal Majalla" panose="02000000000000000000" pitchFamily="2" charset="-78"/>
                <a:cs typeface="Sakkal Majalla" panose="02000000000000000000" pitchFamily="2" charset="-78"/>
              </a:rPr>
              <a:t>برنامج المحتوى العربي </a:t>
            </a:r>
            <a:r>
              <a:rPr lang="fr-FR" sz="3600" b="1" dirty="0">
                <a:solidFill>
                  <a:schemeClr val="accent1">
                    <a:lumMod val="40000"/>
                    <a:lumOff val="60000"/>
                  </a:schemeClr>
                </a:solidFill>
                <a:latin typeface="Sakkal Majalla" panose="02000000000000000000" pitchFamily="2" charset="-78"/>
                <a:cs typeface="Sakkal Majalla" panose="02000000000000000000" pitchFamily="2" charset="-78"/>
              </a:rPr>
              <a:t>|</a:t>
            </a:r>
            <a:r>
              <a:rPr lang="ar-TN" sz="3600" b="1" dirty="0">
                <a:solidFill>
                  <a:schemeClr val="accent1">
                    <a:lumMod val="40000"/>
                    <a:lumOff val="60000"/>
                  </a:schemeClr>
                </a:solidFill>
                <a:latin typeface="Sakkal Majalla" panose="02000000000000000000" pitchFamily="2" charset="-78"/>
                <a:cs typeface="Sakkal Majalla" panose="02000000000000000000" pitchFamily="2" charset="-78"/>
              </a:rPr>
              <a:t> 2020</a:t>
            </a:r>
            <a:br>
              <a:rPr lang="ar-TN" sz="3600" b="1" dirty="0">
                <a:solidFill>
                  <a:schemeClr val="accent5">
                    <a:lumMod val="75000"/>
                  </a:schemeClr>
                </a:solidFill>
                <a:latin typeface="Sakkal Majalla" panose="02000000000000000000" pitchFamily="2" charset="-78"/>
                <a:cs typeface="Sakkal Majalla" panose="02000000000000000000" pitchFamily="2" charset="-78"/>
              </a:rPr>
            </a:br>
            <a:r>
              <a:rPr lang="ar-TN" sz="3600" b="1" dirty="0">
                <a:solidFill>
                  <a:schemeClr val="accent1">
                    <a:lumMod val="40000"/>
                    <a:lumOff val="60000"/>
                  </a:schemeClr>
                </a:solidFill>
                <a:latin typeface="Sakkal Majalla" panose="02000000000000000000" pitchFamily="2" charset="-78"/>
                <a:cs typeface="Sakkal Majalla" panose="02000000000000000000" pitchFamily="2" charset="-78"/>
              </a:rPr>
              <a:t> </a:t>
            </a:r>
            <a:br>
              <a:rPr lang="ar-TN" sz="3600" b="1" dirty="0">
                <a:solidFill>
                  <a:schemeClr val="accent1">
                    <a:lumMod val="40000"/>
                    <a:lumOff val="60000"/>
                  </a:schemeClr>
                </a:solidFill>
                <a:latin typeface="Sakkal Majalla" panose="02000000000000000000" pitchFamily="2" charset="-78"/>
                <a:cs typeface="Sakkal Majalla" panose="02000000000000000000" pitchFamily="2" charset="-78"/>
              </a:rPr>
            </a:br>
            <a:br>
              <a:rPr lang="ar-TN" sz="3600" b="1" dirty="0">
                <a:solidFill>
                  <a:schemeClr val="accent5">
                    <a:lumMod val="75000"/>
                  </a:schemeClr>
                </a:solidFill>
                <a:latin typeface="Sakkal Majalla" panose="02000000000000000000" pitchFamily="2" charset="-78"/>
                <a:cs typeface="Sakkal Majalla" panose="02000000000000000000" pitchFamily="2" charset="-78"/>
              </a:rPr>
            </a:br>
            <a:endParaRPr lang="fr-FR" dirty="0">
              <a:solidFill>
                <a:schemeClr val="accent5">
                  <a:lumMod val="75000"/>
                </a:schemeClr>
              </a:solidFill>
            </a:endParaRPr>
          </a:p>
        </p:txBody>
      </p:sp>
      <p:sp>
        <p:nvSpPr>
          <p:cNvPr id="3" name="Espace réservé du contenu 2"/>
          <p:cNvSpPr>
            <a:spLocks noGrp="1"/>
          </p:cNvSpPr>
          <p:nvPr>
            <p:ph idx="1"/>
          </p:nvPr>
        </p:nvSpPr>
        <p:spPr>
          <a:xfrm>
            <a:off x="6096000" y="2330245"/>
            <a:ext cx="3953853" cy="3918154"/>
          </a:xfrm>
        </p:spPr>
        <p:txBody>
          <a:bodyPr>
            <a:noAutofit/>
          </a:bodyPr>
          <a:lstStyle/>
          <a:p>
            <a:pPr marL="514350" indent="-514350" algn="r" rtl="1">
              <a:buFont typeface="+mj-lt"/>
              <a:buAutoNum type="arabicPeriod"/>
            </a:pPr>
            <a:r>
              <a:rPr lang="ar-TN" sz="2400" b="1" dirty="0">
                <a:latin typeface="Sakkal Majalla" panose="02000000000000000000" pitchFamily="2" charset="-78"/>
                <a:cs typeface="Sakkal Majalla" panose="02000000000000000000" pitchFamily="2" charset="-78"/>
              </a:rPr>
              <a:t>الدورة الرابعة للمنتدى الاقليمي للمحتوى الرقمي العربي</a:t>
            </a:r>
            <a:br>
              <a:rPr lang="ar-TN" sz="1800" b="1" dirty="0">
                <a:latin typeface="Sakkal Majalla" panose="02000000000000000000" pitchFamily="2" charset="-78"/>
                <a:cs typeface="Sakkal Majalla" panose="02000000000000000000" pitchFamily="2" charset="-78"/>
              </a:rPr>
            </a:br>
            <a:r>
              <a:rPr lang="ar-TN" dirty="0">
                <a:solidFill>
                  <a:srgbClr val="ACD433"/>
                </a:solidFill>
                <a:latin typeface="Sakkal Majalla" panose="02000000000000000000" pitchFamily="2" charset="-78"/>
                <a:cs typeface="Sakkal Majalla" panose="02000000000000000000" pitchFamily="2" charset="-78"/>
              </a:rPr>
              <a:t>5-7 أكتوبر 2020</a:t>
            </a:r>
            <a:br>
              <a:rPr lang="ar-TN" sz="3200" b="1" dirty="0">
                <a:latin typeface="Sakkal Majalla" panose="02000000000000000000" pitchFamily="2" charset="-78"/>
                <a:cs typeface="Sakkal Majalla" panose="02000000000000000000" pitchFamily="2" charset="-78"/>
              </a:rPr>
            </a:br>
            <a:r>
              <a:rPr lang="ar-TN" sz="2600" b="1" dirty="0">
                <a:latin typeface="Sakkal Majalla" panose="02000000000000000000" pitchFamily="2" charset="-78"/>
                <a:cs typeface="Sakkal Majalla" panose="02000000000000000000" pitchFamily="2" charset="-78"/>
              </a:rPr>
              <a:t>_____________________________</a:t>
            </a:r>
          </a:p>
          <a:p>
            <a:pPr marL="400050" lvl="1" indent="0" algn="justLow" rtl="1">
              <a:buNone/>
            </a:pPr>
            <a:r>
              <a:rPr lang="ar-TN" sz="2400" b="1" dirty="0">
                <a:latin typeface="Sakkal Majalla" panose="02000000000000000000" pitchFamily="2" charset="-78"/>
                <a:cs typeface="Sakkal Majalla" panose="02000000000000000000" pitchFamily="2" charset="-78"/>
              </a:rPr>
              <a:t>في إطار مشروعها "تنمية المحتوى الرقمي العربي" قامت المنظمة بالمساهمة في تنظيم النسخة الرابعة من "المنتدى الإقليمي للمحتوى الرقمي العربي الذي نظم تحت شعار : </a:t>
            </a:r>
            <a:r>
              <a:rPr lang="ar-TN" sz="2400" b="1" dirty="0">
                <a:solidFill>
                  <a:srgbClr val="ACD433"/>
                </a:solidFill>
                <a:latin typeface="Sakkal Majalla" panose="02000000000000000000" pitchFamily="2" charset="-78"/>
                <a:cs typeface="Sakkal Majalla" panose="02000000000000000000" pitchFamily="2" charset="-78"/>
              </a:rPr>
              <a:t>"مستقبل المحتوى العربي على الإنترنت"</a:t>
            </a:r>
          </a:p>
          <a:p>
            <a:pPr marL="514350" indent="-514350" algn="r" rtl="1">
              <a:buFont typeface="+mj-lt"/>
              <a:buAutoNum type="arabicPeriod"/>
            </a:pPr>
            <a:endParaRPr lang="ar-TN" sz="2400" b="1" dirty="0">
              <a:solidFill>
                <a:schemeClr val="accent1">
                  <a:lumMod val="40000"/>
                  <a:lumOff val="60000"/>
                </a:schemeClr>
              </a:solidFill>
              <a:latin typeface="Sakkal Majalla" panose="02000000000000000000" pitchFamily="2" charset="-78"/>
              <a:cs typeface="Sakkal Majalla" panose="02000000000000000000" pitchFamily="2" charset="-78"/>
            </a:endParaRPr>
          </a:p>
          <a:p>
            <a:pPr marL="0" indent="0" algn="r" rtl="1">
              <a:buNone/>
            </a:pPr>
            <a:br>
              <a:rPr lang="ar-TN" sz="2400" b="1" dirty="0">
                <a:latin typeface="Sakkal Majalla" panose="02000000000000000000" pitchFamily="2" charset="-78"/>
                <a:cs typeface="Sakkal Majalla" panose="02000000000000000000" pitchFamily="2" charset="-78"/>
              </a:rPr>
            </a:br>
            <a:endParaRPr lang="ar-TN" sz="2400" b="1" dirty="0">
              <a:latin typeface="Sakkal Majalla" panose="02000000000000000000" pitchFamily="2" charset="-78"/>
              <a:cs typeface="Sakkal Majalla" panose="02000000000000000000" pitchFamily="2" charset="-78"/>
            </a:endParaRPr>
          </a:p>
          <a:p>
            <a:pPr algn="r" rtl="1"/>
            <a:endParaRPr lang="ar-TN" sz="2800" b="1" dirty="0">
              <a:latin typeface="Sakkal Majalla" panose="02000000000000000000" pitchFamily="2" charset="-78"/>
              <a:cs typeface="Sakkal Majalla" panose="02000000000000000000" pitchFamily="2" charset="-78"/>
            </a:endParaRPr>
          </a:p>
        </p:txBody>
      </p:sp>
      <p:pic>
        <p:nvPicPr>
          <p:cNvPr id="7" name="Image 6">
            <a:extLst>
              <a:ext uri="{FF2B5EF4-FFF2-40B4-BE49-F238E27FC236}">
                <a16:creationId xmlns:a16="http://schemas.microsoft.com/office/drawing/2014/main" id="{6BA6D656-54E7-490C-B3C4-80D67FE61FB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4848874" cy="6858000"/>
          </a:xfrm>
          <a:prstGeom prst="rect">
            <a:avLst/>
          </a:prstGeom>
        </p:spPr>
      </p:pic>
    </p:spTree>
    <p:extLst>
      <p:ext uri="{BB962C8B-B14F-4D97-AF65-F5344CB8AC3E}">
        <p14:creationId xmlns:p14="http://schemas.microsoft.com/office/powerpoint/2010/main" val="3882960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rtl="1"/>
            <a:r>
              <a:rPr lang="ar-TN" b="1" dirty="0">
                <a:solidFill>
                  <a:srgbClr val="ACD433"/>
                </a:solidFill>
                <a:latin typeface="Sakkal Majalla" panose="02000000000000000000" pitchFamily="2" charset="-78"/>
                <a:cs typeface="Sakkal Majalla" panose="02000000000000000000" pitchFamily="2" charset="-78"/>
              </a:rPr>
              <a:t>أنشطة وإنجازات المنظمة لسنة 2020-2021</a:t>
            </a:r>
            <a:br>
              <a:rPr lang="ar-TN" b="1" dirty="0">
                <a:solidFill>
                  <a:srgbClr val="ACD433"/>
                </a:solidFill>
                <a:latin typeface="Sakkal Majalla" panose="02000000000000000000" pitchFamily="2" charset="-78"/>
                <a:cs typeface="Sakkal Majalla" panose="02000000000000000000" pitchFamily="2" charset="-78"/>
              </a:rPr>
            </a:br>
            <a:r>
              <a:rPr lang="ar-TN" sz="3600" b="1" dirty="0">
                <a:solidFill>
                  <a:schemeClr val="accent1">
                    <a:lumMod val="40000"/>
                    <a:lumOff val="60000"/>
                  </a:schemeClr>
                </a:solidFill>
                <a:latin typeface="Sakkal Majalla" panose="02000000000000000000" pitchFamily="2" charset="-78"/>
                <a:cs typeface="Sakkal Majalla" panose="02000000000000000000" pitchFamily="2" charset="-78"/>
              </a:rPr>
              <a:t>برنامج المحتوى العربي </a:t>
            </a:r>
            <a:r>
              <a:rPr lang="fr-FR" sz="3600" b="1" dirty="0">
                <a:solidFill>
                  <a:schemeClr val="accent1">
                    <a:lumMod val="40000"/>
                    <a:lumOff val="60000"/>
                  </a:schemeClr>
                </a:solidFill>
                <a:latin typeface="Sakkal Majalla" panose="02000000000000000000" pitchFamily="2" charset="-78"/>
                <a:cs typeface="Sakkal Majalla" panose="02000000000000000000" pitchFamily="2" charset="-78"/>
              </a:rPr>
              <a:t>|</a:t>
            </a:r>
            <a:r>
              <a:rPr lang="ar-TN" sz="3600" b="1" dirty="0">
                <a:solidFill>
                  <a:schemeClr val="accent1">
                    <a:lumMod val="40000"/>
                    <a:lumOff val="60000"/>
                  </a:schemeClr>
                </a:solidFill>
                <a:latin typeface="Sakkal Majalla" panose="02000000000000000000" pitchFamily="2" charset="-78"/>
                <a:cs typeface="Sakkal Majalla" panose="02000000000000000000" pitchFamily="2" charset="-78"/>
              </a:rPr>
              <a:t> 2020</a:t>
            </a:r>
            <a:br>
              <a:rPr lang="ar-TN" sz="3600" b="1" dirty="0">
                <a:solidFill>
                  <a:schemeClr val="accent5">
                    <a:lumMod val="75000"/>
                  </a:schemeClr>
                </a:solidFill>
                <a:latin typeface="Sakkal Majalla" panose="02000000000000000000" pitchFamily="2" charset="-78"/>
                <a:cs typeface="Sakkal Majalla" panose="02000000000000000000" pitchFamily="2" charset="-78"/>
              </a:rPr>
            </a:br>
            <a:r>
              <a:rPr lang="ar-TN" sz="3600" b="1" dirty="0">
                <a:solidFill>
                  <a:schemeClr val="accent1">
                    <a:lumMod val="40000"/>
                    <a:lumOff val="60000"/>
                  </a:schemeClr>
                </a:solidFill>
                <a:latin typeface="Sakkal Majalla" panose="02000000000000000000" pitchFamily="2" charset="-78"/>
                <a:cs typeface="Sakkal Majalla" panose="02000000000000000000" pitchFamily="2" charset="-78"/>
              </a:rPr>
              <a:t> </a:t>
            </a:r>
            <a:br>
              <a:rPr lang="ar-TN" sz="3600" b="1" dirty="0">
                <a:solidFill>
                  <a:schemeClr val="accent1">
                    <a:lumMod val="40000"/>
                    <a:lumOff val="60000"/>
                  </a:schemeClr>
                </a:solidFill>
                <a:latin typeface="Sakkal Majalla" panose="02000000000000000000" pitchFamily="2" charset="-78"/>
                <a:cs typeface="Sakkal Majalla" panose="02000000000000000000" pitchFamily="2" charset="-78"/>
              </a:rPr>
            </a:br>
            <a:br>
              <a:rPr lang="ar-TN" sz="3600" b="1" dirty="0">
                <a:solidFill>
                  <a:schemeClr val="accent5">
                    <a:lumMod val="75000"/>
                  </a:schemeClr>
                </a:solidFill>
                <a:latin typeface="Sakkal Majalla" panose="02000000000000000000" pitchFamily="2" charset="-78"/>
                <a:cs typeface="Sakkal Majalla" panose="02000000000000000000" pitchFamily="2" charset="-78"/>
              </a:rPr>
            </a:br>
            <a:endParaRPr lang="fr-FR" dirty="0">
              <a:solidFill>
                <a:schemeClr val="accent5">
                  <a:lumMod val="75000"/>
                </a:schemeClr>
              </a:solidFill>
            </a:endParaRPr>
          </a:p>
        </p:txBody>
      </p:sp>
      <p:sp>
        <p:nvSpPr>
          <p:cNvPr id="3" name="Espace réservé du contenu 2"/>
          <p:cNvSpPr>
            <a:spLocks noGrp="1"/>
          </p:cNvSpPr>
          <p:nvPr>
            <p:ph idx="1"/>
          </p:nvPr>
        </p:nvSpPr>
        <p:spPr>
          <a:xfrm>
            <a:off x="5061188" y="2052918"/>
            <a:ext cx="4988665" cy="4195481"/>
          </a:xfrm>
        </p:spPr>
        <p:txBody>
          <a:bodyPr>
            <a:noAutofit/>
          </a:bodyPr>
          <a:lstStyle/>
          <a:p>
            <a:pPr marL="514350" indent="-514350" algn="r" rtl="1">
              <a:buFont typeface="+mj-lt"/>
              <a:buAutoNum type="arabicPeriod" startAt="2"/>
            </a:pPr>
            <a:r>
              <a:rPr lang="ar-TN" sz="2400" b="1" dirty="0">
                <a:latin typeface="Sakkal Majalla" panose="02000000000000000000" pitchFamily="2" charset="-78"/>
                <a:cs typeface="Sakkal Majalla" panose="02000000000000000000" pitchFamily="2" charset="-78"/>
              </a:rPr>
              <a:t>ورشة عمل : "القبول الشامل لأسماء النطاقات وتدويل عناوين البريد الإلكتروني  "</a:t>
            </a:r>
            <a:r>
              <a:rPr lang="ar-TN" sz="2400" b="1" dirty="0">
                <a:solidFill>
                  <a:schemeClr val="accent1">
                    <a:lumMod val="40000"/>
                    <a:lumOff val="60000"/>
                  </a:schemeClr>
                </a:solidFill>
                <a:latin typeface="Sakkal Majalla" panose="02000000000000000000" pitchFamily="2" charset="-78"/>
                <a:cs typeface="Sakkal Majalla" panose="02000000000000000000" pitchFamily="2" charset="-78"/>
              </a:rPr>
              <a:t> </a:t>
            </a:r>
            <a:br>
              <a:rPr lang="fr-FR" sz="2400" b="1" dirty="0">
                <a:solidFill>
                  <a:schemeClr val="accent1">
                    <a:lumMod val="40000"/>
                    <a:lumOff val="60000"/>
                  </a:schemeClr>
                </a:solidFill>
                <a:latin typeface="Sakkal Majalla" panose="02000000000000000000" pitchFamily="2" charset="-78"/>
                <a:cs typeface="Sakkal Majalla" panose="02000000000000000000" pitchFamily="2" charset="-78"/>
              </a:rPr>
            </a:br>
            <a:r>
              <a:rPr lang="ar-TN" sz="2400" dirty="0">
                <a:solidFill>
                  <a:srgbClr val="ACD433"/>
                </a:solidFill>
                <a:latin typeface="Sakkal Majalla" panose="02000000000000000000" pitchFamily="2" charset="-78"/>
                <a:cs typeface="Sakkal Majalla" panose="02000000000000000000" pitchFamily="2" charset="-78"/>
              </a:rPr>
              <a:t>15 أيلول/سبتمبر 2020</a:t>
            </a:r>
            <a:br>
              <a:rPr lang="fr-FR" sz="2400" dirty="0">
                <a:solidFill>
                  <a:srgbClr val="ACD433"/>
                </a:solidFill>
                <a:latin typeface="Sakkal Majalla" panose="02000000000000000000" pitchFamily="2" charset="-78"/>
                <a:cs typeface="Sakkal Majalla" panose="02000000000000000000" pitchFamily="2" charset="-78"/>
              </a:rPr>
            </a:br>
            <a:r>
              <a:rPr lang="fr-FR" sz="2400" b="1" dirty="0">
                <a:solidFill>
                  <a:schemeClr val="accent1">
                    <a:lumMod val="40000"/>
                    <a:lumOff val="60000"/>
                  </a:schemeClr>
                </a:solidFill>
                <a:latin typeface="Sakkal Majalla" panose="02000000000000000000" pitchFamily="2" charset="-78"/>
                <a:cs typeface="Sakkal Majalla" panose="02000000000000000000" pitchFamily="2" charset="-78"/>
              </a:rPr>
              <a:t>________________________________________</a:t>
            </a:r>
          </a:p>
          <a:p>
            <a:pPr marL="0" indent="0" algn="r" rtl="1">
              <a:buNone/>
            </a:pPr>
            <a:r>
              <a:rPr lang="ar-TN" dirty="0">
                <a:latin typeface="Sakkal Majalla" panose="02000000000000000000" pitchFamily="2" charset="-78"/>
                <a:cs typeface="Sakkal Majalla" panose="02000000000000000000" pitchFamily="2" charset="-78"/>
              </a:rPr>
              <a:t>يأتي تنظيم هذه الورشة في اطار افتتاح برنامج تعاون سيشمل عديد الانشطة التوعوية، التدريبية و الفنية لفائدة خبراء المنطقة العربية و ذلك بهدف الوصول الى تحقيق القبول الشامل لأسماء النطاقات العربية و عناوين البريد الإلكتروني العربية من طرف كل التطبيقات والأنظمة و المنصات.</a:t>
            </a:r>
            <a:br>
              <a:rPr lang="ar-TN" dirty="0">
                <a:latin typeface="Sakkal Majalla" panose="02000000000000000000" pitchFamily="2" charset="-78"/>
                <a:cs typeface="Sakkal Majalla" panose="02000000000000000000" pitchFamily="2" charset="-78"/>
              </a:rPr>
            </a:br>
            <a:r>
              <a:rPr lang="ar-TN" dirty="0">
                <a:latin typeface="Sakkal Majalla" panose="02000000000000000000" pitchFamily="2" charset="-78"/>
                <a:cs typeface="Sakkal Majalla" panose="02000000000000000000" pitchFamily="2" charset="-78"/>
              </a:rPr>
              <a:t>و سيمكن ذلك من معاضدة عمليّة تطوير المحتوى الرقمي العربي و تطوير سوق إقليميّة مشتركة عربية نشطة، تعمل المنظمة في اطار عملها على تحقيقها. </a:t>
            </a:r>
            <a:br>
              <a:rPr lang="ar-TN" sz="1800" b="1" dirty="0">
                <a:latin typeface="Sakkal Majalla" panose="02000000000000000000" pitchFamily="2" charset="-78"/>
                <a:cs typeface="Sakkal Majalla" panose="02000000000000000000" pitchFamily="2" charset="-78"/>
              </a:rPr>
            </a:br>
            <a:endParaRPr lang="ar-TN" sz="1800" b="1" dirty="0">
              <a:latin typeface="Sakkal Majalla" panose="02000000000000000000" pitchFamily="2" charset="-78"/>
              <a:cs typeface="Sakkal Majalla" panose="02000000000000000000" pitchFamily="2" charset="-78"/>
            </a:endParaRPr>
          </a:p>
          <a:p>
            <a:pPr algn="r" rtl="1"/>
            <a:endParaRPr lang="ar-TN" sz="2800" b="1" dirty="0">
              <a:latin typeface="Sakkal Majalla" panose="02000000000000000000" pitchFamily="2" charset="-78"/>
              <a:cs typeface="Sakkal Majalla" panose="02000000000000000000" pitchFamily="2" charset="-78"/>
            </a:endParaRPr>
          </a:p>
        </p:txBody>
      </p:sp>
      <p:pic>
        <p:nvPicPr>
          <p:cNvPr id="4" name="Picture 4" descr="Image may contain: text that says 'ICANN'">
            <a:extLst>
              <a:ext uri="{FF2B5EF4-FFF2-40B4-BE49-F238E27FC236}">
                <a16:creationId xmlns:a16="http://schemas.microsoft.com/office/drawing/2014/main" id="{4F1C2FEB-31BD-46C2-9E60-97761965E38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4403" y="452319"/>
            <a:ext cx="1477818" cy="1176482"/>
          </a:xfrm>
          <a:prstGeom prst="rect">
            <a:avLst/>
          </a:prstGeom>
          <a:noFill/>
        </p:spPr>
      </p:pic>
      <p:pic>
        <p:nvPicPr>
          <p:cNvPr id="5" name="Espace réservé du contenu 4">
            <a:extLst>
              <a:ext uri="{FF2B5EF4-FFF2-40B4-BE49-F238E27FC236}">
                <a16:creationId xmlns:a16="http://schemas.microsoft.com/office/drawing/2014/main" id="{67266EA9-FE7E-4973-923E-C8F926E630A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3186753"/>
            <a:ext cx="5061188" cy="3636000"/>
          </a:xfrm>
          <a:prstGeom prst="rect">
            <a:avLst/>
          </a:prstGeom>
        </p:spPr>
      </p:pic>
    </p:spTree>
    <p:extLst>
      <p:ext uri="{BB962C8B-B14F-4D97-AF65-F5344CB8AC3E}">
        <p14:creationId xmlns:p14="http://schemas.microsoft.com/office/powerpoint/2010/main" val="18509026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B3378297-F88D-4365-94CF-ABB4CDD39DDD}"/>
              </a:ext>
            </a:extLst>
          </p:cNvPr>
          <p:cNvSpPr txBox="1">
            <a:spLocks/>
          </p:cNvSpPr>
          <p:nvPr/>
        </p:nvSpPr>
        <p:spPr>
          <a:xfrm>
            <a:off x="823532" y="1501253"/>
            <a:ext cx="9384993" cy="2170015"/>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r>
              <a:rPr lang="ar-TN" b="1" dirty="0">
                <a:solidFill>
                  <a:srgbClr val="ACD433"/>
                </a:solidFill>
                <a:latin typeface="Sakkal Majalla" panose="02000000000000000000" pitchFamily="2" charset="-78"/>
                <a:cs typeface="Mohammad Annoktah" pitchFamily="2" charset="-78"/>
              </a:rPr>
              <a:t>أنشطة وإنجازات المنظمة</a:t>
            </a:r>
          </a:p>
          <a:p>
            <a:pPr algn="r" rtl="1">
              <a:lnSpc>
                <a:spcPct val="150000"/>
              </a:lnSpc>
            </a:pPr>
            <a:r>
              <a:rPr lang="ar-TN" b="1" dirty="0">
                <a:solidFill>
                  <a:srgbClr val="ACD433"/>
                </a:solidFill>
                <a:latin typeface="Sakkal Majalla" panose="02000000000000000000" pitchFamily="2" charset="-78"/>
                <a:cs typeface="Mohammad Annoktah" pitchFamily="2" charset="-78"/>
              </a:rPr>
              <a:t> لسنة 2020-2021</a:t>
            </a:r>
            <a:br>
              <a:rPr lang="ar-TN" b="1" dirty="0">
                <a:solidFill>
                  <a:srgbClr val="ACD433"/>
                </a:solidFill>
                <a:latin typeface="Sakkal Majalla" panose="02000000000000000000" pitchFamily="2" charset="-78"/>
                <a:cs typeface="Mohammad Annoktah" pitchFamily="2" charset="-78"/>
              </a:rPr>
            </a:br>
            <a:r>
              <a:rPr lang="ar-TN" sz="3600" b="1" dirty="0">
                <a:solidFill>
                  <a:schemeClr val="accent1">
                    <a:lumMod val="40000"/>
                    <a:lumOff val="60000"/>
                  </a:schemeClr>
                </a:solidFill>
                <a:latin typeface="Sakkal Majalla" panose="02000000000000000000" pitchFamily="2" charset="-78"/>
                <a:cs typeface="Mohammad Annoktah" pitchFamily="2" charset="-78"/>
              </a:rPr>
              <a:t>برنامج الشمول المالي</a:t>
            </a:r>
            <a:br>
              <a:rPr lang="ar-TN" sz="3600" b="1" dirty="0">
                <a:solidFill>
                  <a:schemeClr val="accent5">
                    <a:lumMod val="75000"/>
                  </a:schemeClr>
                </a:solidFill>
                <a:latin typeface="Sakkal Majalla" panose="02000000000000000000" pitchFamily="2" charset="-78"/>
                <a:cs typeface="Mohammad Annoktah" pitchFamily="2" charset="-78"/>
              </a:rPr>
            </a:br>
            <a:r>
              <a:rPr lang="ar-TN" sz="3600" b="1" dirty="0">
                <a:solidFill>
                  <a:schemeClr val="accent1">
                    <a:lumMod val="40000"/>
                    <a:lumOff val="60000"/>
                  </a:schemeClr>
                </a:solidFill>
                <a:latin typeface="Sakkal Majalla" panose="02000000000000000000" pitchFamily="2" charset="-78"/>
                <a:cs typeface="Sakkal Majalla" panose="02000000000000000000" pitchFamily="2" charset="-78"/>
              </a:rPr>
              <a:t> </a:t>
            </a:r>
            <a:br>
              <a:rPr lang="ar-TN" sz="3600" b="1" dirty="0">
                <a:solidFill>
                  <a:schemeClr val="accent1">
                    <a:lumMod val="40000"/>
                    <a:lumOff val="60000"/>
                  </a:schemeClr>
                </a:solidFill>
                <a:latin typeface="Sakkal Majalla" panose="02000000000000000000" pitchFamily="2" charset="-78"/>
                <a:cs typeface="Sakkal Majalla" panose="02000000000000000000" pitchFamily="2" charset="-78"/>
              </a:rPr>
            </a:br>
            <a:br>
              <a:rPr lang="ar-TN" sz="3600" b="1" dirty="0">
                <a:solidFill>
                  <a:schemeClr val="accent5">
                    <a:lumMod val="75000"/>
                  </a:schemeClr>
                </a:solidFill>
                <a:latin typeface="Sakkal Majalla" panose="02000000000000000000" pitchFamily="2" charset="-78"/>
                <a:cs typeface="Sakkal Majalla" panose="02000000000000000000" pitchFamily="2" charset="-78"/>
              </a:rPr>
            </a:br>
            <a:endParaRPr lang="fr-FR" dirty="0">
              <a:solidFill>
                <a:schemeClr val="accent5">
                  <a:lumMod val="75000"/>
                </a:schemeClr>
              </a:solidFill>
            </a:endParaRPr>
          </a:p>
        </p:txBody>
      </p:sp>
    </p:spTree>
    <p:extLst>
      <p:ext uri="{BB962C8B-B14F-4D97-AF65-F5344CB8AC3E}">
        <p14:creationId xmlns:p14="http://schemas.microsoft.com/office/powerpoint/2010/main" val="3714193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rtl="1"/>
            <a:r>
              <a:rPr lang="ar-TN" sz="2600" b="1" dirty="0">
                <a:solidFill>
                  <a:srgbClr val="ACD433"/>
                </a:solidFill>
                <a:latin typeface="Sakkal Majalla" panose="02000000000000000000" pitchFamily="2" charset="-78"/>
                <a:cs typeface="Mohammad Annoktah" pitchFamily="2" charset="-78"/>
              </a:rPr>
              <a:t>أهم الأحداث خلال  سنة 2020</a:t>
            </a:r>
            <a:endParaRPr lang="fr-FR" sz="2600" b="1" dirty="0">
              <a:solidFill>
                <a:srgbClr val="ACD433"/>
              </a:solidFill>
              <a:latin typeface="Sakkal Majalla" panose="02000000000000000000" pitchFamily="2" charset="-78"/>
              <a:cs typeface="Mohammad Annoktah" pitchFamily="2" charset="-78"/>
            </a:endParaRPr>
          </a:p>
        </p:txBody>
      </p:sp>
      <p:sp>
        <p:nvSpPr>
          <p:cNvPr id="3" name="Espace réservé du contenu 2"/>
          <p:cNvSpPr>
            <a:spLocks noGrp="1"/>
          </p:cNvSpPr>
          <p:nvPr>
            <p:ph idx="1"/>
          </p:nvPr>
        </p:nvSpPr>
        <p:spPr/>
        <p:txBody>
          <a:bodyPr>
            <a:normAutofit fontScale="92500" lnSpcReduction="20000"/>
          </a:bodyPr>
          <a:lstStyle/>
          <a:p>
            <a:pPr algn="just" rtl="1"/>
            <a:r>
              <a:rPr lang="ar-TN" sz="2400" b="1" dirty="0">
                <a:latin typeface="Sakkal Majalla" panose="02000000000000000000" pitchFamily="2" charset="-78"/>
                <a:cs typeface="Sakkal Majalla" panose="02000000000000000000" pitchFamily="2" charset="-78"/>
              </a:rPr>
              <a:t>انضمام دولة قطر لعضوية المنظمة </a:t>
            </a:r>
            <a:r>
              <a:rPr lang="ar-TN" b="1" dirty="0">
                <a:latin typeface="Sakkal Majalla" panose="02000000000000000000" pitchFamily="2" charset="-78"/>
                <a:cs typeface="Sakkal Majalla" panose="02000000000000000000" pitchFamily="2" charset="-78"/>
              </a:rPr>
              <a:t>: اودعت دولة قطر يوم 12-10-2020 وثيقة انضمامها لاتفاقية انشاء المنظمة بالأمانة العامة لجامعة الدول العربية </a:t>
            </a:r>
          </a:p>
          <a:p>
            <a:pPr algn="just" rtl="1"/>
            <a:r>
              <a:rPr lang="ar-TN" b="1" dirty="0">
                <a:latin typeface="Sakkal Majalla" panose="02000000000000000000" pitchFamily="2" charset="-78"/>
                <a:cs typeface="Sakkal Majalla" panose="02000000000000000000" pitchFamily="2" charset="-78"/>
              </a:rPr>
              <a:t>مصادقة المجلس الاقتصادي و الاجتماعي لجامعة الدول العربية في دورته العادية (106) على </a:t>
            </a:r>
            <a:r>
              <a:rPr lang="ar-TN" sz="2400" b="1" dirty="0">
                <a:latin typeface="Sakkal Majalla" panose="02000000000000000000" pitchFamily="2" charset="-78"/>
                <a:cs typeface="Sakkal Majalla" panose="02000000000000000000" pitchFamily="2" charset="-78"/>
              </a:rPr>
              <a:t>فتح مكتب اقليمي للمنظمة بجمهورية العراق</a:t>
            </a:r>
          </a:p>
          <a:p>
            <a:pPr algn="just" rtl="1"/>
            <a:r>
              <a:rPr lang="ar-TN" b="1" dirty="0">
                <a:latin typeface="Sakkal Majalla" panose="02000000000000000000" pitchFamily="2" charset="-78"/>
                <a:cs typeface="Sakkal Majalla" panose="02000000000000000000" pitchFamily="2" charset="-78"/>
              </a:rPr>
              <a:t>مصادقة المجلس الاقتصادي و الاجتماعي لجامعة الدول العربية في دورته العادية  (105) على </a:t>
            </a:r>
            <a:r>
              <a:rPr lang="ar-TN" sz="2400" b="1" dirty="0">
                <a:latin typeface="Sakkal Majalla" panose="02000000000000000000" pitchFamily="2" charset="-78"/>
                <a:cs typeface="Sakkal Majalla" panose="02000000000000000000" pitchFamily="2" charset="-78"/>
              </a:rPr>
              <a:t>الهيكل التنظيمي الجديد للمنظمة </a:t>
            </a:r>
            <a:r>
              <a:rPr lang="ar-TN" b="1" dirty="0">
                <a:latin typeface="Sakkal Majalla" panose="02000000000000000000" pitchFamily="2" charset="-78"/>
                <a:cs typeface="Sakkal Majalla" panose="02000000000000000000" pitchFamily="2" charset="-78"/>
              </a:rPr>
              <a:t>ومن أهم التغييرات التي شهدها الهيكل التنظيمي  : </a:t>
            </a:r>
            <a:r>
              <a:rPr lang="ar-TN" sz="2400" b="1" dirty="0">
                <a:latin typeface="Sakkal Majalla" panose="02000000000000000000" pitchFamily="2" charset="-78"/>
                <a:cs typeface="Sakkal Majalla" panose="02000000000000000000" pitchFamily="2" charset="-78"/>
              </a:rPr>
              <a:t>توسعة نشاط المنظمة ليشمل قطاع البريد </a:t>
            </a:r>
            <a:r>
              <a:rPr lang="ar-TN" b="1" dirty="0">
                <a:latin typeface="Sakkal Majalla" panose="02000000000000000000" pitchFamily="2" charset="-78"/>
                <a:cs typeface="Sakkal Majalla" panose="02000000000000000000" pitchFamily="2" charset="-78"/>
              </a:rPr>
              <a:t>حيث تم  تركيز إدارة مخصصة للأنشطة البريدية </a:t>
            </a:r>
          </a:p>
          <a:p>
            <a:pPr algn="just" rtl="1"/>
            <a:r>
              <a:rPr lang="ar-TN" b="1" dirty="0">
                <a:latin typeface="Sakkal Majalla" panose="02000000000000000000" pitchFamily="2" charset="-78"/>
                <a:cs typeface="Sakkal Majalla" panose="02000000000000000000" pitchFamily="2" charset="-78"/>
              </a:rPr>
              <a:t>عقد اجتماعي الدورة (23) للمجلس التنفيذي و  الدورة (17) الجمعية العامة للمنظمة يومي 14-15/ 07/ 2020 </a:t>
            </a:r>
          </a:p>
          <a:p>
            <a:pPr algn="just" rtl="1"/>
            <a:r>
              <a:rPr lang="ar-TN" b="1" dirty="0">
                <a:latin typeface="Sakkal Majalla" panose="02000000000000000000" pitchFamily="2" charset="-78"/>
                <a:cs typeface="Sakkal Majalla" panose="02000000000000000000" pitchFamily="2" charset="-78"/>
              </a:rPr>
              <a:t>توسع الشبكة البين اقليمية لهيئات المصادقة الالكترونية باشتراك هيئة التصديق الإلكتروني للمملكة العربية السعودية و شركات من القطاع الخاص الدولي</a:t>
            </a:r>
          </a:p>
          <a:p>
            <a:pPr algn="just" rtl="1"/>
            <a:r>
              <a:rPr lang="ar-TN" b="1" dirty="0">
                <a:latin typeface="Sakkal Majalla" panose="02000000000000000000" pitchFamily="2" charset="-78"/>
                <a:cs typeface="Sakkal Majalla" panose="02000000000000000000" pitchFamily="2" charset="-78"/>
              </a:rPr>
              <a:t>تحيين الوثيقة المقدمة من المنظمة المتعلقة بمنهجية اختيار العاصمة الرقمية العربية بعد التشاور مع الاتحاد الدولي للاتصالات</a:t>
            </a:r>
            <a:endParaRPr lang="fr-FR" b="1" dirty="0">
              <a:latin typeface="Sakkal Majalla" panose="02000000000000000000" pitchFamily="2" charset="-78"/>
              <a:cs typeface="Sakkal Majalla" panose="02000000000000000000" pitchFamily="2" charset="-78"/>
            </a:endParaRPr>
          </a:p>
          <a:p>
            <a:pPr algn="just" rtl="1"/>
            <a:r>
              <a:rPr lang="ar-TN" b="1" dirty="0">
                <a:latin typeface="Sakkal Majalla" panose="02000000000000000000" pitchFamily="2" charset="-78"/>
                <a:cs typeface="Sakkal Majalla" panose="02000000000000000000" pitchFamily="2" charset="-78"/>
              </a:rPr>
              <a:t>امضاء اتفاقيات تعاون وشراكة :  مذكّرة تفاهم مع المنظمة العربية للهلال الأحمر والصليب الأحمر </a:t>
            </a:r>
            <a:endParaRPr lang="fr-FR" b="1" dirty="0">
              <a:latin typeface="Sakkal Majalla" panose="02000000000000000000" pitchFamily="2" charset="-78"/>
              <a:cs typeface="Sakkal Majalla" panose="02000000000000000000" pitchFamily="2" charset="-78"/>
            </a:endParaRPr>
          </a:p>
          <a:p>
            <a:pPr algn="r" rtl="1"/>
            <a:endParaRPr lang="fr-FR" dirty="0"/>
          </a:p>
        </p:txBody>
      </p:sp>
    </p:spTree>
    <p:extLst>
      <p:ext uri="{BB962C8B-B14F-4D97-AF65-F5344CB8AC3E}">
        <p14:creationId xmlns:p14="http://schemas.microsoft.com/office/powerpoint/2010/main" val="34733012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rtl="1"/>
            <a:r>
              <a:rPr lang="ar-TN" b="1" dirty="0">
                <a:solidFill>
                  <a:srgbClr val="ACD433"/>
                </a:solidFill>
                <a:latin typeface="Sakkal Majalla" panose="02000000000000000000" pitchFamily="2" charset="-78"/>
                <a:cs typeface="Sakkal Majalla" panose="02000000000000000000" pitchFamily="2" charset="-78"/>
              </a:rPr>
              <a:t>أنشطة وإنجازات المنظمة لسنة 2020-2021</a:t>
            </a:r>
            <a:br>
              <a:rPr lang="ar-TN" b="1" dirty="0">
                <a:solidFill>
                  <a:srgbClr val="ACD433"/>
                </a:solidFill>
                <a:latin typeface="Sakkal Majalla" panose="02000000000000000000" pitchFamily="2" charset="-78"/>
                <a:cs typeface="Sakkal Majalla" panose="02000000000000000000" pitchFamily="2" charset="-78"/>
              </a:rPr>
            </a:br>
            <a:r>
              <a:rPr lang="ar-TN" sz="3600" b="1" dirty="0">
                <a:solidFill>
                  <a:schemeClr val="accent1">
                    <a:lumMod val="40000"/>
                    <a:lumOff val="60000"/>
                  </a:schemeClr>
                </a:solidFill>
                <a:latin typeface="Sakkal Majalla" panose="02000000000000000000" pitchFamily="2" charset="-78"/>
                <a:cs typeface="Sakkal Majalla" panose="02000000000000000000" pitchFamily="2" charset="-78"/>
              </a:rPr>
              <a:t>برنامج الشمول المالي </a:t>
            </a:r>
            <a:r>
              <a:rPr lang="fr-FR" sz="3600" b="1" dirty="0">
                <a:solidFill>
                  <a:schemeClr val="accent1">
                    <a:lumMod val="40000"/>
                    <a:lumOff val="60000"/>
                  </a:schemeClr>
                </a:solidFill>
                <a:latin typeface="Sakkal Majalla" panose="02000000000000000000" pitchFamily="2" charset="-78"/>
                <a:cs typeface="Sakkal Majalla" panose="02000000000000000000" pitchFamily="2" charset="-78"/>
              </a:rPr>
              <a:t>|</a:t>
            </a:r>
            <a:r>
              <a:rPr lang="ar-TN" sz="3600" b="1" dirty="0">
                <a:solidFill>
                  <a:schemeClr val="accent1">
                    <a:lumMod val="40000"/>
                    <a:lumOff val="60000"/>
                  </a:schemeClr>
                </a:solidFill>
                <a:latin typeface="Sakkal Majalla" panose="02000000000000000000" pitchFamily="2" charset="-78"/>
                <a:cs typeface="Sakkal Majalla" panose="02000000000000000000" pitchFamily="2" charset="-78"/>
              </a:rPr>
              <a:t> 2020 - 2021</a:t>
            </a:r>
            <a:br>
              <a:rPr lang="ar-TN" sz="3600" b="1" dirty="0">
                <a:solidFill>
                  <a:schemeClr val="accent5">
                    <a:lumMod val="75000"/>
                  </a:schemeClr>
                </a:solidFill>
                <a:latin typeface="Sakkal Majalla" panose="02000000000000000000" pitchFamily="2" charset="-78"/>
                <a:cs typeface="Sakkal Majalla" panose="02000000000000000000" pitchFamily="2" charset="-78"/>
              </a:rPr>
            </a:br>
            <a:r>
              <a:rPr lang="ar-TN" sz="3600" b="1" dirty="0">
                <a:solidFill>
                  <a:schemeClr val="accent1">
                    <a:lumMod val="40000"/>
                    <a:lumOff val="60000"/>
                  </a:schemeClr>
                </a:solidFill>
                <a:latin typeface="Sakkal Majalla" panose="02000000000000000000" pitchFamily="2" charset="-78"/>
                <a:cs typeface="Sakkal Majalla" panose="02000000000000000000" pitchFamily="2" charset="-78"/>
              </a:rPr>
              <a:t> </a:t>
            </a:r>
            <a:br>
              <a:rPr lang="ar-TN" sz="3600" b="1" dirty="0">
                <a:solidFill>
                  <a:schemeClr val="accent1">
                    <a:lumMod val="40000"/>
                    <a:lumOff val="60000"/>
                  </a:schemeClr>
                </a:solidFill>
                <a:latin typeface="Sakkal Majalla" panose="02000000000000000000" pitchFamily="2" charset="-78"/>
                <a:cs typeface="Sakkal Majalla" panose="02000000000000000000" pitchFamily="2" charset="-78"/>
              </a:rPr>
            </a:br>
            <a:br>
              <a:rPr lang="ar-TN" sz="3600" b="1" dirty="0">
                <a:solidFill>
                  <a:schemeClr val="accent5">
                    <a:lumMod val="75000"/>
                  </a:schemeClr>
                </a:solidFill>
                <a:latin typeface="Sakkal Majalla" panose="02000000000000000000" pitchFamily="2" charset="-78"/>
                <a:cs typeface="Sakkal Majalla" panose="02000000000000000000" pitchFamily="2" charset="-78"/>
              </a:rPr>
            </a:br>
            <a:endParaRPr lang="fr-FR" dirty="0">
              <a:solidFill>
                <a:schemeClr val="accent5">
                  <a:lumMod val="75000"/>
                </a:schemeClr>
              </a:solidFill>
            </a:endParaRPr>
          </a:p>
        </p:txBody>
      </p:sp>
      <p:sp>
        <p:nvSpPr>
          <p:cNvPr id="3" name="Espace réservé du contenu 2"/>
          <p:cNvSpPr>
            <a:spLocks noGrp="1"/>
          </p:cNvSpPr>
          <p:nvPr>
            <p:ph idx="1"/>
          </p:nvPr>
        </p:nvSpPr>
        <p:spPr/>
        <p:txBody>
          <a:bodyPr>
            <a:normAutofit/>
          </a:bodyPr>
          <a:lstStyle/>
          <a:p>
            <a:pPr marL="0" indent="0" algn="r" rtl="1">
              <a:buNone/>
            </a:pPr>
            <a:r>
              <a:rPr lang="ar-TN" sz="2800" b="1" dirty="0">
                <a:latin typeface="Sakkal Majalla" panose="02000000000000000000" pitchFamily="2" charset="-78"/>
                <a:cs typeface="Sakkal Majalla" panose="02000000000000000000" pitchFamily="2" charset="-78"/>
              </a:rPr>
              <a:t>جائزة التميّز الرقمي للمؤسسات المالية العربية </a:t>
            </a:r>
            <a:r>
              <a:rPr lang="fr-FR" sz="2800" b="1" dirty="0">
                <a:solidFill>
                  <a:schemeClr val="accent1">
                    <a:lumMod val="40000"/>
                    <a:lumOff val="60000"/>
                  </a:schemeClr>
                </a:solidFill>
                <a:latin typeface="Sakkal Majalla" panose="02000000000000000000" pitchFamily="2" charset="-78"/>
                <a:cs typeface="Sakkal Majalla" panose="02000000000000000000" pitchFamily="2" charset="-78"/>
              </a:rPr>
              <a:t>|</a:t>
            </a:r>
            <a:r>
              <a:rPr lang="ar-TN" sz="2800" b="1" dirty="0">
                <a:solidFill>
                  <a:schemeClr val="accent1">
                    <a:lumMod val="40000"/>
                    <a:lumOff val="60000"/>
                  </a:schemeClr>
                </a:solidFill>
                <a:latin typeface="Sakkal Majalla" panose="02000000000000000000" pitchFamily="2" charset="-78"/>
                <a:cs typeface="Sakkal Majalla" panose="02000000000000000000" pitchFamily="2" charset="-78"/>
              </a:rPr>
              <a:t> 2020 – 2021</a:t>
            </a:r>
            <a:br>
              <a:rPr lang="ar-TN" sz="2800" b="1" dirty="0">
                <a:solidFill>
                  <a:schemeClr val="accent1">
                    <a:lumMod val="40000"/>
                    <a:lumOff val="60000"/>
                  </a:schemeClr>
                </a:solidFill>
                <a:latin typeface="Sakkal Majalla" panose="02000000000000000000" pitchFamily="2" charset="-78"/>
                <a:cs typeface="Sakkal Majalla" panose="02000000000000000000" pitchFamily="2" charset="-78"/>
              </a:rPr>
            </a:br>
            <a:r>
              <a:rPr lang="ar-TN" sz="2800" b="1" dirty="0">
                <a:solidFill>
                  <a:schemeClr val="accent1">
                    <a:lumMod val="40000"/>
                    <a:lumOff val="60000"/>
                  </a:schemeClr>
                </a:solidFill>
                <a:latin typeface="Sakkal Majalla" panose="02000000000000000000" pitchFamily="2" charset="-78"/>
                <a:cs typeface="Sakkal Majalla" panose="02000000000000000000" pitchFamily="2" charset="-78"/>
              </a:rPr>
              <a:t>______________________________________________________________________</a:t>
            </a:r>
            <a:br>
              <a:rPr lang="ar-TN" sz="2800" b="1" dirty="0">
                <a:solidFill>
                  <a:schemeClr val="accent1">
                    <a:lumMod val="40000"/>
                    <a:lumOff val="60000"/>
                  </a:schemeClr>
                </a:solidFill>
                <a:latin typeface="Sakkal Majalla" panose="02000000000000000000" pitchFamily="2" charset="-78"/>
                <a:cs typeface="Sakkal Majalla" panose="02000000000000000000" pitchFamily="2" charset="-78"/>
              </a:rPr>
            </a:br>
            <a:endParaRPr lang="ar-TN" sz="2800" b="1" dirty="0">
              <a:solidFill>
                <a:schemeClr val="accent1">
                  <a:lumMod val="40000"/>
                  <a:lumOff val="60000"/>
                </a:schemeClr>
              </a:solidFill>
              <a:latin typeface="Sakkal Majalla" panose="02000000000000000000" pitchFamily="2" charset="-78"/>
              <a:cs typeface="Sakkal Majalla" panose="02000000000000000000" pitchFamily="2" charset="-78"/>
            </a:endParaRPr>
          </a:p>
          <a:p>
            <a:pPr marL="0" indent="0" algn="r" rtl="1">
              <a:buNone/>
            </a:pPr>
            <a:r>
              <a:rPr lang="ar-TN" sz="2400" dirty="0">
                <a:solidFill>
                  <a:schemeClr val="tx2"/>
                </a:solidFill>
                <a:latin typeface="Sakkal Majalla" panose="02000000000000000000" pitchFamily="2" charset="-78"/>
                <a:cs typeface="Sakkal Majalla" panose="02000000000000000000" pitchFamily="2" charset="-78"/>
              </a:rPr>
              <a:t>بناءً على مخرجات النسخة الأولى للجائزة ، تستمر النسخة الثانية في تقييم وإبراز جهود المؤسسات المالية العربية (بما في ذلك القطاع المصرفي والبريد) ، في  تطوير وتقديم خدمات رقمية مبتكرة. </a:t>
            </a:r>
          </a:p>
          <a:p>
            <a:pPr marL="0" lvl="1" indent="0" algn="r" rtl="1">
              <a:buNone/>
            </a:pPr>
            <a:r>
              <a:rPr lang="ar-TN" sz="2400" dirty="0">
                <a:solidFill>
                  <a:schemeClr val="tx2"/>
                </a:solidFill>
                <a:latin typeface="Sakkal Majalla" panose="02000000000000000000" pitchFamily="2" charset="-78"/>
                <a:cs typeface="Sakkal Majalla" panose="02000000000000000000" pitchFamily="2" charset="-78"/>
              </a:rPr>
              <a:t>في ظل جائحة كورونا تم إدراج تقييم إستراتيجية البنوك في كسب ولاء العملاء من خلال تقديم الحلول المبتكرة مساهمة المؤسسة المالية في الجهد الدولي نحو الشمول المالي.</a:t>
            </a:r>
          </a:p>
          <a:p>
            <a:pPr marL="0" lvl="1" indent="0" algn="r" rtl="1">
              <a:buNone/>
            </a:pPr>
            <a:r>
              <a:rPr lang="ar-TN" sz="2400" dirty="0">
                <a:solidFill>
                  <a:srgbClr val="ACD433"/>
                </a:solidFill>
                <a:latin typeface="Sakkal Majalla" panose="02000000000000000000" pitchFamily="2" charset="-78"/>
                <a:cs typeface="Sakkal Majalla" panose="02000000000000000000" pitchFamily="2" charset="-78"/>
              </a:rPr>
              <a:t>- حفل توزيع الجوائز : يوم 28 ماي 2021 ببيروت / لبنان </a:t>
            </a:r>
          </a:p>
          <a:p>
            <a:pPr algn="r" rtl="1"/>
            <a:endParaRPr lang="ar-TN" sz="2800" b="1" dirty="0">
              <a:latin typeface="Sakkal Majalla" panose="02000000000000000000" pitchFamily="2" charset="-78"/>
              <a:cs typeface="Sakkal Majalla" panose="02000000000000000000" pitchFamily="2" charset="-78"/>
            </a:endParaRPr>
          </a:p>
        </p:txBody>
      </p:sp>
      <p:pic>
        <p:nvPicPr>
          <p:cNvPr id="4" name="Picture 2" descr="Logo">
            <a:extLst>
              <a:ext uri="{FF2B5EF4-FFF2-40B4-BE49-F238E27FC236}">
                <a16:creationId xmlns:a16="http://schemas.microsoft.com/office/drawing/2014/main" id="{E3DFA80D-94D9-4C0F-A016-DA349C23AAE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6326" y="117083"/>
            <a:ext cx="3105795" cy="1836000"/>
          </a:xfrm>
          <a:prstGeom prst="rect">
            <a:avLst/>
          </a:prstGeom>
          <a:noFill/>
        </p:spPr>
      </p:pic>
      <p:pic>
        <p:nvPicPr>
          <p:cNvPr id="5" name="Image 4">
            <a:extLst>
              <a:ext uri="{FF2B5EF4-FFF2-40B4-BE49-F238E27FC236}">
                <a16:creationId xmlns:a16="http://schemas.microsoft.com/office/drawing/2014/main" id="{71CF36F7-B11E-4431-960E-38C4A65499A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695020"/>
            <a:ext cx="3239408" cy="2162980"/>
          </a:xfrm>
          <a:prstGeom prst="rect">
            <a:avLst/>
          </a:prstGeom>
        </p:spPr>
      </p:pic>
    </p:spTree>
    <p:extLst>
      <p:ext uri="{BB962C8B-B14F-4D97-AF65-F5344CB8AC3E}">
        <p14:creationId xmlns:p14="http://schemas.microsoft.com/office/powerpoint/2010/main" val="3184747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87C50702-2286-4BDD-8652-9E92F2430F44}"/>
              </a:ext>
            </a:extLst>
          </p:cNvPr>
          <p:cNvSpPr txBox="1">
            <a:spLocks/>
          </p:cNvSpPr>
          <p:nvPr/>
        </p:nvSpPr>
        <p:spPr>
          <a:xfrm>
            <a:off x="837180" y="1724828"/>
            <a:ext cx="9404723" cy="14005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r>
              <a:rPr lang="ar-TN" b="1" dirty="0">
                <a:solidFill>
                  <a:srgbClr val="ACD433"/>
                </a:solidFill>
                <a:latin typeface="Sakkal Majalla" panose="02000000000000000000" pitchFamily="2" charset="-78"/>
                <a:cs typeface="Mohammad Annoktah" pitchFamily="2" charset="-78"/>
              </a:rPr>
              <a:t>أنشطة وإنجازات المنظمة</a:t>
            </a:r>
          </a:p>
          <a:p>
            <a:pPr algn="r" rtl="1">
              <a:lnSpc>
                <a:spcPct val="150000"/>
              </a:lnSpc>
            </a:pPr>
            <a:r>
              <a:rPr lang="ar-TN" b="1" dirty="0">
                <a:solidFill>
                  <a:srgbClr val="ACD433"/>
                </a:solidFill>
                <a:latin typeface="Sakkal Majalla" panose="02000000000000000000" pitchFamily="2" charset="-78"/>
                <a:cs typeface="Mohammad Annoktah" pitchFamily="2" charset="-78"/>
              </a:rPr>
              <a:t> لسنة 2020-2021</a:t>
            </a:r>
            <a:br>
              <a:rPr lang="ar-TN" b="1" dirty="0">
                <a:solidFill>
                  <a:srgbClr val="ACD433"/>
                </a:solidFill>
                <a:latin typeface="Sakkal Majalla" panose="02000000000000000000" pitchFamily="2" charset="-78"/>
                <a:cs typeface="Mohammad Annoktah" pitchFamily="2" charset="-78"/>
              </a:rPr>
            </a:br>
            <a:r>
              <a:rPr lang="ar-TN" sz="3600" b="1" dirty="0">
                <a:solidFill>
                  <a:schemeClr val="accent1">
                    <a:lumMod val="40000"/>
                    <a:lumOff val="60000"/>
                  </a:schemeClr>
                </a:solidFill>
                <a:latin typeface="Sakkal Majalla" panose="02000000000000000000" pitchFamily="2" charset="-78"/>
                <a:cs typeface="Mohammad Annoktah" pitchFamily="2" charset="-78"/>
              </a:rPr>
              <a:t>برنامج الزراعة الذكية </a:t>
            </a:r>
            <a:r>
              <a:rPr lang="fr-FR" sz="3600" b="1" dirty="0">
                <a:solidFill>
                  <a:schemeClr val="accent1">
                    <a:lumMod val="40000"/>
                    <a:lumOff val="60000"/>
                  </a:schemeClr>
                </a:solidFill>
                <a:latin typeface="Sakkal Majalla" panose="02000000000000000000" pitchFamily="2" charset="-78"/>
                <a:cs typeface="Mohammad Annoktah" pitchFamily="2" charset="-78"/>
              </a:rPr>
              <a:t>|</a:t>
            </a:r>
            <a:r>
              <a:rPr lang="ar-TN" sz="3600" b="1" dirty="0">
                <a:solidFill>
                  <a:schemeClr val="accent1">
                    <a:lumMod val="40000"/>
                    <a:lumOff val="60000"/>
                  </a:schemeClr>
                </a:solidFill>
                <a:latin typeface="Sakkal Majalla" panose="02000000000000000000" pitchFamily="2" charset="-78"/>
                <a:cs typeface="Mohammad Annoktah" pitchFamily="2" charset="-78"/>
              </a:rPr>
              <a:t> 2021</a:t>
            </a:r>
            <a:br>
              <a:rPr lang="ar-TN" sz="3600" b="1" dirty="0">
                <a:solidFill>
                  <a:schemeClr val="accent5">
                    <a:lumMod val="75000"/>
                  </a:schemeClr>
                </a:solidFill>
                <a:latin typeface="Sakkal Majalla" panose="02000000000000000000" pitchFamily="2" charset="-78"/>
                <a:cs typeface="Mohammad Annoktah" pitchFamily="2" charset="-78"/>
              </a:rPr>
            </a:br>
            <a:r>
              <a:rPr lang="ar-TN" sz="3600" b="1" dirty="0">
                <a:solidFill>
                  <a:schemeClr val="accent1">
                    <a:lumMod val="40000"/>
                    <a:lumOff val="60000"/>
                  </a:schemeClr>
                </a:solidFill>
                <a:latin typeface="Sakkal Majalla" panose="02000000000000000000" pitchFamily="2" charset="-78"/>
                <a:cs typeface="Sakkal Majalla" panose="02000000000000000000" pitchFamily="2" charset="-78"/>
              </a:rPr>
              <a:t> </a:t>
            </a:r>
            <a:br>
              <a:rPr lang="ar-TN" sz="3600" b="1" dirty="0">
                <a:solidFill>
                  <a:schemeClr val="accent1">
                    <a:lumMod val="40000"/>
                    <a:lumOff val="60000"/>
                  </a:schemeClr>
                </a:solidFill>
                <a:latin typeface="Sakkal Majalla" panose="02000000000000000000" pitchFamily="2" charset="-78"/>
                <a:cs typeface="Sakkal Majalla" panose="02000000000000000000" pitchFamily="2" charset="-78"/>
              </a:rPr>
            </a:br>
            <a:br>
              <a:rPr lang="ar-TN" sz="3600" b="1" dirty="0">
                <a:solidFill>
                  <a:schemeClr val="accent5">
                    <a:lumMod val="75000"/>
                  </a:schemeClr>
                </a:solidFill>
                <a:latin typeface="Sakkal Majalla" panose="02000000000000000000" pitchFamily="2" charset="-78"/>
                <a:cs typeface="Sakkal Majalla" panose="02000000000000000000" pitchFamily="2" charset="-78"/>
              </a:rPr>
            </a:br>
            <a:endParaRPr lang="fr-FR" dirty="0">
              <a:solidFill>
                <a:schemeClr val="accent5">
                  <a:lumMod val="75000"/>
                </a:schemeClr>
              </a:solidFill>
            </a:endParaRPr>
          </a:p>
        </p:txBody>
      </p:sp>
    </p:spTree>
    <p:extLst>
      <p:ext uri="{BB962C8B-B14F-4D97-AF65-F5344CB8AC3E}">
        <p14:creationId xmlns:p14="http://schemas.microsoft.com/office/powerpoint/2010/main" val="14346716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rtl="1"/>
            <a:r>
              <a:rPr lang="ar-TN" b="1" dirty="0">
                <a:solidFill>
                  <a:srgbClr val="ACD433"/>
                </a:solidFill>
                <a:latin typeface="Sakkal Majalla" panose="02000000000000000000" pitchFamily="2" charset="-78"/>
                <a:cs typeface="Sakkal Majalla" panose="02000000000000000000" pitchFamily="2" charset="-78"/>
              </a:rPr>
              <a:t>أنشطة وإنجازات المنظمة لسنة 2020-2021</a:t>
            </a:r>
            <a:br>
              <a:rPr lang="ar-TN" b="1" dirty="0">
                <a:solidFill>
                  <a:srgbClr val="ACD433"/>
                </a:solidFill>
                <a:latin typeface="Sakkal Majalla" panose="02000000000000000000" pitchFamily="2" charset="-78"/>
                <a:cs typeface="Sakkal Majalla" panose="02000000000000000000" pitchFamily="2" charset="-78"/>
              </a:rPr>
            </a:br>
            <a:r>
              <a:rPr lang="ar-TN" b="1" dirty="0">
                <a:solidFill>
                  <a:schemeClr val="accent1">
                    <a:lumMod val="40000"/>
                    <a:lumOff val="60000"/>
                  </a:schemeClr>
                </a:solidFill>
                <a:latin typeface="Sakkal Majalla" panose="02000000000000000000" pitchFamily="2" charset="-78"/>
                <a:cs typeface="Sakkal Majalla" panose="02000000000000000000" pitchFamily="2" charset="-78"/>
              </a:rPr>
              <a:t>برنامج الزراعة الذكية </a:t>
            </a:r>
            <a:r>
              <a:rPr lang="fr-FR" b="1" dirty="0">
                <a:solidFill>
                  <a:schemeClr val="accent1">
                    <a:lumMod val="40000"/>
                    <a:lumOff val="60000"/>
                  </a:schemeClr>
                </a:solidFill>
                <a:latin typeface="Sakkal Majalla" panose="02000000000000000000" pitchFamily="2" charset="-78"/>
                <a:cs typeface="Sakkal Majalla" panose="02000000000000000000" pitchFamily="2" charset="-78"/>
              </a:rPr>
              <a:t>|</a:t>
            </a:r>
            <a:r>
              <a:rPr lang="ar-TN" b="1" dirty="0">
                <a:solidFill>
                  <a:schemeClr val="accent1">
                    <a:lumMod val="40000"/>
                    <a:lumOff val="60000"/>
                  </a:schemeClr>
                </a:solidFill>
                <a:latin typeface="Sakkal Majalla" panose="02000000000000000000" pitchFamily="2" charset="-78"/>
                <a:cs typeface="Sakkal Majalla" panose="02000000000000000000" pitchFamily="2" charset="-78"/>
              </a:rPr>
              <a:t> 2021</a:t>
            </a:r>
            <a:br>
              <a:rPr lang="ar-TN" sz="2400" b="1" dirty="0">
                <a:solidFill>
                  <a:schemeClr val="accent5">
                    <a:lumMod val="75000"/>
                  </a:schemeClr>
                </a:solidFill>
                <a:latin typeface="Mongolian Baiti" pitchFamily="66" charset="0"/>
                <a:cs typeface="Mohammad Annoktah" pitchFamily="2" charset="-78"/>
              </a:rPr>
            </a:br>
            <a:r>
              <a:rPr lang="ar-TN" sz="3600" b="1" dirty="0">
                <a:solidFill>
                  <a:schemeClr val="accent1">
                    <a:lumMod val="40000"/>
                    <a:lumOff val="60000"/>
                  </a:schemeClr>
                </a:solidFill>
                <a:latin typeface="Sakkal Majalla" panose="02000000000000000000" pitchFamily="2" charset="-78"/>
                <a:cs typeface="Sakkal Majalla" panose="02000000000000000000" pitchFamily="2" charset="-78"/>
              </a:rPr>
              <a:t> </a:t>
            </a:r>
            <a:br>
              <a:rPr lang="ar-TN" sz="3600" b="1" dirty="0">
                <a:solidFill>
                  <a:schemeClr val="accent1">
                    <a:lumMod val="40000"/>
                    <a:lumOff val="60000"/>
                  </a:schemeClr>
                </a:solidFill>
                <a:latin typeface="Sakkal Majalla" panose="02000000000000000000" pitchFamily="2" charset="-78"/>
                <a:cs typeface="Sakkal Majalla" panose="02000000000000000000" pitchFamily="2" charset="-78"/>
              </a:rPr>
            </a:br>
            <a:br>
              <a:rPr lang="ar-TN" sz="3600" b="1" dirty="0">
                <a:solidFill>
                  <a:schemeClr val="accent5">
                    <a:lumMod val="75000"/>
                  </a:schemeClr>
                </a:solidFill>
                <a:latin typeface="Sakkal Majalla" panose="02000000000000000000" pitchFamily="2" charset="-78"/>
                <a:cs typeface="Sakkal Majalla" panose="02000000000000000000" pitchFamily="2" charset="-78"/>
              </a:rPr>
            </a:br>
            <a:endParaRPr lang="fr-FR" dirty="0">
              <a:solidFill>
                <a:schemeClr val="accent5">
                  <a:lumMod val="75000"/>
                </a:schemeClr>
              </a:solidFill>
            </a:endParaRPr>
          </a:p>
        </p:txBody>
      </p:sp>
      <p:sp>
        <p:nvSpPr>
          <p:cNvPr id="3" name="Espace réservé du contenu 2"/>
          <p:cNvSpPr>
            <a:spLocks noGrp="1"/>
          </p:cNvSpPr>
          <p:nvPr>
            <p:ph idx="1"/>
          </p:nvPr>
        </p:nvSpPr>
        <p:spPr>
          <a:xfrm>
            <a:off x="294468" y="2052918"/>
            <a:ext cx="9755386" cy="1667069"/>
          </a:xfrm>
        </p:spPr>
        <p:txBody>
          <a:bodyPr>
            <a:noAutofit/>
          </a:bodyPr>
          <a:lstStyle/>
          <a:p>
            <a:pPr marL="0" indent="0" algn="r" rtl="1">
              <a:buNone/>
            </a:pPr>
            <a:r>
              <a:rPr lang="ar-TN" sz="2800" dirty="0">
                <a:latin typeface="Sakkal Majalla" panose="02000000000000000000" pitchFamily="2" charset="-78"/>
                <a:cs typeface="Sakkal Majalla" panose="02000000000000000000" pitchFamily="2" charset="-78"/>
              </a:rPr>
              <a:t>ورشة عمل : شبكات الجيل الخامس والتوجهات التكنولوجية الجديدة من أجل التنمية الزراعية المستدامة </a:t>
            </a:r>
            <a:br>
              <a:rPr lang="ar-TN" sz="2400" dirty="0">
                <a:latin typeface="Sakkal Majalla" panose="02000000000000000000" pitchFamily="2" charset="-78"/>
                <a:cs typeface="Sakkal Majalla" panose="02000000000000000000" pitchFamily="2" charset="-78"/>
              </a:rPr>
            </a:br>
            <a:r>
              <a:rPr lang="ar-TN" sz="2400" dirty="0">
                <a:solidFill>
                  <a:srgbClr val="ACD433"/>
                </a:solidFill>
                <a:latin typeface="Sakkal Majalla" panose="02000000000000000000" pitchFamily="2" charset="-78"/>
                <a:cs typeface="Sakkal Majalla" panose="02000000000000000000" pitchFamily="2" charset="-78"/>
              </a:rPr>
              <a:t>في إطار معرض قطر الزراعي الدولي </a:t>
            </a:r>
            <a:r>
              <a:rPr lang="fr-FR" sz="2400" dirty="0" err="1">
                <a:solidFill>
                  <a:srgbClr val="ACD433"/>
                </a:solidFill>
                <a:latin typeface="Sakkal Majalla" panose="02000000000000000000" pitchFamily="2" charset="-78"/>
                <a:cs typeface="Sakkal Majalla" panose="02000000000000000000" pitchFamily="2" charset="-78"/>
              </a:rPr>
              <a:t>Agriteq</a:t>
            </a:r>
            <a:r>
              <a:rPr lang="fr-FR" sz="2400" dirty="0">
                <a:solidFill>
                  <a:srgbClr val="ACD433"/>
                </a:solidFill>
                <a:latin typeface="Sakkal Majalla" panose="02000000000000000000" pitchFamily="2" charset="-78"/>
                <a:cs typeface="Sakkal Majalla" panose="02000000000000000000" pitchFamily="2" charset="-78"/>
              </a:rPr>
              <a:t> </a:t>
            </a:r>
            <a:r>
              <a:rPr lang="ar-TN" sz="2400" dirty="0">
                <a:solidFill>
                  <a:srgbClr val="ACD433"/>
                </a:solidFill>
                <a:latin typeface="Sakkal Majalla" panose="02000000000000000000" pitchFamily="2" charset="-78"/>
                <a:cs typeface="Sakkal Majalla" panose="02000000000000000000" pitchFamily="2" charset="-78"/>
              </a:rPr>
              <a:t> - 23 مارس/ آذار 2021 </a:t>
            </a:r>
            <a:r>
              <a:rPr lang="ar-TN" sz="2400" b="1" dirty="0">
                <a:solidFill>
                  <a:schemeClr val="accent1">
                    <a:lumMod val="40000"/>
                    <a:lumOff val="60000"/>
                  </a:schemeClr>
                </a:solidFill>
                <a:latin typeface="Sakkal Majalla" panose="02000000000000000000" pitchFamily="2" charset="-78"/>
                <a:cs typeface="Sakkal Majalla" panose="02000000000000000000" pitchFamily="2" charset="-78"/>
              </a:rPr>
              <a:t>_________________________________________________________________________________________</a:t>
            </a:r>
          </a:p>
          <a:p>
            <a:pPr marL="514350" indent="-514350" algn="r" rtl="1">
              <a:buFont typeface="+mj-lt"/>
              <a:buAutoNum type="arabicPeriod" startAt="5"/>
            </a:pPr>
            <a:endParaRPr lang="ar-TN" sz="2400" b="1" dirty="0">
              <a:solidFill>
                <a:schemeClr val="accent1">
                  <a:lumMod val="40000"/>
                  <a:lumOff val="60000"/>
                </a:schemeClr>
              </a:solidFill>
              <a:latin typeface="Sakkal Majalla" panose="02000000000000000000" pitchFamily="2" charset="-78"/>
              <a:cs typeface="Sakkal Majalla" panose="02000000000000000000" pitchFamily="2" charset="-78"/>
            </a:endParaRPr>
          </a:p>
          <a:p>
            <a:pPr marL="0" indent="0" algn="r" rtl="1">
              <a:buNone/>
            </a:pPr>
            <a:br>
              <a:rPr lang="ar-TN" sz="2400" b="1" dirty="0">
                <a:latin typeface="Sakkal Majalla" panose="02000000000000000000" pitchFamily="2" charset="-78"/>
                <a:cs typeface="Sakkal Majalla" panose="02000000000000000000" pitchFamily="2" charset="-78"/>
              </a:rPr>
            </a:br>
            <a:endParaRPr lang="ar-TN" sz="2400" b="1" dirty="0">
              <a:latin typeface="Sakkal Majalla" panose="02000000000000000000" pitchFamily="2" charset="-78"/>
              <a:cs typeface="Sakkal Majalla" panose="02000000000000000000" pitchFamily="2" charset="-78"/>
            </a:endParaRPr>
          </a:p>
          <a:p>
            <a:pPr algn="r" rtl="1"/>
            <a:endParaRPr lang="ar-TN" sz="2800" b="1" dirty="0">
              <a:latin typeface="Sakkal Majalla" panose="02000000000000000000" pitchFamily="2" charset="-78"/>
              <a:cs typeface="Sakkal Majalla" panose="02000000000000000000" pitchFamily="2" charset="-78"/>
            </a:endParaRPr>
          </a:p>
        </p:txBody>
      </p:sp>
      <p:pic>
        <p:nvPicPr>
          <p:cNvPr id="4" name="Picture 2">
            <a:extLst>
              <a:ext uri="{FF2B5EF4-FFF2-40B4-BE49-F238E27FC236}">
                <a16:creationId xmlns:a16="http://schemas.microsoft.com/office/drawing/2014/main" id="{05302098-C3C8-42E1-A221-AA156FA21911}"/>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70481" y="3719987"/>
            <a:ext cx="5811865" cy="3096000"/>
          </a:xfrm>
          <a:prstGeom prst="rect">
            <a:avLst/>
          </a:prstGeom>
          <a:ln>
            <a:noFill/>
          </a:ln>
          <a:effectLst>
            <a:outerShdw blurRad="292100" dist="139700" dir="2700000" algn="tl" rotWithShape="0">
              <a:srgbClr val="333333">
                <a:alpha val="65000"/>
              </a:srgbClr>
            </a:outerShdw>
          </a:effectLst>
        </p:spPr>
      </p:pic>
      <p:sp>
        <p:nvSpPr>
          <p:cNvPr id="6" name="ZoneTexte 5">
            <a:extLst>
              <a:ext uri="{FF2B5EF4-FFF2-40B4-BE49-F238E27FC236}">
                <a16:creationId xmlns:a16="http://schemas.microsoft.com/office/drawing/2014/main" id="{65233954-583C-42D8-9495-5D32A01BC724}"/>
              </a:ext>
            </a:extLst>
          </p:cNvPr>
          <p:cNvSpPr txBox="1"/>
          <p:nvPr/>
        </p:nvSpPr>
        <p:spPr>
          <a:xfrm>
            <a:off x="6400799" y="3919657"/>
            <a:ext cx="3130659" cy="2400657"/>
          </a:xfrm>
          <a:prstGeom prst="rect">
            <a:avLst/>
          </a:prstGeom>
          <a:noFill/>
        </p:spPr>
        <p:txBody>
          <a:bodyPr wrap="square">
            <a:spAutoFit/>
          </a:bodyPr>
          <a:lstStyle/>
          <a:p>
            <a:pPr algn="justLow" rtl="1"/>
            <a:r>
              <a:rPr lang="ar-TN" sz="2200" dirty="0">
                <a:latin typeface="Sakkal Majalla" panose="02000000000000000000" pitchFamily="2" charset="-78"/>
                <a:cs typeface="Sakkal Majalla" panose="02000000000000000000" pitchFamily="2" charset="-78"/>
              </a:rPr>
              <a:t>تم خلال هذه الورشة التي جمعت العديد من الخبراء في المجال إلى مناقشة الدور الرئيسي للتكنولوجيا في القطاع الزراعي وأهم الابتكارات الرقمية  في مجال الزراعة والماء والغذاء</a:t>
            </a:r>
          </a:p>
          <a:p>
            <a:pPr algn="justLow" rtl="1">
              <a:buFont typeface="Wingdings" pitchFamily="2" charset="2"/>
              <a:buChar char="§"/>
            </a:pPr>
            <a:endParaRPr lang="ar-TN" sz="18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4039347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949A359F-EB6E-42CB-AD5C-D4680579C314}"/>
              </a:ext>
            </a:extLst>
          </p:cNvPr>
          <p:cNvSpPr txBox="1">
            <a:spLocks/>
          </p:cNvSpPr>
          <p:nvPr/>
        </p:nvSpPr>
        <p:spPr>
          <a:xfrm>
            <a:off x="727017" y="2028470"/>
            <a:ext cx="9404723" cy="14005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r>
              <a:rPr lang="ar-TN" sz="4000" b="1" dirty="0">
                <a:solidFill>
                  <a:srgbClr val="ACD433"/>
                </a:solidFill>
                <a:latin typeface="Modern No. 20" pitchFamily="18" charset="0"/>
                <a:cs typeface="Mohammad Annoktah" pitchFamily="2" charset="-78"/>
              </a:rPr>
              <a:t>أنشطة وإنجازات المنظمة </a:t>
            </a:r>
          </a:p>
          <a:p>
            <a:pPr algn="r" rtl="1">
              <a:lnSpc>
                <a:spcPct val="150000"/>
              </a:lnSpc>
            </a:pPr>
            <a:r>
              <a:rPr lang="ar-TN" sz="4000" b="1" dirty="0">
                <a:solidFill>
                  <a:srgbClr val="ACD433"/>
                </a:solidFill>
                <a:latin typeface="Modern No. 20" pitchFamily="18" charset="0"/>
                <a:cs typeface="Mohammad Annoktah" pitchFamily="2" charset="-78"/>
              </a:rPr>
              <a:t>لسنة 2020-2021</a:t>
            </a:r>
            <a:br>
              <a:rPr lang="ar-TN" sz="4000" b="1" dirty="0">
                <a:solidFill>
                  <a:srgbClr val="ACD433"/>
                </a:solidFill>
                <a:latin typeface="Modern No. 20" pitchFamily="18" charset="0"/>
                <a:cs typeface="Mohammad Annoktah" pitchFamily="2" charset="-78"/>
              </a:rPr>
            </a:br>
            <a:r>
              <a:rPr lang="ar-TN" sz="3200" b="1" dirty="0">
                <a:solidFill>
                  <a:schemeClr val="accent1">
                    <a:lumMod val="40000"/>
                    <a:lumOff val="60000"/>
                  </a:schemeClr>
                </a:solidFill>
                <a:latin typeface="Modern No. 20" pitchFamily="18" charset="0"/>
                <a:cs typeface="Mohammad Annoktah" pitchFamily="2" charset="-78"/>
              </a:rPr>
              <a:t>مبادرة المستقبل الرقمي العربي </a:t>
            </a:r>
            <a:r>
              <a:rPr lang="fr-FR" sz="3200" b="1" dirty="0">
                <a:solidFill>
                  <a:schemeClr val="accent1">
                    <a:lumMod val="40000"/>
                    <a:lumOff val="60000"/>
                  </a:schemeClr>
                </a:solidFill>
                <a:latin typeface="Modern No. 20" pitchFamily="18" charset="0"/>
                <a:cs typeface="Mohammad Annoktah" pitchFamily="2" charset="-78"/>
              </a:rPr>
              <a:t>|</a:t>
            </a:r>
            <a:r>
              <a:rPr lang="ar-TN" sz="3200" b="1" dirty="0">
                <a:solidFill>
                  <a:schemeClr val="accent1">
                    <a:lumMod val="40000"/>
                    <a:lumOff val="60000"/>
                  </a:schemeClr>
                </a:solidFill>
                <a:latin typeface="Modern No. 20" pitchFamily="18" charset="0"/>
                <a:cs typeface="Mohammad Annoktah" pitchFamily="2" charset="-78"/>
              </a:rPr>
              <a:t> 2020 - 2021</a:t>
            </a:r>
            <a:br>
              <a:rPr lang="ar-TN" sz="3200" b="1" dirty="0">
                <a:solidFill>
                  <a:schemeClr val="accent5">
                    <a:lumMod val="75000"/>
                  </a:schemeClr>
                </a:solidFill>
                <a:latin typeface="Modern No. 20" pitchFamily="18" charset="0"/>
                <a:cs typeface="Mohammad Annoktah" pitchFamily="2" charset="-78"/>
              </a:rPr>
            </a:br>
            <a:r>
              <a:rPr lang="ar-TN" sz="3600" b="1" dirty="0">
                <a:solidFill>
                  <a:schemeClr val="accent1">
                    <a:lumMod val="40000"/>
                    <a:lumOff val="60000"/>
                  </a:schemeClr>
                </a:solidFill>
                <a:latin typeface="Sakkal Majalla" panose="02000000000000000000" pitchFamily="2" charset="-78"/>
                <a:cs typeface="Sakkal Majalla" panose="02000000000000000000" pitchFamily="2" charset="-78"/>
              </a:rPr>
              <a:t> </a:t>
            </a:r>
            <a:br>
              <a:rPr lang="ar-TN" sz="3600" b="1" dirty="0">
                <a:solidFill>
                  <a:schemeClr val="accent1">
                    <a:lumMod val="40000"/>
                    <a:lumOff val="60000"/>
                  </a:schemeClr>
                </a:solidFill>
                <a:latin typeface="Sakkal Majalla" panose="02000000000000000000" pitchFamily="2" charset="-78"/>
                <a:cs typeface="Sakkal Majalla" panose="02000000000000000000" pitchFamily="2" charset="-78"/>
              </a:rPr>
            </a:br>
            <a:br>
              <a:rPr lang="ar-TN" sz="3600" b="1" dirty="0">
                <a:solidFill>
                  <a:schemeClr val="accent5">
                    <a:lumMod val="75000"/>
                  </a:schemeClr>
                </a:solidFill>
                <a:latin typeface="Sakkal Majalla" panose="02000000000000000000" pitchFamily="2" charset="-78"/>
                <a:cs typeface="Sakkal Majalla" panose="02000000000000000000" pitchFamily="2" charset="-78"/>
              </a:rPr>
            </a:br>
            <a:endParaRPr lang="fr-FR" dirty="0">
              <a:solidFill>
                <a:schemeClr val="accent5">
                  <a:lumMod val="75000"/>
                </a:schemeClr>
              </a:solidFill>
            </a:endParaRPr>
          </a:p>
        </p:txBody>
      </p:sp>
    </p:spTree>
    <p:extLst>
      <p:ext uri="{BB962C8B-B14F-4D97-AF65-F5344CB8AC3E}">
        <p14:creationId xmlns:p14="http://schemas.microsoft.com/office/powerpoint/2010/main" val="34434369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rtl="1"/>
            <a:r>
              <a:rPr lang="ar-TN" sz="4000" b="1" dirty="0">
                <a:solidFill>
                  <a:srgbClr val="ACD433"/>
                </a:solidFill>
                <a:latin typeface="Sakkal Majalla" panose="02000000000000000000" pitchFamily="2" charset="-78"/>
                <a:cs typeface="Sakkal Majalla" panose="02000000000000000000" pitchFamily="2" charset="-78"/>
              </a:rPr>
              <a:t>أنشطة وإنجازات المنظمة لسنة 2020-2021</a:t>
            </a:r>
            <a:br>
              <a:rPr lang="ar-TN" sz="4000" b="1" dirty="0">
                <a:solidFill>
                  <a:srgbClr val="ACD433"/>
                </a:solidFill>
                <a:latin typeface="Sakkal Majalla" panose="02000000000000000000" pitchFamily="2" charset="-78"/>
                <a:cs typeface="Sakkal Majalla" panose="02000000000000000000" pitchFamily="2" charset="-78"/>
              </a:rPr>
            </a:br>
            <a:r>
              <a:rPr lang="ar-TN" sz="4000" b="1" dirty="0">
                <a:solidFill>
                  <a:schemeClr val="accent1">
                    <a:lumMod val="40000"/>
                    <a:lumOff val="60000"/>
                  </a:schemeClr>
                </a:solidFill>
                <a:latin typeface="Sakkal Majalla" panose="02000000000000000000" pitchFamily="2" charset="-78"/>
                <a:cs typeface="Sakkal Majalla" panose="02000000000000000000" pitchFamily="2" charset="-78"/>
              </a:rPr>
              <a:t>مبادرة المستقبل الرقمي العربي </a:t>
            </a:r>
            <a:r>
              <a:rPr lang="fr-FR" sz="4000" b="1" dirty="0">
                <a:solidFill>
                  <a:schemeClr val="accent1">
                    <a:lumMod val="40000"/>
                    <a:lumOff val="60000"/>
                  </a:schemeClr>
                </a:solidFill>
                <a:latin typeface="Sakkal Majalla" panose="02000000000000000000" pitchFamily="2" charset="-78"/>
                <a:cs typeface="Sakkal Majalla" panose="02000000000000000000" pitchFamily="2" charset="-78"/>
              </a:rPr>
              <a:t>|</a:t>
            </a:r>
            <a:r>
              <a:rPr lang="ar-TN" sz="4000" b="1" dirty="0">
                <a:solidFill>
                  <a:schemeClr val="accent1">
                    <a:lumMod val="40000"/>
                    <a:lumOff val="60000"/>
                  </a:schemeClr>
                </a:solidFill>
                <a:latin typeface="Sakkal Majalla" panose="02000000000000000000" pitchFamily="2" charset="-78"/>
                <a:cs typeface="Sakkal Majalla" panose="02000000000000000000" pitchFamily="2" charset="-78"/>
              </a:rPr>
              <a:t> 2020 - 2021</a:t>
            </a:r>
            <a:br>
              <a:rPr lang="ar-TN" sz="3600" b="1" dirty="0">
                <a:solidFill>
                  <a:schemeClr val="accent5">
                    <a:lumMod val="75000"/>
                  </a:schemeClr>
                </a:solidFill>
                <a:latin typeface="Sakkal Majalla" panose="02000000000000000000" pitchFamily="2" charset="-78"/>
                <a:cs typeface="Sakkal Majalla" panose="02000000000000000000" pitchFamily="2" charset="-78"/>
              </a:rPr>
            </a:br>
            <a:r>
              <a:rPr lang="ar-TN" sz="3600" b="1" dirty="0">
                <a:solidFill>
                  <a:schemeClr val="accent1">
                    <a:lumMod val="40000"/>
                    <a:lumOff val="60000"/>
                  </a:schemeClr>
                </a:solidFill>
                <a:latin typeface="Sakkal Majalla" panose="02000000000000000000" pitchFamily="2" charset="-78"/>
                <a:cs typeface="Sakkal Majalla" panose="02000000000000000000" pitchFamily="2" charset="-78"/>
              </a:rPr>
              <a:t> </a:t>
            </a:r>
            <a:br>
              <a:rPr lang="ar-TN" sz="3600" b="1" dirty="0">
                <a:solidFill>
                  <a:schemeClr val="accent1">
                    <a:lumMod val="40000"/>
                    <a:lumOff val="60000"/>
                  </a:schemeClr>
                </a:solidFill>
                <a:latin typeface="Sakkal Majalla" panose="02000000000000000000" pitchFamily="2" charset="-78"/>
                <a:cs typeface="Sakkal Majalla" panose="02000000000000000000" pitchFamily="2" charset="-78"/>
              </a:rPr>
            </a:br>
            <a:br>
              <a:rPr lang="ar-TN" sz="3600" b="1" dirty="0">
                <a:solidFill>
                  <a:schemeClr val="accent5">
                    <a:lumMod val="75000"/>
                  </a:schemeClr>
                </a:solidFill>
                <a:latin typeface="Sakkal Majalla" panose="02000000000000000000" pitchFamily="2" charset="-78"/>
                <a:cs typeface="Sakkal Majalla" panose="02000000000000000000" pitchFamily="2" charset="-78"/>
              </a:rPr>
            </a:br>
            <a:endParaRPr lang="fr-FR" dirty="0">
              <a:solidFill>
                <a:schemeClr val="accent5">
                  <a:lumMod val="75000"/>
                </a:schemeClr>
              </a:solidFill>
            </a:endParaRPr>
          </a:p>
        </p:txBody>
      </p:sp>
      <p:sp>
        <p:nvSpPr>
          <p:cNvPr id="3" name="Espace réservé du contenu 2"/>
          <p:cNvSpPr>
            <a:spLocks noGrp="1"/>
          </p:cNvSpPr>
          <p:nvPr>
            <p:ph idx="1"/>
          </p:nvPr>
        </p:nvSpPr>
        <p:spPr/>
        <p:txBody>
          <a:bodyPr>
            <a:normAutofit fontScale="92500" lnSpcReduction="20000"/>
          </a:bodyPr>
          <a:lstStyle/>
          <a:p>
            <a:pPr marL="0" indent="0" algn="r" rtl="1">
              <a:buNone/>
            </a:pPr>
            <a:r>
              <a:rPr lang="ar-TN" sz="3300" b="1" dirty="0">
                <a:solidFill>
                  <a:schemeClr val="accent1">
                    <a:lumMod val="40000"/>
                    <a:lumOff val="60000"/>
                  </a:schemeClr>
                </a:solidFill>
                <a:latin typeface="Sakkal Majalla" panose="02000000000000000000" pitchFamily="2" charset="-78"/>
                <a:cs typeface="Sakkal Majalla" panose="02000000000000000000" pitchFamily="2" charset="-78"/>
              </a:rPr>
              <a:t>"المجلة التكنولوجية للمنظمة «سمارت» </a:t>
            </a:r>
            <a:r>
              <a:rPr lang="fr-FR" sz="3300" b="1" dirty="0">
                <a:solidFill>
                  <a:schemeClr val="accent1">
                    <a:lumMod val="40000"/>
                    <a:lumOff val="60000"/>
                  </a:schemeClr>
                </a:solidFill>
                <a:latin typeface="Sakkal Majalla" panose="02000000000000000000" pitchFamily="2" charset="-78"/>
                <a:cs typeface="Sakkal Majalla" panose="02000000000000000000" pitchFamily="2" charset="-78"/>
              </a:rPr>
              <a:t>SMART« </a:t>
            </a:r>
            <a:r>
              <a:rPr lang="ar-TN" sz="3300" b="1" dirty="0">
                <a:solidFill>
                  <a:schemeClr val="accent1">
                    <a:lumMod val="40000"/>
                    <a:lumOff val="60000"/>
                  </a:schemeClr>
                </a:solidFill>
                <a:latin typeface="Sakkal Majalla" panose="02000000000000000000" pitchFamily="2" charset="-78"/>
                <a:cs typeface="Sakkal Majalla" panose="02000000000000000000" pitchFamily="2" charset="-78"/>
              </a:rPr>
              <a:t> </a:t>
            </a:r>
            <a:br>
              <a:rPr lang="fr-FR" sz="3300" b="1" dirty="0">
                <a:solidFill>
                  <a:schemeClr val="accent1">
                    <a:lumMod val="40000"/>
                    <a:lumOff val="60000"/>
                  </a:schemeClr>
                </a:solidFill>
                <a:latin typeface="Sakkal Majalla" panose="02000000000000000000" pitchFamily="2" charset="-78"/>
                <a:cs typeface="Sakkal Majalla" panose="02000000000000000000" pitchFamily="2" charset="-78"/>
              </a:rPr>
            </a:br>
            <a:r>
              <a:rPr lang="ar-TN" sz="2800" dirty="0">
                <a:latin typeface="Sakkal Majalla" panose="02000000000000000000" pitchFamily="2" charset="-78"/>
                <a:cs typeface="Sakkal Majalla" panose="02000000000000000000" pitchFamily="2" charset="-78"/>
              </a:rPr>
              <a:t>نشر وتبادل المعرفة التكنولوجية العالمية داخل المنطقة العربية</a:t>
            </a:r>
            <a:endParaRPr lang="ar-TN" sz="3300" dirty="0">
              <a:latin typeface="Sakkal Majalla" panose="02000000000000000000" pitchFamily="2" charset="-78"/>
              <a:cs typeface="Sakkal Majalla" panose="02000000000000000000" pitchFamily="2" charset="-78"/>
            </a:endParaRPr>
          </a:p>
          <a:p>
            <a:pPr marL="0" indent="0" algn="r" rtl="1">
              <a:buNone/>
            </a:pPr>
            <a:r>
              <a:rPr lang="ar-TN" sz="2400" b="1" dirty="0">
                <a:solidFill>
                  <a:schemeClr val="accent1">
                    <a:lumMod val="40000"/>
                    <a:lumOff val="60000"/>
                  </a:schemeClr>
                </a:solidFill>
                <a:latin typeface="Sakkal Majalla" panose="02000000000000000000" pitchFamily="2" charset="-78"/>
                <a:cs typeface="Sakkal Majalla" panose="02000000000000000000" pitchFamily="2" charset="-78"/>
              </a:rPr>
              <a:t>______________________________________________________________________________________</a:t>
            </a:r>
          </a:p>
          <a:p>
            <a:pPr algn="justLow" rtl="1">
              <a:buFont typeface="Wingdings" pitchFamily="2" charset="2"/>
              <a:buChar char="§"/>
            </a:pPr>
            <a:r>
              <a:rPr lang="ar-TN" sz="2400" dirty="0">
                <a:latin typeface="Sakkal Majalla" panose="02000000000000000000" pitchFamily="2" charset="-78"/>
                <a:cs typeface="Sakkal Majalla" panose="02000000000000000000" pitchFamily="2" charset="-78"/>
              </a:rPr>
              <a:t>في إطار مبادرة المستقبل الرقمي ومن أجل توسيع نطاق أنشطتها ونشر المعرفة التكنولوجية داخل المنطقة العربية، قامت المنظمة العربية لتكنولوجيات الاتصال والمعلومات  بإطلاق مجلة تكنولوجية جديدة بعنوان سمارت “</a:t>
            </a:r>
            <a:r>
              <a:rPr lang="fr-FR" sz="2400" dirty="0">
                <a:latin typeface="Sakkal Majalla" panose="02000000000000000000" pitchFamily="2" charset="-78"/>
                <a:cs typeface="Sakkal Majalla" panose="02000000000000000000" pitchFamily="2" charset="-78"/>
              </a:rPr>
              <a:t>SMART”</a:t>
            </a:r>
            <a:r>
              <a:rPr lang="ar-TN" sz="2400" dirty="0">
                <a:latin typeface="Sakkal Majalla" panose="02000000000000000000" pitchFamily="2" charset="-78"/>
                <a:cs typeface="Sakkal Majalla" panose="02000000000000000000" pitchFamily="2" charset="-78"/>
              </a:rPr>
              <a:t> </a:t>
            </a:r>
            <a:r>
              <a:rPr lang="fr-FR" sz="2400" dirty="0">
                <a:latin typeface="Sakkal Majalla" panose="02000000000000000000" pitchFamily="2" charset="-78"/>
                <a:cs typeface="Sakkal Majalla" panose="02000000000000000000" pitchFamily="2" charset="-78"/>
              </a:rPr>
              <a:t>|</a:t>
            </a:r>
            <a:r>
              <a:rPr lang="ar-TN" sz="2400" dirty="0">
                <a:latin typeface="Sakkal Majalla" panose="02000000000000000000" pitchFamily="2" charset="-78"/>
                <a:cs typeface="Sakkal Majalla" panose="02000000000000000000" pitchFamily="2" charset="-78"/>
              </a:rPr>
              <a:t> ماذا بعد في المجال الرقمي </a:t>
            </a:r>
            <a:endParaRPr lang="fr-FR" sz="2400" dirty="0">
              <a:latin typeface="Sakkal Majalla" panose="02000000000000000000" pitchFamily="2" charset="-78"/>
              <a:cs typeface="Sakkal Majalla" panose="02000000000000000000" pitchFamily="2" charset="-78"/>
            </a:endParaRPr>
          </a:p>
          <a:p>
            <a:pPr algn="justLow" rtl="1">
              <a:buFont typeface="Wingdings" pitchFamily="2" charset="2"/>
              <a:buChar char="§"/>
            </a:pPr>
            <a:r>
              <a:rPr lang="ar-TN" sz="2400" dirty="0">
                <a:latin typeface="Sakkal Majalla" panose="02000000000000000000" pitchFamily="2" charset="-78"/>
                <a:cs typeface="Sakkal Majalla" panose="02000000000000000000" pitchFamily="2" charset="-78"/>
              </a:rPr>
              <a:t>وتصدر المجلّة لنسختين "إلكترونية" و "ورقيّة" ويتم توزيعها على الدول العربية وكذلك على شركائنا الدوليين وأصحاب المصلحة الآخرين وكل نسخة هي غنية بالمعلومات التكنولوجية مع التركيز على آخر الاتجاهات التكنولوجية الجديدة على المستوى الدولي. إلى جانب نشر العديد من المقالات العلمية والمقابلات مع شخصيات رفيعة المستوى من المنطقة ومن بقية دول العالم.</a:t>
            </a:r>
            <a:endParaRPr lang="ar-TN" sz="2400" b="1" dirty="0">
              <a:solidFill>
                <a:schemeClr val="accent1">
                  <a:lumMod val="40000"/>
                  <a:lumOff val="60000"/>
                </a:schemeClr>
              </a:solidFill>
              <a:latin typeface="Sakkal Majalla" panose="02000000000000000000" pitchFamily="2" charset="-78"/>
              <a:cs typeface="Sakkal Majalla" panose="02000000000000000000" pitchFamily="2" charset="-78"/>
            </a:endParaRPr>
          </a:p>
          <a:p>
            <a:pPr marL="0" indent="0" algn="r" rtl="1">
              <a:buNone/>
            </a:pPr>
            <a:br>
              <a:rPr lang="ar-TN" sz="2400" b="1" dirty="0">
                <a:latin typeface="Sakkal Majalla" panose="02000000000000000000" pitchFamily="2" charset="-78"/>
                <a:cs typeface="Sakkal Majalla" panose="02000000000000000000" pitchFamily="2" charset="-78"/>
              </a:rPr>
            </a:br>
            <a:endParaRPr lang="ar-TN" sz="2400" b="1" dirty="0">
              <a:latin typeface="Sakkal Majalla" panose="02000000000000000000" pitchFamily="2" charset="-78"/>
              <a:cs typeface="Sakkal Majalla" panose="02000000000000000000" pitchFamily="2" charset="-78"/>
            </a:endParaRPr>
          </a:p>
          <a:p>
            <a:pPr algn="r" rtl="1"/>
            <a:endParaRPr lang="ar-TN" sz="28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7687144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rtl="1"/>
            <a:r>
              <a:rPr lang="ar-TN" sz="4000" b="1" dirty="0">
                <a:solidFill>
                  <a:srgbClr val="ACD433"/>
                </a:solidFill>
                <a:latin typeface="Sakkal Majalla" panose="02000000000000000000" pitchFamily="2" charset="-78"/>
                <a:cs typeface="Sakkal Majalla" panose="02000000000000000000" pitchFamily="2" charset="-78"/>
              </a:rPr>
              <a:t>أنشطة وإنجازات المنظمة لسنة 2020-2021</a:t>
            </a:r>
            <a:br>
              <a:rPr lang="ar-TN" sz="4000" b="1" dirty="0">
                <a:solidFill>
                  <a:srgbClr val="ACD433"/>
                </a:solidFill>
                <a:latin typeface="Sakkal Majalla" panose="02000000000000000000" pitchFamily="2" charset="-78"/>
                <a:cs typeface="Sakkal Majalla" panose="02000000000000000000" pitchFamily="2" charset="-78"/>
              </a:rPr>
            </a:br>
            <a:r>
              <a:rPr lang="ar-TN" sz="4000" b="1" dirty="0">
                <a:solidFill>
                  <a:schemeClr val="accent1">
                    <a:lumMod val="40000"/>
                    <a:lumOff val="60000"/>
                  </a:schemeClr>
                </a:solidFill>
                <a:latin typeface="Sakkal Majalla" panose="02000000000000000000" pitchFamily="2" charset="-78"/>
                <a:cs typeface="Sakkal Majalla" panose="02000000000000000000" pitchFamily="2" charset="-78"/>
              </a:rPr>
              <a:t>مبادرة المستقبل الرقمي العربي </a:t>
            </a:r>
            <a:r>
              <a:rPr lang="fr-FR" sz="4000" b="1" dirty="0">
                <a:solidFill>
                  <a:schemeClr val="accent1">
                    <a:lumMod val="40000"/>
                    <a:lumOff val="60000"/>
                  </a:schemeClr>
                </a:solidFill>
                <a:latin typeface="Sakkal Majalla" panose="02000000000000000000" pitchFamily="2" charset="-78"/>
                <a:cs typeface="Sakkal Majalla" panose="02000000000000000000" pitchFamily="2" charset="-78"/>
              </a:rPr>
              <a:t>|</a:t>
            </a:r>
            <a:r>
              <a:rPr lang="ar-TN" sz="4000" b="1" dirty="0">
                <a:solidFill>
                  <a:schemeClr val="accent1">
                    <a:lumMod val="40000"/>
                    <a:lumOff val="60000"/>
                  </a:schemeClr>
                </a:solidFill>
                <a:latin typeface="Sakkal Majalla" panose="02000000000000000000" pitchFamily="2" charset="-78"/>
                <a:cs typeface="Sakkal Majalla" panose="02000000000000000000" pitchFamily="2" charset="-78"/>
              </a:rPr>
              <a:t> 2020 - 2021</a:t>
            </a:r>
            <a:br>
              <a:rPr lang="ar-TN" sz="2400" b="1" dirty="0">
                <a:solidFill>
                  <a:schemeClr val="accent5">
                    <a:lumMod val="75000"/>
                  </a:schemeClr>
                </a:solidFill>
                <a:latin typeface="Sakkal Majalla" panose="02000000000000000000" pitchFamily="2" charset="-78"/>
                <a:cs typeface="Mohammad Annoktah" pitchFamily="2" charset="-78"/>
              </a:rPr>
            </a:br>
            <a:r>
              <a:rPr lang="ar-TN" sz="3600" b="1" dirty="0">
                <a:solidFill>
                  <a:schemeClr val="accent1">
                    <a:lumMod val="40000"/>
                    <a:lumOff val="60000"/>
                  </a:schemeClr>
                </a:solidFill>
                <a:latin typeface="Sakkal Majalla" panose="02000000000000000000" pitchFamily="2" charset="-78"/>
                <a:cs typeface="Sakkal Majalla" panose="02000000000000000000" pitchFamily="2" charset="-78"/>
              </a:rPr>
              <a:t> </a:t>
            </a:r>
            <a:br>
              <a:rPr lang="ar-TN" sz="3600" b="1" dirty="0">
                <a:solidFill>
                  <a:schemeClr val="accent1">
                    <a:lumMod val="40000"/>
                    <a:lumOff val="60000"/>
                  </a:schemeClr>
                </a:solidFill>
                <a:latin typeface="Sakkal Majalla" panose="02000000000000000000" pitchFamily="2" charset="-78"/>
                <a:cs typeface="Sakkal Majalla" panose="02000000000000000000" pitchFamily="2" charset="-78"/>
              </a:rPr>
            </a:br>
            <a:br>
              <a:rPr lang="ar-TN" sz="3600" b="1" dirty="0">
                <a:solidFill>
                  <a:schemeClr val="accent5">
                    <a:lumMod val="75000"/>
                  </a:schemeClr>
                </a:solidFill>
                <a:latin typeface="Sakkal Majalla" panose="02000000000000000000" pitchFamily="2" charset="-78"/>
                <a:cs typeface="Sakkal Majalla" panose="02000000000000000000" pitchFamily="2" charset="-78"/>
              </a:rPr>
            </a:br>
            <a:endParaRPr lang="fr-FR" dirty="0">
              <a:solidFill>
                <a:schemeClr val="accent5">
                  <a:lumMod val="75000"/>
                </a:schemeClr>
              </a:solidFill>
            </a:endParaRPr>
          </a:p>
        </p:txBody>
      </p:sp>
      <p:sp>
        <p:nvSpPr>
          <p:cNvPr id="3" name="Espace réservé du contenu 2"/>
          <p:cNvSpPr>
            <a:spLocks noGrp="1"/>
          </p:cNvSpPr>
          <p:nvPr>
            <p:ph idx="1"/>
          </p:nvPr>
        </p:nvSpPr>
        <p:spPr/>
        <p:txBody>
          <a:bodyPr>
            <a:normAutofit/>
          </a:bodyPr>
          <a:lstStyle/>
          <a:p>
            <a:pPr marL="0" indent="0" algn="r" rtl="1">
              <a:buNone/>
            </a:pPr>
            <a:r>
              <a:rPr lang="ar-TN" sz="3300" b="1" dirty="0">
                <a:solidFill>
                  <a:schemeClr val="accent1">
                    <a:lumMod val="40000"/>
                    <a:lumOff val="60000"/>
                  </a:schemeClr>
                </a:solidFill>
                <a:latin typeface="Sakkal Majalla" panose="02000000000000000000" pitchFamily="2" charset="-78"/>
                <a:cs typeface="Sakkal Majalla" panose="02000000000000000000" pitchFamily="2" charset="-78"/>
              </a:rPr>
              <a:t>"المجلة التكنولوجية للمنظمة «سمارت» </a:t>
            </a:r>
            <a:r>
              <a:rPr lang="fr-FR" sz="3300" b="1" dirty="0">
                <a:solidFill>
                  <a:schemeClr val="accent1">
                    <a:lumMod val="40000"/>
                    <a:lumOff val="60000"/>
                  </a:schemeClr>
                </a:solidFill>
                <a:latin typeface="Sakkal Majalla" panose="02000000000000000000" pitchFamily="2" charset="-78"/>
                <a:cs typeface="Sakkal Majalla" panose="02000000000000000000" pitchFamily="2" charset="-78"/>
              </a:rPr>
              <a:t>SMART« </a:t>
            </a:r>
            <a:r>
              <a:rPr lang="ar-TN" sz="3300" b="1" dirty="0">
                <a:solidFill>
                  <a:schemeClr val="accent1">
                    <a:lumMod val="40000"/>
                    <a:lumOff val="60000"/>
                  </a:schemeClr>
                </a:solidFill>
                <a:latin typeface="Sakkal Majalla" panose="02000000000000000000" pitchFamily="2" charset="-78"/>
                <a:cs typeface="Sakkal Majalla" panose="02000000000000000000" pitchFamily="2" charset="-78"/>
              </a:rPr>
              <a:t> </a:t>
            </a:r>
            <a:br>
              <a:rPr lang="fr-FR" sz="3300" b="1" dirty="0">
                <a:solidFill>
                  <a:schemeClr val="accent1">
                    <a:lumMod val="40000"/>
                    <a:lumOff val="60000"/>
                  </a:schemeClr>
                </a:solidFill>
                <a:latin typeface="Sakkal Majalla" panose="02000000000000000000" pitchFamily="2" charset="-78"/>
                <a:cs typeface="Sakkal Majalla" panose="02000000000000000000" pitchFamily="2" charset="-78"/>
              </a:rPr>
            </a:br>
            <a:r>
              <a:rPr lang="ar-TN" sz="2800" dirty="0">
                <a:latin typeface="Sakkal Majalla" panose="02000000000000000000" pitchFamily="2" charset="-78"/>
                <a:cs typeface="Sakkal Majalla" panose="02000000000000000000" pitchFamily="2" charset="-78"/>
              </a:rPr>
              <a:t>نشر وتبادل المعرفة التكنولوجية العالمية داخل المنطقة العربية</a:t>
            </a:r>
            <a:endParaRPr lang="ar-TN" sz="3300" dirty="0">
              <a:latin typeface="Sakkal Majalla" panose="02000000000000000000" pitchFamily="2" charset="-78"/>
              <a:cs typeface="Sakkal Majalla" panose="02000000000000000000" pitchFamily="2" charset="-78"/>
            </a:endParaRPr>
          </a:p>
          <a:p>
            <a:pPr marL="0" indent="0" algn="r" rtl="1">
              <a:buNone/>
            </a:pPr>
            <a:r>
              <a:rPr lang="ar-TN" sz="2400" b="1" dirty="0">
                <a:solidFill>
                  <a:schemeClr val="accent1">
                    <a:lumMod val="40000"/>
                    <a:lumOff val="60000"/>
                  </a:schemeClr>
                </a:solidFill>
                <a:latin typeface="Sakkal Majalla" panose="02000000000000000000" pitchFamily="2" charset="-78"/>
                <a:cs typeface="Sakkal Majalla" panose="02000000000000000000" pitchFamily="2" charset="-78"/>
              </a:rPr>
              <a:t>______________________________________________________________________________________</a:t>
            </a:r>
          </a:p>
          <a:p>
            <a:pPr marL="0" indent="0" algn="r" rtl="1">
              <a:buNone/>
            </a:pPr>
            <a:br>
              <a:rPr lang="ar-TN" sz="2400" b="1" dirty="0">
                <a:latin typeface="Sakkal Majalla" panose="02000000000000000000" pitchFamily="2" charset="-78"/>
                <a:cs typeface="Sakkal Majalla" panose="02000000000000000000" pitchFamily="2" charset="-78"/>
              </a:rPr>
            </a:br>
            <a:endParaRPr lang="ar-TN" sz="2400" b="1" dirty="0">
              <a:latin typeface="Sakkal Majalla" panose="02000000000000000000" pitchFamily="2" charset="-78"/>
              <a:cs typeface="Sakkal Majalla" panose="02000000000000000000" pitchFamily="2" charset="-78"/>
            </a:endParaRPr>
          </a:p>
          <a:p>
            <a:pPr algn="r" rtl="1"/>
            <a:endParaRPr lang="ar-TN" sz="2800" b="1" dirty="0">
              <a:latin typeface="Sakkal Majalla" panose="02000000000000000000" pitchFamily="2" charset="-78"/>
              <a:cs typeface="Sakkal Majalla" panose="02000000000000000000" pitchFamily="2" charset="-78"/>
            </a:endParaRPr>
          </a:p>
        </p:txBody>
      </p:sp>
      <p:pic>
        <p:nvPicPr>
          <p:cNvPr id="6" name="Espace réservé du contenu 6">
            <a:extLst>
              <a:ext uri="{FF2B5EF4-FFF2-40B4-BE49-F238E27FC236}">
                <a16:creationId xmlns:a16="http://schemas.microsoft.com/office/drawing/2014/main" id="{641734B1-F70B-41C5-8FF8-1F2F3C9B3E14}"/>
              </a:ext>
            </a:extLst>
          </p:cNvPr>
          <p:cNvPicPr>
            <a:picLocks noChangeAspect="1"/>
          </p:cNvPicPr>
          <p:nvPr/>
        </p:nvPicPr>
        <p:blipFill>
          <a:blip r:embed="rId2"/>
          <a:stretch>
            <a:fillRect/>
          </a:stretch>
        </p:blipFill>
        <p:spPr>
          <a:xfrm>
            <a:off x="8010624" y="3634690"/>
            <a:ext cx="1486107" cy="2067213"/>
          </a:xfrm>
          <a:prstGeom prst="rect">
            <a:avLst/>
          </a:prstGeom>
        </p:spPr>
      </p:pic>
      <p:pic>
        <p:nvPicPr>
          <p:cNvPr id="7" name="Image 6">
            <a:extLst>
              <a:ext uri="{FF2B5EF4-FFF2-40B4-BE49-F238E27FC236}">
                <a16:creationId xmlns:a16="http://schemas.microsoft.com/office/drawing/2014/main" id="{EACD16A3-479E-4CE9-A56C-B3F00DDE9534}"/>
              </a:ext>
            </a:extLst>
          </p:cNvPr>
          <p:cNvPicPr>
            <a:picLocks noChangeAspect="1"/>
          </p:cNvPicPr>
          <p:nvPr/>
        </p:nvPicPr>
        <p:blipFill>
          <a:blip r:embed="rId3"/>
          <a:stretch>
            <a:fillRect/>
          </a:stretch>
        </p:blipFill>
        <p:spPr>
          <a:xfrm>
            <a:off x="4704858" y="3634690"/>
            <a:ext cx="1486107" cy="2057687"/>
          </a:xfrm>
          <a:prstGeom prst="rect">
            <a:avLst/>
          </a:prstGeom>
        </p:spPr>
      </p:pic>
      <p:pic>
        <p:nvPicPr>
          <p:cNvPr id="8" name="Image 7">
            <a:extLst>
              <a:ext uri="{FF2B5EF4-FFF2-40B4-BE49-F238E27FC236}">
                <a16:creationId xmlns:a16="http://schemas.microsoft.com/office/drawing/2014/main" id="{32FB27AE-FB70-4362-97FB-871343D5DD10}"/>
              </a:ext>
            </a:extLst>
          </p:cNvPr>
          <p:cNvPicPr>
            <a:picLocks noChangeAspect="1"/>
          </p:cNvPicPr>
          <p:nvPr/>
        </p:nvPicPr>
        <p:blipFill>
          <a:blip r:embed="rId4"/>
          <a:stretch>
            <a:fillRect/>
          </a:stretch>
        </p:blipFill>
        <p:spPr>
          <a:xfrm>
            <a:off x="1273258" y="3634690"/>
            <a:ext cx="1486107" cy="2067213"/>
          </a:xfrm>
          <a:prstGeom prst="rect">
            <a:avLst/>
          </a:prstGeom>
        </p:spPr>
      </p:pic>
      <p:sp>
        <p:nvSpPr>
          <p:cNvPr id="9" name="ZoneTexte 8">
            <a:extLst>
              <a:ext uri="{FF2B5EF4-FFF2-40B4-BE49-F238E27FC236}">
                <a16:creationId xmlns:a16="http://schemas.microsoft.com/office/drawing/2014/main" id="{8B9E99F9-C2C6-4B5F-8935-FC1DC24BAFDA}"/>
              </a:ext>
            </a:extLst>
          </p:cNvPr>
          <p:cNvSpPr txBox="1"/>
          <p:nvPr/>
        </p:nvSpPr>
        <p:spPr>
          <a:xfrm>
            <a:off x="8010624" y="5805182"/>
            <a:ext cx="1486107" cy="800219"/>
          </a:xfrm>
          <a:prstGeom prst="rect">
            <a:avLst/>
          </a:prstGeom>
          <a:noFill/>
        </p:spPr>
        <p:txBody>
          <a:bodyPr wrap="square" rtlCol="0">
            <a:spAutoFit/>
          </a:bodyPr>
          <a:lstStyle/>
          <a:p>
            <a:pPr algn="r" rtl="1"/>
            <a:r>
              <a:rPr lang="ar-TN" sz="1400" dirty="0">
                <a:latin typeface="Sakkal Majalla" panose="02000000000000000000" pitchFamily="2" charset="-78"/>
                <a:cs typeface="Sakkal Majalla" panose="02000000000000000000" pitchFamily="2" charset="-78"/>
              </a:rPr>
              <a:t>العدد الأول : 2020 </a:t>
            </a:r>
          </a:p>
          <a:p>
            <a:pPr algn="r" rtl="1"/>
            <a:r>
              <a:rPr lang="ar-TN" sz="1600" dirty="0">
                <a:solidFill>
                  <a:srgbClr val="ACD433"/>
                </a:solidFill>
                <a:latin typeface="Sakkal Majalla" panose="02000000000000000000" pitchFamily="2" charset="-78"/>
                <a:cs typeface="Sakkal Majalla" panose="02000000000000000000" pitchFamily="2" charset="-78"/>
              </a:rPr>
              <a:t>الثقة الرقمية : تجارب عربية وعالمية </a:t>
            </a:r>
            <a:endParaRPr lang="fr-FR" sz="1600" dirty="0">
              <a:solidFill>
                <a:srgbClr val="ACD433"/>
              </a:solidFill>
              <a:latin typeface="Sakkal Majalla" panose="02000000000000000000" pitchFamily="2" charset="-78"/>
              <a:cs typeface="Sakkal Majalla" panose="02000000000000000000" pitchFamily="2" charset="-78"/>
            </a:endParaRPr>
          </a:p>
        </p:txBody>
      </p:sp>
      <p:sp>
        <p:nvSpPr>
          <p:cNvPr id="10" name="ZoneTexte 9">
            <a:extLst>
              <a:ext uri="{FF2B5EF4-FFF2-40B4-BE49-F238E27FC236}">
                <a16:creationId xmlns:a16="http://schemas.microsoft.com/office/drawing/2014/main" id="{9DFE16D1-9230-4EB5-825C-BFA3BA4CE1E3}"/>
              </a:ext>
            </a:extLst>
          </p:cNvPr>
          <p:cNvSpPr txBox="1"/>
          <p:nvPr/>
        </p:nvSpPr>
        <p:spPr>
          <a:xfrm>
            <a:off x="4704858" y="5848289"/>
            <a:ext cx="1486107" cy="1046440"/>
          </a:xfrm>
          <a:prstGeom prst="rect">
            <a:avLst/>
          </a:prstGeom>
          <a:noFill/>
        </p:spPr>
        <p:txBody>
          <a:bodyPr wrap="square" rtlCol="0">
            <a:spAutoFit/>
          </a:bodyPr>
          <a:lstStyle/>
          <a:p>
            <a:pPr algn="r" rtl="1"/>
            <a:r>
              <a:rPr lang="ar-TN" sz="1400" dirty="0">
                <a:latin typeface="Sakkal Majalla" panose="02000000000000000000" pitchFamily="2" charset="-78"/>
                <a:cs typeface="Sakkal Majalla" panose="02000000000000000000" pitchFamily="2" charset="-78"/>
              </a:rPr>
              <a:t>العدد الثاني : 2020 </a:t>
            </a:r>
          </a:p>
          <a:p>
            <a:pPr algn="r" rtl="1"/>
            <a:r>
              <a:rPr lang="ar-TN" sz="1600" dirty="0">
                <a:solidFill>
                  <a:srgbClr val="ACD433"/>
                </a:solidFill>
                <a:latin typeface="Sakkal Majalla" panose="02000000000000000000" pitchFamily="2" charset="-78"/>
                <a:cs typeface="Sakkal Majalla" panose="02000000000000000000" pitchFamily="2" charset="-78"/>
              </a:rPr>
              <a:t>التكنولوجيا من أجل الرفاهية في عصر الجائحة وما بعدها"</a:t>
            </a:r>
            <a:endParaRPr lang="fr-FR" sz="1600" dirty="0">
              <a:solidFill>
                <a:srgbClr val="ACD433"/>
              </a:solidFill>
              <a:latin typeface="Sakkal Majalla" panose="02000000000000000000" pitchFamily="2" charset="-78"/>
              <a:cs typeface="Sakkal Majalla" panose="02000000000000000000" pitchFamily="2" charset="-78"/>
            </a:endParaRPr>
          </a:p>
        </p:txBody>
      </p:sp>
      <p:sp>
        <p:nvSpPr>
          <p:cNvPr id="11" name="ZoneTexte 10">
            <a:extLst>
              <a:ext uri="{FF2B5EF4-FFF2-40B4-BE49-F238E27FC236}">
                <a16:creationId xmlns:a16="http://schemas.microsoft.com/office/drawing/2014/main" id="{3DC1220D-E81A-424F-9AFD-1DAFE1E4FD9A}"/>
              </a:ext>
            </a:extLst>
          </p:cNvPr>
          <p:cNvSpPr txBox="1"/>
          <p:nvPr/>
        </p:nvSpPr>
        <p:spPr>
          <a:xfrm>
            <a:off x="1273258" y="5891027"/>
            <a:ext cx="1486107" cy="800219"/>
          </a:xfrm>
          <a:prstGeom prst="rect">
            <a:avLst/>
          </a:prstGeom>
          <a:noFill/>
        </p:spPr>
        <p:txBody>
          <a:bodyPr wrap="square" rtlCol="0">
            <a:spAutoFit/>
          </a:bodyPr>
          <a:lstStyle/>
          <a:p>
            <a:pPr algn="r" rtl="1"/>
            <a:r>
              <a:rPr lang="ar-TN" sz="1400" dirty="0">
                <a:latin typeface="Sakkal Majalla" panose="02000000000000000000" pitchFamily="2" charset="-78"/>
                <a:cs typeface="Sakkal Majalla" panose="02000000000000000000" pitchFamily="2" charset="-78"/>
              </a:rPr>
              <a:t>العدد الثالث  : 2021 </a:t>
            </a:r>
          </a:p>
          <a:p>
            <a:pPr algn="r" rtl="1"/>
            <a:r>
              <a:rPr lang="ar-TN" sz="1600" dirty="0">
                <a:solidFill>
                  <a:srgbClr val="ACD433"/>
                </a:solidFill>
                <a:latin typeface="Sakkal Majalla" panose="02000000000000000000" pitchFamily="2" charset="-78"/>
                <a:cs typeface="Sakkal Majalla" panose="02000000000000000000" pitchFamily="2" charset="-78"/>
              </a:rPr>
              <a:t>الزراعة الذكية : زراعة المستقبل </a:t>
            </a:r>
            <a:endParaRPr lang="fr-FR" sz="1600" dirty="0">
              <a:solidFill>
                <a:srgbClr val="ACD433"/>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4958872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7877E6A8-2475-48FE-A37E-2DB344227FD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680419" y="16728"/>
            <a:ext cx="2511581" cy="3038899"/>
          </a:xfrm>
          <a:prstGeom prst="rect">
            <a:avLst/>
          </a:prstGeom>
        </p:spPr>
      </p:pic>
      <p:pic>
        <p:nvPicPr>
          <p:cNvPr id="5" name="Image 4">
            <a:extLst>
              <a:ext uri="{FF2B5EF4-FFF2-40B4-BE49-F238E27FC236}">
                <a16:creationId xmlns:a16="http://schemas.microsoft.com/office/drawing/2014/main" id="{281561A0-49DC-42FA-8F94-9583DF88172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72585" y="16728"/>
            <a:ext cx="2290316" cy="3038899"/>
          </a:xfrm>
          <a:prstGeom prst="rect">
            <a:avLst/>
          </a:prstGeom>
        </p:spPr>
      </p:pic>
      <p:pic>
        <p:nvPicPr>
          <p:cNvPr id="6" name="Image 5">
            <a:extLst>
              <a:ext uri="{FF2B5EF4-FFF2-40B4-BE49-F238E27FC236}">
                <a16:creationId xmlns:a16="http://schemas.microsoft.com/office/drawing/2014/main" id="{894BBAA2-B6B3-4C2A-B312-013719F03D2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80602" y="0"/>
            <a:ext cx="2287707" cy="3072357"/>
          </a:xfrm>
          <a:prstGeom prst="rect">
            <a:avLst/>
          </a:prstGeom>
        </p:spPr>
      </p:pic>
      <p:pic>
        <p:nvPicPr>
          <p:cNvPr id="9" name="Image 8">
            <a:extLst>
              <a:ext uri="{FF2B5EF4-FFF2-40B4-BE49-F238E27FC236}">
                <a16:creationId xmlns:a16="http://schemas.microsoft.com/office/drawing/2014/main" id="{B37610F2-2702-410E-94AC-80673759DFAA}"/>
              </a:ext>
            </a:extLst>
          </p:cNvPr>
          <p:cNvPicPr>
            <a:picLocks noChangeAspect="1"/>
          </p:cNvPicPr>
          <p:nvPr/>
        </p:nvPicPr>
        <p:blipFill>
          <a:blip r:embed="rId5"/>
          <a:stretch>
            <a:fillRect/>
          </a:stretch>
        </p:blipFill>
        <p:spPr>
          <a:xfrm>
            <a:off x="5739618" y="3202873"/>
            <a:ext cx="2796592" cy="3523215"/>
          </a:xfrm>
          <a:prstGeom prst="rect">
            <a:avLst/>
          </a:prstGeom>
        </p:spPr>
      </p:pic>
      <p:pic>
        <p:nvPicPr>
          <p:cNvPr id="10" name="Image 9">
            <a:extLst>
              <a:ext uri="{FF2B5EF4-FFF2-40B4-BE49-F238E27FC236}">
                <a16:creationId xmlns:a16="http://schemas.microsoft.com/office/drawing/2014/main" id="{1F4385BE-BB64-45C6-A5A2-99B64F5C136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6271" y="38056"/>
            <a:ext cx="2477961" cy="3038899"/>
          </a:xfrm>
          <a:prstGeom prst="rect">
            <a:avLst/>
          </a:prstGeom>
        </p:spPr>
      </p:pic>
      <p:pic>
        <p:nvPicPr>
          <p:cNvPr id="11" name="Image 10">
            <a:extLst>
              <a:ext uri="{FF2B5EF4-FFF2-40B4-BE49-F238E27FC236}">
                <a16:creationId xmlns:a16="http://schemas.microsoft.com/office/drawing/2014/main" id="{0D0187CF-C77A-45C9-B173-39F8371312B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789428" y="3202873"/>
            <a:ext cx="3261896" cy="3523215"/>
          </a:xfrm>
          <a:prstGeom prst="rect">
            <a:avLst/>
          </a:prstGeom>
        </p:spPr>
      </p:pic>
      <p:pic>
        <p:nvPicPr>
          <p:cNvPr id="8" name="Espace réservé du contenu 7">
            <a:extLst>
              <a:ext uri="{FF2B5EF4-FFF2-40B4-BE49-F238E27FC236}">
                <a16:creationId xmlns:a16="http://schemas.microsoft.com/office/drawing/2014/main" id="{34CC74E2-6E4D-4AF1-BD1A-5A5EDC45BD6A}"/>
              </a:ext>
            </a:extLst>
          </p:cNvPr>
          <p:cNvPicPr>
            <a:picLocks noGrp="1" noChangeAspect="1"/>
          </p:cNvPicPr>
          <p:nvPr>
            <p:ph idx="1"/>
          </p:nvPr>
        </p:nvPicPr>
        <p:blipFill>
          <a:blip r:embed="rId8"/>
          <a:stretch>
            <a:fillRect/>
          </a:stretch>
        </p:blipFill>
        <p:spPr>
          <a:xfrm>
            <a:off x="2723629" y="3202872"/>
            <a:ext cx="2796592" cy="3523215"/>
          </a:xfrm>
          <a:prstGeom prst="rect">
            <a:avLst/>
          </a:prstGeom>
        </p:spPr>
      </p:pic>
      <p:pic>
        <p:nvPicPr>
          <p:cNvPr id="7" name="Image 6">
            <a:extLst>
              <a:ext uri="{FF2B5EF4-FFF2-40B4-BE49-F238E27FC236}">
                <a16:creationId xmlns:a16="http://schemas.microsoft.com/office/drawing/2014/main" id="{8E0F1AD7-16A6-43C1-AB17-4207B184BD05}"/>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2666965" y="66192"/>
            <a:ext cx="2296119" cy="3072356"/>
          </a:xfrm>
          <a:prstGeom prst="rect">
            <a:avLst/>
          </a:prstGeom>
        </p:spPr>
      </p:pic>
      <p:pic>
        <p:nvPicPr>
          <p:cNvPr id="12" name="Image 11">
            <a:extLst>
              <a:ext uri="{FF2B5EF4-FFF2-40B4-BE49-F238E27FC236}">
                <a16:creationId xmlns:a16="http://schemas.microsoft.com/office/drawing/2014/main" id="{21D46CCF-62F3-4876-A026-3A919341164A}"/>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2885" y="3206441"/>
            <a:ext cx="2557117" cy="3523215"/>
          </a:xfrm>
          <a:prstGeom prst="rect">
            <a:avLst/>
          </a:prstGeom>
        </p:spPr>
      </p:pic>
    </p:spTree>
    <p:extLst>
      <p:ext uri="{BB962C8B-B14F-4D97-AF65-F5344CB8AC3E}">
        <p14:creationId xmlns:p14="http://schemas.microsoft.com/office/powerpoint/2010/main" val="9559786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A123A7A1-E911-4BD8-A27C-471ABA2BE914}"/>
              </a:ext>
            </a:extLst>
          </p:cNvPr>
          <p:cNvSpPr txBox="1">
            <a:spLocks/>
          </p:cNvSpPr>
          <p:nvPr/>
        </p:nvSpPr>
        <p:spPr>
          <a:xfrm>
            <a:off x="673407" y="2197753"/>
            <a:ext cx="9404723" cy="14005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r>
              <a:rPr lang="ar-TN" sz="4000" b="1" dirty="0">
                <a:solidFill>
                  <a:srgbClr val="ACD433"/>
                </a:solidFill>
                <a:latin typeface="Sakkal Majalla" panose="02000000000000000000" pitchFamily="2" charset="-78"/>
                <a:cs typeface="Mohammad Annoktah" pitchFamily="2" charset="-78"/>
              </a:rPr>
              <a:t>أنشطة وإنجازات المنظمة</a:t>
            </a:r>
          </a:p>
          <a:p>
            <a:pPr algn="r" rtl="1">
              <a:lnSpc>
                <a:spcPct val="150000"/>
              </a:lnSpc>
            </a:pPr>
            <a:r>
              <a:rPr lang="ar-TN" sz="4000" b="1" dirty="0">
                <a:solidFill>
                  <a:srgbClr val="ACD433"/>
                </a:solidFill>
                <a:latin typeface="Sakkal Majalla" panose="02000000000000000000" pitchFamily="2" charset="-78"/>
                <a:cs typeface="Mohammad Annoktah" pitchFamily="2" charset="-78"/>
              </a:rPr>
              <a:t> لسنة 2020-2021</a:t>
            </a:r>
            <a:br>
              <a:rPr lang="ar-TN" sz="4000" b="1" dirty="0">
                <a:solidFill>
                  <a:srgbClr val="ACD433"/>
                </a:solidFill>
                <a:latin typeface="Sakkal Majalla" panose="02000000000000000000" pitchFamily="2" charset="-78"/>
                <a:cs typeface="Mohammad Annoktah" pitchFamily="2" charset="-78"/>
              </a:rPr>
            </a:br>
            <a:r>
              <a:rPr lang="ar-TN" sz="3200" b="1" dirty="0">
                <a:solidFill>
                  <a:schemeClr val="accent1">
                    <a:lumMod val="40000"/>
                    <a:lumOff val="60000"/>
                  </a:schemeClr>
                </a:solidFill>
                <a:latin typeface="Sakkal Majalla" panose="02000000000000000000" pitchFamily="2" charset="-78"/>
                <a:cs typeface="Mohammad Annoktah" pitchFamily="2" charset="-78"/>
              </a:rPr>
              <a:t>إعداد رؤية عربية "للأمن </a:t>
            </a:r>
            <a:r>
              <a:rPr lang="ar-TN" sz="3200" b="1" dirty="0" err="1">
                <a:solidFill>
                  <a:schemeClr val="accent1">
                    <a:lumMod val="40000"/>
                    <a:lumOff val="60000"/>
                  </a:schemeClr>
                </a:solidFill>
                <a:latin typeface="Sakkal Majalla" panose="02000000000000000000" pitchFamily="2" charset="-78"/>
                <a:cs typeface="Mohammad Annoktah" pitchFamily="2" charset="-78"/>
              </a:rPr>
              <a:t>السيبرني</a:t>
            </a:r>
            <a:r>
              <a:rPr lang="ar-TN" sz="3200" b="1" dirty="0">
                <a:solidFill>
                  <a:schemeClr val="accent1">
                    <a:lumMod val="40000"/>
                    <a:lumOff val="60000"/>
                  </a:schemeClr>
                </a:solidFill>
                <a:latin typeface="Sakkal Majalla" panose="02000000000000000000" pitchFamily="2" charset="-78"/>
                <a:cs typeface="Mohammad Annoktah" pitchFamily="2" charset="-78"/>
              </a:rPr>
              <a:t>" </a:t>
            </a:r>
            <a:r>
              <a:rPr lang="fr-FR" sz="3200" b="1" dirty="0">
                <a:solidFill>
                  <a:schemeClr val="accent1">
                    <a:lumMod val="40000"/>
                    <a:lumOff val="60000"/>
                  </a:schemeClr>
                </a:solidFill>
                <a:latin typeface="Sakkal Majalla" panose="02000000000000000000" pitchFamily="2" charset="-78"/>
                <a:cs typeface="Mohammad Annoktah" pitchFamily="2" charset="-78"/>
              </a:rPr>
              <a:t>|</a:t>
            </a:r>
            <a:r>
              <a:rPr lang="ar-TN" sz="3200" b="1" dirty="0">
                <a:solidFill>
                  <a:schemeClr val="accent1">
                    <a:lumMod val="40000"/>
                    <a:lumOff val="60000"/>
                  </a:schemeClr>
                </a:solidFill>
                <a:latin typeface="Sakkal Majalla" panose="02000000000000000000" pitchFamily="2" charset="-78"/>
                <a:cs typeface="Mohammad Annoktah" pitchFamily="2" charset="-78"/>
              </a:rPr>
              <a:t> 2021</a:t>
            </a:r>
            <a:br>
              <a:rPr lang="ar-TN" sz="3600" b="1" dirty="0">
                <a:solidFill>
                  <a:schemeClr val="accent5">
                    <a:lumMod val="75000"/>
                  </a:schemeClr>
                </a:solidFill>
                <a:latin typeface="Sakkal Majalla" panose="02000000000000000000" pitchFamily="2" charset="-78"/>
                <a:cs typeface="Sakkal Majalla" panose="02000000000000000000" pitchFamily="2" charset="-78"/>
              </a:rPr>
            </a:br>
            <a:r>
              <a:rPr lang="ar-TN" sz="3600" b="1" dirty="0">
                <a:solidFill>
                  <a:schemeClr val="accent1">
                    <a:lumMod val="40000"/>
                    <a:lumOff val="60000"/>
                  </a:schemeClr>
                </a:solidFill>
                <a:latin typeface="Sakkal Majalla" panose="02000000000000000000" pitchFamily="2" charset="-78"/>
                <a:cs typeface="Sakkal Majalla" panose="02000000000000000000" pitchFamily="2" charset="-78"/>
              </a:rPr>
              <a:t> </a:t>
            </a:r>
            <a:br>
              <a:rPr lang="ar-TN" sz="3600" b="1" dirty="0">
                <a:solidFill>
                  <a:schemeClr val="accent1">
                    <a:lumMod val="40000"/>
                    <a:lumOff val="60000"/>
                  </a:schemeClr>
                </a:solidFill>
                <a:latin typeface="Sakkal Majalla" panose="02000000000000000000" pitchFamily="2" charset="-78"/>
                <a:cs typeface="Sakkal Majalla" panose="02000000000000000000" pitchFamily="2" charset="-78"/>
              </a:rPr>
            </a:br>
            <a:br>
              <a:rPr lang="ar-TN" sz="3600" b="1" dirty="0">
                <a:solidFill>
                  <a:schemeClr val="accent5">
                    <a:lumMod val="75000"/>
                  </a:schemeClr>
                </a:solidFill>
                <a:latin typeface="Sakkal Majalla" panose="02000000000000000000" pitchFamily="2" charset="-78"/>
                <a:cs typeface="Sakkal Majalla" panose="02000000000000000000" pitchFamily="2" charset="-78"/>
              </a:rPr>
            </a:br>
            <a:endParaRPr lang="fr-FR" dirty="0">
              <a:solidFill>
                <a:schemeClr val="accent5">
                  <a:lumMod val="75000"/>
                </a:schemeClr>
              </a:solidFill>
            </a:endParaRPr>
          </a:p>
        </p:txBody>
      </p:sp>
    </p:spTree>
    <p:extLst>
      <p:ext uri="{BB962C8B-B14F-4D97-AF65-F5344CB8AC3E}">
        <p14:creationId xmlns:p14="http://schemas.microsoft.com/office/powerpoint/2010/main" val="6847160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rtl="1"/>
            <a:r>
              <a:rPr lang="ar-TN" sz="4000" b="1" dirty="0">
                <a:solidFill>
                  <a:srgbClr val="ACD433"/>
                </a:solidFill>
                <a:latin typeface="Sakkal Majalla" panose="02000000000000000000" pitchFamily="2" charset="-78"/>
                <a:cs typeface="Sakkal Majalla" panose="02000000000000000000" pitchFamily="2" charset="-78"/>
              </a:rPr>
              <a:t>أنشطة وإنجازات المنظمة لسنة 2020-2021</a:t>
            </a:r>
            <a:br>
              <a:rPr lang="ar-TN" sz="4000" b="1" dirty="0">
                <a:solidFill>
                  <a:srgbClr val="ACD433"/>
                </a:solidFill>
                <a:latin typeface="Sakkal Majalla" panose="02000000000000000000" pitchFamily="2" charset="-78"/>
                <a:cs typeface="Sakkal Majalla" panose="02000000000000000000" pitchFamily="2" charset="-78"/>
              </a:rPr>
            </a:br>
            <a:r>
              <a:rPr lang="ar-TN" sz="4000" b="1" dirty="0">
                <a:solidFill>
                  <a:srgbClr val="ACD433"/>
                </a:solidFill>
                <a:latin typeface="Sakkal Majalla" panose="02000000000000000000" pitchFamily="2" charset="-78"/>
                <a:cs typeface="Sakkal Majalla" panose="02000000000000000000" pitchFamily="2" charset="-78"/>
              </a:rPr>
              <a:t>إعداد رؤية عربية "للأمن </a:t>
            </a:r>
            <a:r>
              <a:rPr lang="ar-TN" sz="4000" b="1" dirty="0" err="1">
                <a:solidFill>
                  <a:srgbClr val="ACD433"/>
                </a:solidFill>
                <a:latin typeface="Sakkal Majalla" panose="02000000000000000000" pitchFamily="2" charset="-78"/>
                <a:cs typeface="Sakkal Majalla" panose="02000000000000000000" pitchFamily="2" charset="-78"/>
              </a:rPr>
              <a:t>السيبرني</a:t>
            </a:r>
            <a:r>
              <a:rPr lang="ar-TN" sz="4000" b="1" dirty="0">
                <a:solidFill>
                  <a:srgbClr val="ACD433"/>
                </a:solidFill>
                <a:latin typeface="Sakkal Majalla" panose="02000000000000000000" pitchFamily="2" charset="-78"/>
                <a:cs typeface="Sakkal Majalla" panose="02000000000000000000" pitchFamily="2" charset="-78"/>
              </a:rPr>
              <a:t>" </a:t>
            </a:r>
            <a:r>
              <a:rPr lang="fr-FR" sz="4000" b="1" dirty="0">
                <a:solidFill>
                  <a:srgbClr val="ACD433"/>
                </a:solidFill>
                <a:latin typeface="Sakkal Majalla" panose="02000000000000000000" pitchFamily="2" charset="-78"/>
                <a:cs typeface="Sakkal Majalla" panose="02000000000000000000" pitchFamily="2" charset="-78"/>
              </a:rPr>
              <a:t>|</a:t>
            </a:r>
            <a:r>
              <a:rPr lang="ar-TN" sz="4000" b="1" dirty="0">
                <a:solidFill>
                  <a:srgbClr val="ACD433"/>
                </a:solidFill>
                <a:latin typeface="Sakkal Majalla" panose="02000000000000000000" pitchFamily="2" charset="-78"/>
                <a:cs typeface="Sakkal Majalla" panose="02000000000000000000" pitchFamily="2" charset="-78"/>
              </a:rPr>
              <a:t> 2021</a:t>
            </a:r>
            <a:br>
              <a:rPr lang="ar-TN" sz="3200" b="1" dirty="0">
                <a:solidFill>
                  <a:srgbClr val="ACD433"/>
                </a:solidFill>
                <a:latin typeface="Sakkal Majalla" panose="02000000000000000000" pitchFamily="2" charset="-78"/>
                <a:cs typeface="Mohammad Annoktah" pitchFamily="2" charset="-78"/>
              </a:rPr>
            </a:br>
            <a:r>
              <a:rPr lang="ar-TN" sz="3600" b="1" dirty="0">
                <a:solidFill>
                  <a:schemeClr val="accent1">
                    <a:lumMod val="40000"/>
                    <a:lumOff val="60000"/>
                  </a:schemeClr>
                </a:solidFill>
                <a:latin typeface="Sakkal Majalla" panose="02000000000000000000" pitchFamily="2" charset="-78"/>
                <a:cs typeface="Sakkal Majalla" panose="02000000000000000000" pitchFamily="2" charset="-78"/>
              </a:rPr>
              <a:t> </a:t>
            </a:r>
            <a:br>
              <a:rPr lang="ar-TN" sz="3600" b="1" dirty="0">
                <a:solidFill>
                  <a:schemeClr val="accent1">
                    <a:lumMod val="40000"/>
                    <a:lumOff val="60000"/>
                  </a:schemeClr>
                </a:solidFill>
                <a:latin typeface="Sakkal Majalla" panose="02000000000000000000" pitchFamily="2" charset="-78"/>
                <a:cs typeface="Sakkal Majalla" panose="02000000000000000000" pitchFamily="2" charset="-78"/>
              </a:rPr>
            </a:br>
            <a:br>
              <a:rPr lang="ar-TN" sz="3600" b="1" dirty="0">
                <a:solidFill>
                  <a:schemeClr val="accent5">
                    <a:lumMod val="75000"/>
                  </a:schemeClr>
                </a:solidFill>
                <a:latin typeface="Sakkal Majalla" panose="02000000000000000000" pitchFamily="2" charset="-78"/>
                <a:cs typeface="Sakkal Majalla" panose="02000000000000000000" pitchFamily="2" charset="-78"/>
              </a:rPr>
            </a:br>
            <a:endParaRPr lang="fr-FR" dirty="0">
              <a:solidFill>
                <a:schemeClr val="accent5">
                  <a:lumMod val="75000"/>
                </a:schemeClr>
              </a:solidFill>
            </a:endParaRPr>
          </a:p>
        </p:txBody>
      </p:sp>
      <p:sp>
        <p:nvSpPr>
          <p:cNvPr id="3" name="Espace réservé du contenu 2"/>
          <p:cNvSpPr>
            <a:spLocks noGrp="1"/>
          </p:cNvSpPr>
          <p:nvPr>
            <p:ph idx="1"/>
          </p:nvPr>
        </p:nvSpPr>
        <p:spPr/>
        <p:txBody>
          <a:bodyPr>
            <a:normAutofit/>
          </a:bodyPr>
          <a:lstStyle/>
          <a:p>
            <a:pPr marL="0" indent="0" algn="r" rtl="1">
              <a:buNone/>
            </a:pPr>
            <a:r>
              <a:rPr lang="ar-TN" sz="2400" b="1" dirty="0">
                <a:solidFill>
                  <a:schemeClr val="accent1">
                    <a:lumMod val="40000"/>
                    <a:lumOff val="60000"/>
                  </a:schemeClr>
                </a:solidFill>
                <a:latin typeface="Sakkal Majalla" panose="02000000000000000000" pitchFamily="2" charset="-78"/>
                <a:cs typeface="Sakkal Majalla" panose="02000000000000000000" pitchFamily="2" charset="-78"/>
              </a:rPr>
              <a:t>______________________________________________________________________________________</a:t>
            </a:r>
          </a:p>
          <a:p>
            <a:pPr marL="0" indent="0" algn="r" rtl="1">
              <a:buNone/>
            </a:pPr>
            <a:r>
              <a:rPr lang="ar-TN" sz="2400" b="1" dirty="0">
                <a:latin typeface="Sakkal Majalla" panose="02000000000000000000" pitchFamily="2" charset="-78"/>
                <a:cs typeface="Sakkal Majalla" panose="02000000000000000000" pitchFamily="2" charset="-78"/>
              </a:rPr>
              <a:t>يهدف هذا المشروع إلى اعداد رؤية عربية موحدة للأمن </a:t>
            </a:r>
            <a:r>
              <a:rPr lang="ar-TN" sz="2400" b="1" dirty="0" err="1">
                <a:latin typeface="Sakkal Majalla" panose="02000000000000000000" pitchFamily="2" charset="-78"/>
                <a:cs typeface="Sakkal Majalla" panose="02000000000000000000" pitchFamily="2" charset="-78"/>
              </a:rPr>
              <a:t>السيبرني</a:t>
            </a:r>
            <a:r>
              <a:rPr lang="ar-TN" sz="2400" b="1" dirty="0">
                <a:latin typeface="Sakkal Majalla" panose="02000000000000000000" pitchFamily="2" charset="-78"/>
                <a:cs typeface="Sakkal Majalla" panose="02000000000000000000" pitchFamily="2" charset="-78"/>
              </a:rPr>
              <a:t> تحقق بيئة </a:t>
            </a:r>
            <a:r>
              <a:rPr lang="ar-TN" sz="2400" b="1" dirty="0" err="1">
                <a:latin typeface="Sakkal Majalla" panose="02000000000000000000" pitchFamily="2" charset="-78"/>
                <a:cs typeface="Sakkal Majalla" panose="02000000000000000000" pitchFamily="2" charset="-78"/>
              </a:rPr>
              <a:t>سيبرنية</a:t>
            </a:r>
            <a:r>
              <a:rPr lang="ar-TN" sz="2400" b="1" dirty="0">
                <a:latin typeface="Sakkal Majalla" panose="02000000000000000000" pitchFamily="2" charset="-78"/>
                <a:cs typeface="Sakkal Majalla" panose="02000000000000000000" pitchFamily="2" charset="-78"/>
              </a:rPr>
              <a:t> آمنة ومرنة في المنطقة العربية، و تساعد المواطن العربي  على تحقيق طموحاته، وتمكّن الشركات من التطور بشكل آمن في العالم الرقمي,</a:t>
            </a:r>
          </a:p>
          <a:p>
            <a:pPr algn="r" rtl="1">
              <a:buFont typeface="Wingdings" panose="05000000000000000000" pitchFamily="2" charset="2"/>
              <a:buChar char="§"/>
            </a:pPr>
            <a:r>
              <a:rPr lang="ar-TN" sz="2400" b="1" dirty="0">
                <a:latin typeface="Sakkal Majalla" panose="02000000000000000000" pitchFamily="2" charset="-78"/>
                <a:cs typeface="Sakkal Majalla" panose="02000000000000000000" pitchFamily="2" charset="-78"/>
              </a:rPr>
              <a:t>وقع اعداد طلب عروض لاختيار الخبراء من المنطقة العربية</a:t>
            </a:r>
          </a:p>
          <a:p>
            <a:pPr algn="r" rtl="1">
              <a:buFont typeface="Wingdings" panose="05000000000000000000" pitchFamily="2" charset="2"/>
              <a:buChar char="§"/>
            </a:pPr>
            <a:r>
              <a:rPr lang="ar-TN" sz="2400" b="1" dirty="0">
                <a:latin typeface="Sakkal Majalla" panose="02000000000000000000" pitchFamily="2" charset="-78"/>
                <a:cs typeface="Sakkal Majalla" panose="02000000000000000000" pitchFamily="2" charset="-78"/>
              </a:rPr>
              <a:t>سيقع عرض الوثيقة النهائية للرؤية خلال شهر جويلية 2021</a:t>
            </a:r>
          </a:p>
          <a:p>
            <a:pPr marL="0" indent="0" algn="r" rtl="1">
              <a:buNone/>
            </a:pPr>
            <a:br>
              <a:rPr lang="ar-TN" sz="2400" b="1" dirty="0">
                <a:latin typeface="Sakkal Majalla" panose="02000000000000000000" pitchFamily="2" charset="-78"/>
                <a:cs typeface="Sakkal Majalla" panose="02000000000000000000" pitchFamily="2" charset="-78"/>
              </a:rPr>
            </a:br>
            <a:endParaRPr lang="ar-TN" sz="2400" b="1" dirty="0">
              <a:latin typeface="Sakkal Majalla" panose="02000000000000000000" pitchFamily="2" charset="-78"/>
              <a:cs typeface="Sakkal Majalla" panose="02000000000000000000" pitchFamily="2" charset="-78"/>
            </a:endParaRPr>
          </a:p>
          <a:p>
            <a:pPr algn="r" rtl="1"/>
            <a:endParaRPr lang="ar-TN" sz="28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2419443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rtl="1"/>
            <a:r>
              <a:rPr lang="ar-TN" sz="4000" b="1" dirty="0">
                <a:solidFill>
                  <a:srgbClr val="ACD433"/>
                </a:solidFill>
                <a:latin typeface="Sakkal Majalla" panose="02000000000000000000" pitchFamily="2" charset="-78"/>
                <a:cs typeface="Sakkal Majalla" panose="02000000000000000000" pitchFamily="2" charset="-78"/>
              </a:rPr>
              <a:t>أنشطة وإنجازات المنظمة لسنة 2020-2021</a:t>
            </a:r>
            <a:br>
              <a:rPr lang="ar-TN" sz="4000" b="1" dirty="0">
                <a:solidFill>
                  <a:srgbClr val="ACD433"/>
                </a:solidFill>
                <a:latin typeface="Sakkal Majalla" panose="02000000000000000000" pitchFamily="2" charset="-78"/>
                <a:cs typeface="Sakkal Majalla" panose="02000000000000000000" pitchFamily="2" charset="-78"/>
              </a:rPr>
            </a:br>
            <a:r>
              <a:rPr lang="ar-TN" sz="4000" b="1" dirty="0">
                <a:solidFill>
                  <a:srgbClr val="ACD433"/>
                </a:solidFill>
                <a:latin typeface="Sakkal Majalla" panose="02000000000000000000" pitchFamily="2" charset="-78"/>
                <a:cs typeface="Sakkal Majalla" panose="02000000000000000000" pitchFamily="2" charset="-78"/>
              </a:rPr>
              <a:t>بناء القدرات </a:t>
            </a:r>
            <a:r>
              <a:rPr lang="fr-FR" sz="4000" b="1" dirty="0">
                <a:solidFill>
                  <a:srgbClr val="ACD433"/>
                </a:solidFill>
                <a:latin typeface="Sakkal Majalla" panose="02000000000000000000" pitchFamily="2" charset="-78"/>
                <a:cs typeface="Sakkal Majalla" panose="02000000000000000000" pitchFamily="2" charset="-78"/>
              </a:rPr>
              <a:t>|</a:t>
            </a:r>
            <a:r>
              <a:rPr lang="ar-TN" sz="4000" b="1" dirty="0">
                <a:solidFill>
                  <a:srgbClr val="ACD433"/>
                </a:solidFill>
                <a:latin typeface="Sakkal Majalla" panose="02000000000000000000" pitchFamily="2" charset="-78"/>
                <a:cs typeface="Sakkal Majalla" panose="02000000000000000000" pitchFamily="2" charset="-78"/>
              </a:rPr>
              <a:t> 2020-2021</a:t>
            </a:r>
            <a:br>
              <a:rPr lang="ar-TN" sz="3200" b="1" dirty="0">
                <a:solidFill>
                  <a:srgbClr val="ACD433"/>
                </a:solidFill>
                <a:latin typeface="Sakkal Majalla" panose="02000000000000000000" pitchFamily="2" charset="-78"/>
                <a:cs typeface="Mohammad Annoktah" pitchFamily="2" charset="-78"/>
              </a:rPr>
            </a:br>
            <a:r>
              <a:rPr lang="ar-TN" sz="3600" b="1" dirty="0">
                <a:solidFill>
                  <a:schemeClr val="accent1">
                    <a:lumMod val="40000"/>
                    <a:lumOff val="60000"/>
                  </a:schemeClr>
                </a:solidFill>
                <a:latin typeface="Sakkal Majalla" panose="02000000000000000000" pitchFamily="2" charset="-78"/>
                <a:cs typeface="Sakkal Majalla" panose="02000000000000000000" pitchFamily="2" charset="-78"/>
              </a:rPr>
              <a:t> </a:t>
            </a:r>
            <a:br>
              <a:rPr lang="ar-TN" sz="3600" b="1" dirty="0">
                <a:solidFill>
                  <a:schemeClr val="accent1">
                    <a:lumMod val="40000"/>
                    <a:lumOff val="60000"/>
                  </a:schemeClr>
                </a:solidFill>
                <a:latin typeface="Sakkal Majalla" panose="02000000000000000000" pitchFamily="2" charset="-78"/>
                <a:cs typeface="Sakkal Majalla" panose="02000000000000000000" pitchFamily="2" charset="-78"/>
              </a:rPr>
            </a:br>
            <a:br>
              <a:rPr lang="ar-TN" sz="3600" b="1" dirty="0">
                <a:solidFill>
                  <a:schemeClr val="accent5">
                    <a:lumMod val="75000"/>
                  </a:schemeClr>
                </a:solidFill>
                <a:latin typeface="Sakkal Majalla" panose="02000000000000000000" pitchFamily="2" charset="-78"/>
                <a:cs typeface="Sakkal Majalla" panose="02000000000000000000" pitchFamily="2" charset="-78"/>
              </a:rPr>
            </a:br>
            <a:endParaRPr lang="fr-FR" dirty="0">
              <a:solidFill>
                <a:schemeClr val="accent5">
                  <a:lumMod val="75000"/>
                </a:schemeClr>
              </a:solidFill>
            </a:endParaRPr>
          </a:p>
        </p:txBody>
      </p:sp>
      <p:sp>
        <p:nvSpPr>
          <p:cNvPr id="3" name="Espace réservé du contenu 2"/>
          <p:cNvSpPr>
            <a:spLocks noGrp="1"/>
          </p:cNvSpPr>
          <p:nvPr>
            <p:ph idx="1"/>
          </p:nvPr>
        </p:nvSpPr>
        <p:spPr/>
        <p:txBody>
          <a:bodyPr>
            <a:normAutofit fontScale="92500"/>
          </a:bodyPr>
          <a:lstStyle/>
          <a:p>
            <a:pPr marL="0" indent="0" algn="r" rtl="1">
              <a:buNone/>
            </a:pPr>
            <a:r>
              <a:rPr lang="ar-TN" sz="2400" b="1" dirty="0">
                <a:solidFill>
                  <a:schemeClr val="accent1">
                    <a:lumMod val="40000"/>
                    <a:lumOff val="60000"/>
                  </a:schemeClr>
                </a:solidFill>
                <a:latin typeface="Sakkal Majalla" panose="02000000000000000000" pitchFamily="2" charset="-78"/>
                <a:cs typeface="Sakkal Majalla" panose="02000000000000000000" pitchFamily="2" charset="-78"/>
              </a:rPr>
              <a:t>_______________________________________________________________________________________________</a:t>
            </a:r>
          </a:p>
          <a:p>
            <a:pPr marL="0" indent="0" algn="justLow" rtl="1">
              <a:buNone/>
            </a:pPr>
            <a:r>
              <a:rPr lang="ar-TN" sz="2400" b="1" dirty="0">
                <a:latin typeface="Sakkal Majalla" panose="02000000000000000000" pitchFamily="2" charset="-78"/>
                <a:cs typeface="Sakkal Majalla" panose="02000000000000000000" pitchFamily="2" charset="-78"/>
              </a:rPr>
              <a:t>في إطار مبادراتها للمساهمة في التصدي لوباء كورونا ومن أجل استمرارية أنشطتها التدريبية تنطلق المنظمة العربية لتكنولوجيات الاتصال والمعلومات بتوفير محتوى تدريبي تكنولوجي عبر حسابها على اليوتيوب </a:t>
            </a:r>
          </a:p>
          <a:p>
            <a:pPr marL="0" indent="0" algn="r" rtl="1">
              <a:buNone/>
            </a:pPr>
            <a:br>
              <a:rPr lang="ar-TN" sz="2400" b="1" dirty="0">
                <a:latin typeface="Sakkal Majalla" panose="02000000000000000000" pitchFamily="2" charset="-78"/>
                <a:cs typeface="Sakkal Majalla" panose="02000000000000000000" pitchFamily="2" charset="-78"/>
              </a:rPr>
            </a:br>
            <a:r>
              <a:rPr lang="ar-TN" sz="2400" b="1" dirty="0">
                <a:solidFill>
                  <a:srgbClr val="ACD433"/>
                </a:solidFill>
                <a:latin typeface="Sakkal Majalla" panose="02000000000000000000" pitchFamily="2" charset="-78"/>
                <a:cs typeface="Sakkal Majalla" panose="02000000000000000000" pitchFamily="2" charset="-78"/>
              </a:rPr>
              <a:t>- المحتوى التدريبي الأول : أنترنت الأشياء</a:t>
            </a:r>
            <a:br>
              <a:rPr lang="ar-TN" sz="2400" b="1" dirty="0">
                <a:latin typeface="Sakkal Majalla" panose="02000000000000000000" pitchFamily="2" charset="-78"/>
                <a:cs typeface="Sakkal Majalla" panose="02000000000000000000" pitchFamily="2" charset="-78"/>
              </a:rPr>
            </a:br>
            <a:r>
              <a:rPr lang="fr-FR" sz="2400" b="1" dirty="0">
                <a:latin typeface="Sakkal Majalla" panose="02000000000000000000" pitchFamily="2" charset="-78"/>
                <a:cs typeface="Sakkal Majalla" panose="02000000000000000000" pitchFamily="2" charset="-78"/>
              </a:rPr>
              <a:t>https://www.youtube.com/watch?v=o85KOPNCusg</a:t>
            </a:r>
            <a:br>
              <a:rPr lang="fr-FR" sz="2400" b="1" dirty="0">
                <a:latin typeface="Sakkal Majalla" panose="02000000000000000000" pitchFamily="2" charset="-78"/>
                <a:cs typeface="Sakkal Majalla" panose="02000000000000000000" pitchFamily="2" charset="-78"/>
              </a:rPr>
            </a:br>
            <a:r>
              <a:rPr lang="fr-FR" sz="2400" b="1" dirty="0">
                <a:solidFill>
                  <a:srgbClr val="ACD433"/>
                </a:solidFill>
                <a:latin typeface="Sakkal Majalla" panose="02000000000000000000" pitchFamily="2" charset="-78"/>
                <a:cs typeface="Sakkal Majalla" panose="02000000000000000000" pitchFamily="2" charset="-78"/>
              </a:rPr>
              <a:t>- </a:t>
            </a:r>
            <a:r>
              <a:rPr lang="ar-TN" sz="2400" b="1" dirty="0">
                <a:solidFill>
                  <a:srgbClr val="ACD433"/>
                </a:solidFill>
                <a:latin typeface="Sakkal Majalla" panose="02000000000000000000" pitchFamily="2" charset="-78"/>
                <a:cs typeface="Sakkal Majalla" panose="02000000000000000000" pitchFamily="2" charset="-78"/>
              </a:rPr>
              <a:t>المحتوى التدريبي الثاني : الذكاء الاصطناعي</a:t>
            </a:r>
          </a:p>
          <a:p>
            <a:pPr marL="0" indent="0" algn="r" rtl="1">
              <a:buNone/>
            </a:pPr>
            <a:r>
              <a:rPr lang="fr-FR" sz="2400" b="1" dirty="0">
                <a:latin typeface="Sakkal Majalla" panose="02000000000000000000" pitchFamily="2" charset="-78"/>
                <a:cs typeface="Sakkal Majalla" panose="02000000000000000000" pitchFamily="2" charset="-78"/>
              </a:rPr>
              <a:t>https://www.youtube.com/watch?v=CcpAu1CfBbc</a:t>
            </a:r>
          </a:p>
          <a:p>
            <a:pPr marL="0" indent="0" algn="r" rtl="1">
              <a:buNone/>
            </a:pPr>
            <a:br>
              <a:rPr lang="ar-TN" sz="2400" b="1" dirty="0">
                <a:latin typeface="Sakkal Majalla" panose="02000000000000000000" pitchFamily="2" charset="-78"/>
                <a:cs typeface="Sakkal Majalla" panose="02000000000000000000" pitchFamily="2" charset="-78"/>
              </a:rPr>
            </a:br>
            <a:endParaRPr lang="ar-TN" sz="2400" b="1" dirty="0">
              <a:latin typeface="Sakkal Majalla" panose="02000000000000000000" pitchFamily="2" charset="-78"/>
              <a:cs typeface="Sakkal Majalla" panose="02000000000000000000" pitchFamily="2" charset="-78"/>
            </a:endParaRPr>
          </a:p>
          <a:p>
            <a:pPr algn="r" rtl="1"/>
            <a:endParaRPr lang="ar-TN" sz="28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206764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rtl="1"/>
            <a:r>
              <a:rPr lang="ar-TN" sz="2600" b="1" dirty="0">
                <a:solidFill>
                  <a:srgbClr val="ACD433"/>
                </a:solidFill>
                <a:latin typeface="Sakkal Majalla" panose="02000000000000000000" pitchFamily="2" charset="-78"/>
                <a:cs typeface="Mohammad Annoktah" pitchFamily="2" charset="-78"/>
              </a:rPr>
              <a:t>أهم الأحداث خلال  سنة 2021</a:t>
            </a:r>
            <a:endParaRPr lang="fr-FR" sz="2600" b="1" dirty="0">
              <a:solidFill>
                <a:srgbClr val="ACD433"/>
              </a:solidFill>
              <a:latin typeface="Sakkal Majalla" panose="02000000000000000000" pitchFamily="2" charset="-78"/>
              <a:cs typeface="Mohammad Annoktah" pitchFamily="2" charset="-78"/>
            </a:endParaRPr>
          </a:p>
        </p:txBody>
      </p:sp>
      <p:sp>
        <p:nvSpPr>
          <p:cNvPr id="3" name="Espace réservé du contenu 2"/>
          <p:cNvSpPr>
            <a:spLocks noGrp="1"/>
          </p:cNvSpPr>
          <p:nvPr>
            <p:ph idx="1"/>
          </p:nvPr>
        </p:nvSpPr>
        <p:spPr/>
        <p:txBody>
          <a:bodyPr/>
          <a:lstStyle/>
          <a:p>
            <a:pPr algn="just" rtl="1"/>
            <a:r>
              <a:rPr lang="ar-TN" b="1" dirty="0">
                <a:latin typeface="Sakkal Majalla" panose="02000000000000000000" pitchFamily="2" charset="-78"/>
                <a:cs typeface="Sakkal Majalla" panose="02000000000000000000" pitchFamily="2" charset="-78"/>
              </a:rPr>
              <a:t>انطلاق العمل مع الشركاء لتطوير الرؤية الاستراتيجية العربية المشتركة في مجال الاقتصاد الرقمي و الأمن </a:t>
            </a:r>
            <a:r>
              <a:rPr lang="ar-TN" b="1" dirty="0" err="1">
                <a:latin typeface="Sakkal Majalla" panose="02000000000000000000" pitchFamily="2" charset="-78"/>
                <a:cs typeface="Sakkal Majalla" panose="02000000000000000000" pitchFamily="2" charset="-78"/>
              </a:rPr>
              <a:t>السيبرني</a:t>
            </a:r>
            <a:endParaRPr lang="fr-FR" b="1" dirty="0">
              <a:latin typeface="Sakkal Majalla" panose="02000000000000000000" pitchFamily="2" charset="-78"/>
              <a:cs typeface="Sakkal Majalla" panose="02000000000000000000" pitchFamily="2" charset="-78"/>
            </a:endParaRPr>
          </a:p>
          <a:p>
            <a:pPr algn="just" rtl="1"/>
            <a:r>
              <a:rPr lang="ar-TN" b="1" dirty="0">
                <a:latin typeface="Sakkal Majalla" panose="02000000000000000000" pitchFamily="2" charset="-78"/>
                <a:cs typeface="Sakkal Majalla" panose="02000000000000000000" pitchFamily="2" charset="-78"/>
              </a:rPr>
              <a:t>اطلاق مشروع العاصمة الرقمية العربية و قبول ملفات الدول المهتمة</a:t>
            </a:r>
          </a:p>
          <a:p>
            <a:pPr algn="just" rtl="1"/>
            <a:r>
              <a:rPr lang="ar-TN" b="1" dirty="0">
                <a:latin typeface="Sakkal Majalla" panose="02000000000000000000" pitchFamily="2" charset="-78"/>
                <a:cs typeface="Sakkal Majalla" panose="02000000000000000000" pitchFamily="2" charset="-78"/>
              </a:rPr>
              <a:t>اطلاق مشروع اعداد «رؤية عربية للأمن </a:t>
            </a:r>
            <a:r>
              <a:rPr lang="ar-TN" b="1" dirty="0" err="1">
                <a:latin typeface="Sakkal Majalla" panose="02000000000000000000" pitchFamily="2" charset="-78"/>
                <a:cs typeface="Sakkal Majalla" panose="02000000000000000000" pitchFamily="2" charset="-78"/>
              </a:rPr>
              <a:t>السيبرني</a:t>
            </a:r>
            <a:r>
              <a:rPr lang="ar-TN" b="1" dirty="0">
                <a:latin typeface="Sakkal Majalla" panose="02000000000000000000" pitchFamily="2" charset="-78"/>
                <a:cs typeface="Sakkal Majalla" panose="02000000000000000000" pitchFamily="2" charset="-78"/>
              </a:rPr>
              <a:t>»</a:t>
            </a:r>
          </a:p>
          <a:p>
            <a:pPr algn="just" rtl="1"/>
            <a:r>
              <a:rPr lang="ar-TN" b="1" dirty="0">
                <a:latin typeface="Sakkal Majalla" panose="02000000000000000000" pitchFamily="2" charset="-78"/>
                <a:cs typeface="Sakkal Majalla" panose="02000000000000000000" pitchFamily="2" charset="-78"/>
              </a:rPr>
              <a:t>امضاء اتفاقيات تعاون وشراكة مع :  </a:t>
            </a:r>
          </a:p>
          <a:p>
            <a:pPr lvl="1" algn="just" rtl="1"/>
            <a:r>
              <a:rPr lang="ar-TN" sz="2000" dirty="0">
                <a:latin typeface="Sakkal Majalla" panose="02000000000000000000" pitchFamily="2" charset="-78"/>
                <a:cs typeface="Sakkal Majalla" panose="02000000000000000000" pitchFamily="2" charset="-78"/>
              </a:rPr>
              <a:t>هيئة </a:t>
            </a:r>
            <a:r>
              <a:rPr lang="en-ZA" sz="2000" dirty="0">
                <a:latin typeface="Sakkal Majalla" panose="02000000000000000000" pitchFamily="2" charset="-78"/>
                <a:cs typeface="Sakkal Majalla" panose="02000000000000000000" pitchFamily="2" charset="-78"/>
              </a:rPr>
              <a:t>IC</a:t>
            </a:r>
            <a:r>
              <a:rPr lang="fr-FR" sz="2000" dirty="0">
                <a:latin typeface="Sakkal Majalla" panose="02000000000000000000" pitchFamily="2" charset="-78"/>
                <a:cs typeface="Sakkal Majalla" panose="02000000000000000000" pitchFamily="2" charset="-78"/>
              </a:rPr>
              <a:t>ANN </a:t>
            </a:r>
            <a:r>
              <a:rPr lang="ar-TN" sz="2000" dirty="0">
                <a:latin typeface="Sakkal Majalla" panose="02000000000000000000" pitchFamily="2" charset="-78"/>
                <a:cs typeface="Sakkal Majalla" panose="02000000000000000000" pitchFamily="2" charset="-78"/>
              </a:rPr>
              <a:t> حول نطاقات المستوى الاعلى باللغة العربية و </a:t>
            </a:r>
            <a:r>
              <a:rPr lang="ar-TN" sz="2000" dirty="0" err="1">
                <a:latin typeface="Sakkal Majalla" panose="02000000000000000000" pitchFamily="2" charset="-78"/>
                <a:cs typeface="Sakkal Majalla" panose="02000000000000000000" pitchFamily="2" charset="-78"/>
              </a:rPr>
              <a:t>قيول</a:t>
            </a:r>
            <a:r>
              <a:rPr lang="ar-TN" sz="2000" dirty="0">
                <a:latin typeface="Sakkal Majalla" panose="02000000000000000000" pitchFamily="2" charset="-78"/>
                <a:cs typeface="Sakkal Majalla" panose="02000000000000000000" pitchFamily="2" charset="-78"/>
              </a:rPr>
              <a:t> العناوين</a:t>
            </a:r>
          </a:p>
          <a:p>
            <a:pPr lvl="1" algn="just" rtl="1"/>
            <a:r>
              <a:rPr lang="ar-TN" sz="2000" dirty="0">
                <a:latin typeface="Sakkal Majalla" panose="02000000000000000000" pitchFamily="2" charset="-78"/>
                <a:cs typeface="Sakkal Majalla" panose="02000000000000000000" pitchFamily="2" charset="-78"/>
              </a:rPr>
              <a:t>المعهد الأوروبي لتقييس الاتصالات حول خدمات الثقة الرقمية </a:t>
            </a:r>
          </a:p>
          <a:p>
            <a:pPr lvl="1" algn="just" rtl="1"/>
            <a:r>
              <a:rPr lang="ar-TN" sz="2000" dirty="0">
                <a:latin typeface="Sakkal Majalla" panose="02000000000000000000" pitchFamily="2" charset="-78"/>
                <a:cs typeface="Sakkal Majalla" panose="02000000000000000000" pitchFamily="2" charset="-78"/>
              </a:rPr>
              <a:t>أبو غزالة العالميّة </a:t>
            </a:r>
          </a:p>
          <a:p>
            <a:pPr lvl="1" algn="just" rtl="1"/>
            <a:endParaRPr lang="fr-FR" sz="2000" dirty="0">
              <a:latin typeface="Sakkal Majalla" panose="02000000000000000000" pitchFamily="2" charset="-78"/>
              <a:cs typeface="Sakkal Majalla" panose="02000000000000000000" pitchFamily="2" charset="-78"/>
            </a:endParaRPr>
          </a:p>
          <a:p>
            <a:pPr marL="0" indent="0" algn="r" rtl="1">
              <a:buNone/>
            </a:pPr>
            <a:endParaRPr lang="fr-FR" dirty="0"/>
          </a:p>
        </p:txBody>
      </p:sp>
    </p:spTree>
    <p:extLst>
      <p:ext uri="{BB962C8B-B14F-4D97-AF65-F5344CB8AC3E}">
        <p14:creationId xmlns:p14="http://schemas.microsoft.com/office/powerpoint/2010/main" val="32928881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7AAD0A53-C63D-4B9D-A760-9EB6C266E29D}"/>
              </a:ext>
            </a:extLst>
          </p:cNvPr>
          <p:cNvSpPr txBox="1">
            <a:spLocks/>
          </p:cNvSpPr>
          <p:nvPr/>
        </p:nvSpPr>
        <p:spPr>
          <a:xfrm>
            <a:off x="646111" y="1735311"/>
            <a:ext cx="9404723" cy="14005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lnSpc>
                <a:spcPct val="150000"/>
              </a:lnSpc>
            </a:pPr>
            <a:r>
              <a:rPr lang="ar-TN" sz="4000" b="1" dirty="0">
                <a:solidFill>
                  <a:srgbClr val="ACD433"/>
                </a:solidFill>
                <a:latin typeface="Sakkal Majalla" panose="02000000000000000000" pitchFamily="2" charset="-78"/>
                <a:cs typeface="Mohammad Annoktah" pitchFamily="2" charset="-78"/>
              </a:rPr>
              <a:t>أنشطة وإنجازات المنظمة</a:t>
            </a:r>
          </a:p>
          <a:p>
            <a:pPr algn="r" rtl="1">
              <a:lnSpc>
                <a:spcPct val="150000"/>
              </a:lnSpc>
            </a:pPr>
            <a:r>
              <a:rPr lang="ar-TN" sz="4000" b="1" dirty="0">
                <a:solidFill>
                  <a:srgbClr val="ACD433"/>
                </a:solidFill>
                <a:latin typeface="Sakkal Majalla" panose="02000000000000000000" pitchFamily="2" charset="-78"/>
                <a:cs typeface="Mohammad Annoktah" pitchFamily="2" charset="-78"/>
              </a:rPr>
              <a:t> لسنة 2020-2021</a:t>
            </a:r>
            <a:br>
              <a:rPr lang="ar-TN" sz="4000" b="1" dirty="0">
                <a:solidFill>
                  <a:srgbClr val="ACD433"/>
                </a:solidFill>
                <a:latin typeface="Sakkal Majalla" panose="02000000000000000000" pitchFamily="2" charset="-78"/>
                <a:cs typeface="Mohammad Annoktah" pitchFamily="2" charset="-78"/>
              </a:rPr>
            </a:br>
            <a:r>
              <a:rPr lang="ar-TN" sz="3200" b="1" dirty="0">
                <a:solidFill>
                  <a:schemeClr val="accent1">
                    <a:lumMod val="40000"/>
                    <a:lumOff val="60000"/>
                  </a:schemeClr>
                </a:solidFill>
                <a:latin typeface="Sakkal Majalla" panose="02000000000000000000" pitchFamily="2" charset="-78"/>
                <a:cs typeface="Mohammad Annoktah" pitchFamily="2" charset="-78"/>
              </a:rPr>
              <a:t>بناء القدرات </a:t>
            </a:r>
            <a:r>
              <a:rPr lang="fr-FR" sz="3200" b="1" dirty="0">
                <a:solidFill>
                  <a:schemeClr val="accent1">
                    <a:lumMod val="40000"/>
                    <a:lumOff val="60000"/>
                  </a:schemeClr>
                </a:solidFill>
                <a:latin typeface="Sakkal Majalla" panose="02000000000000000000" pitchFamily="2" charset="-78"/>
                <a:cs typeface="Mohammad Annoktah" pitchFamily="2" charset="-78"/>
              </a:rPr>
              <a:t>|</a:t>
            </a:r>
            <a:r>
              <a:rPr lang="ar-TN" sz="3200" b="1" dirty="0">
                <a:solidFill>
                  <a:schemeClr val="accent1">
                    <a:lumMod val="40000"/>
                    <a:lumOff val="60000"/>
                  </a:schemeClr>
                </a:solidFill>
                <a:latin typeface="Sakkal Majalla" panose="02000000000000000000" pitchFamily="2" charset="-78"/>
                <a:cs typeface="Mohammad Annoktah" pitchFamily="2" charset="-78"/>
              </a:rPr>
              <a:t> 2020-2021</a:t>
            </a:r>
            <a:br>
              <a:rPr lang="ar-TN" sz="3600" b="1" dirty="0">
                <a:solidFill>
                  <a:schemeClr val="accent5">
                    <a:lumMod val="75000"/>
                  </a:schemeClr>
                </a:solidFill>
                <a:latin typeface="Sakkal Majalla" panose="02000000000000000000" pitchFamily="2" charset="-78"/>
                <a:cs typeface="Sakkal Majalla" panose="02000000000000000000" pitchFamily="2" charset="-78"/>
              </a:rPr>
            </a:br>
            <a:r>
              <a:rPr lang="ar-TN" sz="3600" b="1" dirty="0">
                <a:solidFill>
                  <a:schemeClr val="accent1">
                    <a:lumMod val="40000"/>
                    <a:lumOff val="60000"/>
                  </a:schemeClr>
                </a:solidFill>
                <a:latin typeface="Sakkal Majalla" panose="02000000000000000000" pitchFamily="2" charset="-78"/>
                <a:cs typeface="Sakkal Majalla" panose="02000000000000000000" pitchFamily="2" charset="-78"/>
              </a:rPr>
              <a:t> </a:t>
            </a:r>
            <a:br>
              <a:rPr lang="ar-TN" sz="3600" b="1" dirty="0">
                <a:solidFill>
                  <a:schemeClr val="accent1">
                    <a:lumMod val="40000"/>
                    <a:lumOff val="60000"/>
                  </a:schemeClr>
                </a:solidFill>
                <a:latin typeface="Sakkal Majalla" panose="02000000000000000000" pitchFamily="2" charset="-78"/>
                <a:cs typeface="Sakkal Majalla" panose="02000000000000000000" pitchFamily="2" charset="-78"/>
              </a:rPr>
            </a:br>
            <a:br>
              <a:rPr lang="ar-TN" sz="3600" b="1" dirty="0">
                <a:solidFill>
                  <a:schemeClr val="accent5">
                    <a:lumMod val="75000"/>
                  </a:schemeClr>
                </a:solidFill>
                <a:latin typeface="Sakkal Majalla" panose="02000000000000000000" pitchFamily="2" charset="-78"/>
                <a:cs typeface="Sakkal Majalla" panose="02000000000000000000" pitchFamily="2" charset="-78"/>
              </a:rPr>
            </a:br>
            <a:endParaRPr lang="fr-FR" dirty="0">
              <a:solidFill>
                <a:schemeClr val="accent5">
                  <a:lumMod val="75000"/>
                </a:schemeClr>
              </a:solidFill>
            </a:endParaRPr>
          </a:p>
        </p:txBody>
      </p:sp>
    </p:spTree>
    <p:extLst>
      <p:ext uri="{BB962C8B-B14F-4D97-AF65-F5344CB8AC3E}">
        <p14:creationId xmlns:p14="http://schemas.microsoft.com/office/powerpoint/2010/main" val="40741622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74220" y="0"/>
            <a:ext cx="9404723" cy="1400530"/>
          </a:xfrm>
        </p:spPr>
        <p:txBody>
          <a:bodyPr/>
          <a:lstStyle/>
          <a:p>
            <a:pPr algn="r" rtl="1"/>
            <a:r>
              <a:rPr lang="ar-TN" sz="4000" b="1" dirty="0">
                <a:solidFill>
                  <a:srgbClr val="ACD433"/>
                </a:solidFill>
                <a:latin typeface="Sakkal Majalla" panose="02000000000000000000" pitchFamily="2" charset="-78"/>
                <a:cs typeface="Sakkal Majalla" panose="02000000000000000000" pitchFamily="2" charset="-78"/>
              </a:rPr>
              <a:t>أنشطة وإنجازات المنظمة لسنة 2020-2021</a:t>
            </a:r>
            <a:br>
              <a:rPr lang="ar-TN" sz="4000" b="1" dirty="0">
                <a:solidFill>
                  <a:srgbClr val="ACD433"/>
                </a:solidFill>
                <a:latin typeface="Sakkal Majalla" panose="02000000000000000000" pitchFamily="2" charset="-78"/>
                <a:cs typeface="Sakkal Majalla" panose="02000000000000000000" pitchFamily="2" charset="-78"/>
              </a:rPr>
            </a:br>
            <a:r>
              <a:rPr lang="ar-TN" sz="4000" b="1" dirty="0" err="1">
                <a:solidFill>
                  <a:srgbClr val="ACD433"/>
                </a:solidFill>
                <a:latin typeface="Sakkal Majalla" panose="02000000000000000000" pitchFamily="2" charset="-78"/>
                <a:cs typeface="Sakkal Majalla" panose="02000000000000000000" pitchFamily="2" charset="-78"/>
              </a:rPr>
              <a:t>الإحتفال</a:t>
            </a:r>
            <a:r>
              <a:rPr lang="ar-TN" sz="4000" b="1" dirty="0">
                <a:solidFill>
                  <a:srgbClr val="ACD433"/>
                </a:solidFill>
                <a:latin typeface="Sakkal Majalla" panose="02000000000000000000" pitchFamily="2" charset="-78"/>
                <a:cs typeface="Sakkal Majalla" panose="02000000000000000000" pitchFamily="2" charset="-78"/>
              </a:rPr>
              <a:t> باليوم العالمي للاتصالات ومجتمع المعلومات </a:t>
            </a:r>
            <a:r>
              <a:rPr lang="fr-FR" sz="4000" b="1" dirty="0">
                <a:solidFill>
                  <a:srgbClr val="ACD433"/>
                </a:solidFill>
                <a:latin typeface="Sakkal Majalla" panose="02000000000000000000" pitchFamily="2" charset="-78"/>
                <a:cs typeface="Sakkal Majalla" panose="02000000000000000000" pitchFamily="2" charset="-78"/>
              </a:rPr>
              <a:t>|</a:t>
            </a:r>
            <a:r>
              <a:rPr lang="ar-TN" sz="4000" b="1" dirty="0">
                <a:solidFill>
                  <a:srgbClr val="ACD433"/>
                </a:solidFill>
                <a:latin typeface="Sakkal Majalla" panose="02000000000000000000" pitchFamily="2" charset="-78"/>
                <a:cs typeface="Sakkal Majalla" panose="02000000000000000000" pitchFamily="2" charset="-78"/>
              </a:rPr>
              <a:t> 2021</a:t>
            </a:r>
            <a:br>
              <a:rPr lang="ar-TN" sz="3200" b="1" dirty="0">
                <a:solidFill>
                  <a:srgbClr val="ACD433"/>
                </a:solidFill>
                <a:latin typeface="Sakkal Majalla" panose="02000000000000000000" pitchFamily="2" charset="-78"/>
                <a:cs typeface="Mohammad Annoktah" pitchFamily="2" charset="-78"/>
              </a:rPr>
            </a:br>
            <a:r>
              <a:rPr lang="ar-TN" sz="2400" b="1" dirty="0">
                <a:solidFill>
                  <a:schemeClr val="tx1"/>
                </a:solidFill>
                <a:latin typeface="Sakkal Majalla" panose="02000000000000000000" pitchFamily="2" charset="-78"/>
                <a:cs typeface="Sakkal Majalla" panose="02000000000000000000" pitchFamily="2" charset="-78"/>
              </a:rPr>
              <a:t>"تسريع التحول الرقمي في الأوقات الصعبة"</a:t>
            </a:r>
            <a:br>
              <a:rPr lang="ar-TN" sz="3200" b="1" dirty="0">
                <a:solidFill>
                  <a:schemeClr val="tx1"/>
                </a:solidFill>
                <a:latin typeface="Sakkal Majalla" panose="02000000000000000000" pitchFamily="2" charset="-78"/>
                <a:cs typeface="Sakkal Majalla" panose="02000000000000000000" pitchFamily="2" charset="-78"/>
              </a:rPr>
            </a:br>
            <a:r>
              <a:rPr lang="ar-TN" sz="3600" b="1" dirty="0">
                <a:solidFill>
                  <a:schemeClr val="accent1">
                    <a:lumMod val="40000"/>
                    <a:lumOff val="60000"/>
                  </a:schemeClr>
                </a:solidFill>
                <a:latin typeface="Sakkal Majalla" panose="02000000000000000000" pitchFamily="2" charset="-78"/>
                <a:cs typeface="Sakkal Majalla" panose="02000000000000000000" pitchFamily="2" charset="-78"/>
              </a:rPr>
              <a:t> </a:t>
            </a:r>
            <a:br>
              <a:rPr lang="ar-TN" sz="3600" b="1" dirty="0">
                <a:solidFill>
                  <a:schemeClr val="accent1">
                    <a:lumMod val="40000"/>
                    <a:lumOff val="60000"/>
                  </a:schemeClr>
                </a:solidFill>
                <a:latin typeface="Sakkal Majalla" panose="02000000000000000000" pitchFamily="2" charset="-78"/>
                <a:cs typeface="Sakkal Majalla" panose="02000000000000000000" pitchFamily="2" charset="-78"/>
              </a:rPr>
            </a:br>
            <a:br>
              <a:rPr lang="ar-TN" sz="3600" b="1" dirty="0">
                <a:solidFill>
                  <a:schemeClr val="accent5">
                    <a:lumMod val="75000"/>
                  </a:schemeClr>
                </a:solidFill>
                <a:latin typeface="Sakkal Majalla" panose="02000000000000000000" pitchFamily="2" charset="-78"/>
                <a:cs typeface="Sakkal Majalla" panose="02000000000000000000" pitchFamily="2" charset="-78"/>
              </a:rPr>
            </a:br>
            <a:endParaRPr lang="fr-FR" dirty="0">
              <a:solidFill>
                <a:schemeClr val="accent5">
                  <a:lumMod val="75000"/>
                </a:schemeClr>
              </a:solidFill>
            </a:endParaRPr>
          </a:p>
        </p:txBody>
      </p:sp>
      <p:sp>
        <p:nvSpPr>
          <p:cNvPr id="3" name="Espace réservé du contenu 2"/>
          <p:cNvSpPr>
            <a:spLocks noGrp="1"/>
          </p:cNvSpPr>
          <p:nvPr>
            <p:ph idx="1"/>
          </p:nvPr>
        </p:nvSpPr>
        <p:spPr/>
        <p:txBody>
          <a:bodyPr>
            <a:normAutofit/>
          </a:bodyPr>
          <a:lstStyle/>
          <a:p>
            <a:pPr marL="0" indent="0" algn="r" rtl="1">
              <a:buNone/>
            </a:pPr>
            <a:r>
              <a:rPr lang="ar-TN" sz="2400" b="1" dirty="0">
                <a:solidFill>
                  <a:schemeClr val="accent1">
                    <a:lumMod val="40000"/>
                    <a:lumOff val="60000"/>
                  </a:schemeClr>
                </a:solidFill>
                <a:latin typeface="Sakkal Majalla" panose="02000000000000000000" pitchFamily="2" charset="-78"/>
                <a:cs typeface="Sakkal Majalla" panose="02000000000000000000" pitchFamily="2" charset="-78"/>
              </a:rPr>
              <a:t>ورشة : "الاتصالات وتكنولوجيا المعلومات في خدمة العمل الإنساني"</a:t>
            </a:r>
            <a:br>
              <a:rPr lang="ar-TN" sz="2400" b="1" dirty="0">
                <a:solidFill>
                  <a:schemeClr val="accent1">
                    <a:lumMod val="40000"/>
                    <a:lumOff val="60000"/>
                  </a:schemeClr>
                </a:solidFill>
                <a:latin typeface="Sakkal Majalla" panose="02000000000000000000" pitchFamily="2" charset="-78"/>
                <a:cs typeface="Sakkal Majalla" panose="02000000000000000000" pitchFamily="2" charset="-78"/>
              </a:rPr>
            </a:br>
            <a:r>
              <a:rPr lang="ar-TN" sz="1800" b="1" dirty="0">
                <a:solidFill>
                  <a:srgbClr val="ACD433"/>
                </a:solidFill>
                <a:latin typeface="Sakkal Majalla" panose="02000000000000000000" pitchFamily="2" charset="-78"/>
                <a:cs typeface="Sakkal Majalla" panose="02000000000000000000" pitchFamily="2" charset="-78"/>
              </a:rPr>
              <a:t>بالتعاون مع المنظمة العربية للهلال الأحمر والصليب الأحمر والمكتب الإقليمي العربي للاتحاد الدولي للاتصالات</a:t>
            </a:r>
            <a:br>
              <a:rPr lang="ar-TN" sz="1800" b="1" dirty="0">
                <a:solidFill>
                  <a:srgbClr val="ACD433"/>
                </a:solidFill>
                <a:latin typeface="Sakkal Majalla" panose="02000000000000000000" pitchFamily="2" charset="-78"/>
                <a:cs typeface="Sakkal Majalla" panose="02000000000000000000" pitchFamily="2" charset="-78"/>
              </a:rPr>
            </a:br>
            <a:r>
              <a:rPr lang="ar-TN" sz="1800" b="1" dirty="0">
                <a:solidFill>
                  <a:srgbClr val="ACD433"/>
                </a:solidFill>
                <a:latin typeface="Sakkal Majalla" panose="02000000000000000000" pitchFamily="2" charset="-78"/>
                <a:cs typeface="Sakkal Majalla" panose="02000000000000000000" pitchFamily="2" charset="-78"/>
              </a:rPr>
              <a:t>26 مايو 2021</a:t>
            </a:r>
          </a:p>
          <a:p>
            <a:pPr marL="0" indent="0" algn="r" rtl="1">
              <a:buNone/>
            </a:pPr>
            <a:r>
              <a:rPr lang="ar-TN" sz="2400" b="1" dirty="0">
                <a:solidFill>
                  <a:schemeClr val="accent1">
                    <a:lumMod val="40000"/>
                    <a:lumOff val="60000"/>
                  </a:schemeClr>
                </a:solidFill>
                <a:latin typeface="Sakkal Majalla" panose="02000000000000000000" pitchFamily="2" charset="-78"/>
                <a:cs typeface="Sakkal Majalla" panose="02000000000000000000" pitchFamily="2" charset="-78"/>
              </a:rPr>
              <a:t>______________________________________________________________________________________</a:t>
            </a:r>
          </a:p>
          <a:p>
            <a:pPr marL="0" indent="0" algn="r" rtl="1">
              <a:buNone/>
            </a:pPr>
            <a:r>
              <a:rPr lang="ar-TN" dirty="0">
                <a:latin typeface="Sakkal Majalla" panose="02000000000000000000" pitchFamily="2" charset="-78"/>
                <a:cs typeface="Sakkal Majalla" panose="02000000000000000000" pitchFamily="2" charset="-78"/>
              </a:rPr>
              <a:t>الهدف هو تسليط الضوء أكثر على خدمات الاتصالات وتقنية المعلومات في التقدم التكنولوجي لخدمة للإنسان وتخفيف معناته وخاصة في الجوانب الأساسية للحياة كالتعليم والصحة والتنمية المستدامة والحد من مخاطر الكوارث والأزمات الإنسانية ورصدها وتسريع تحقيق الاستجابة الإنسانية لمستقبل امن ومستدام. </a:t>
            </a:r>
            <a:br>
              <a:rPr lang="ar-TN" sz="2400" b="1" dirty="0">
                <a:latin typeface="Sakkal Majalla" panose="02000000000000000000" pitchFamily="2" charset="-78"/>
                <a:cs typeface="Sakkal Majalla" panose="02000000000000000000" pitchFamily="2" charset="-78"/>
              </a:rPr>
            </a:br>
            <a:br>
              <a:rPr lang="ar-TN" sz="2400" b="1" dirty="0">
                <a:latin typeface="Sakkal Majalla" panose="02000000000000000000" pitchFamily="2" charset="-78"/>
                <a:cs typeface="Sakkal Majalla" panose="02000000000000000000" pitchFamily="2" charset="-78"/>
              </a:rPr>
            </a:br>
            <a:endParaRPr lang="ar-TN" sz="2400" b="1" dirty="0">
              <a:latin typeface="Sakkal Majalla" panose="02000000000000000000" pitchFamily="2" charset="-78"/>
              <a:cs typeface="Sakkal Majalla" panose="02000000000000000000" pitchFamily="2" charset="-78"/>
            </a:endParaRPr>
          </a:p>
          <a:p>
            <a:pPr algn="r" rtl="1"/>
            <a:endParaRPr lang="ar-TN" sz="2800" b="1" dirty="0">
              <a:latin typeface="Sakkal Majalla" panose="02000000000000000000" pitchFamily="2" charset="-78"/>
              <a:cs typeface="Sakkal Majalla" panose="02000000000000000000" pitchFamily="2" charset="-78"/>
            </a:endParaRPr>
          </a:p>
        </p:txBody>
      </p:sp>
      <p:pic>
        <p:nvPicPr>
          <p:cNvPr id="4" name="Image 3">
            <a:extLst>
              <a:ext uri="{FF2B5EF4-FFF2-40B4-BE49-F238E27FC236}">
                <a16:creationId xmlns:a16="http://schemas.microsoft.com/office/drawing/2014/main" id="{D6CC4F91-7900-41C4-B20F-31C5F88386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317468"/>
            <a:ext cx="4515729" cy="2538858"/>
          </a:xfrm>
          <a:prstGeom prst="rect">
            <a:avLst/>
          </a:prstGeom>
        </p:spPr>
      </p:pic>
    </p:spTree>
    <p:extLst>
      <p:ext uri="{BB962C8B-B14F-4D97-AF65-F5344CB8AC3E}">
        <p14:creationId xmlns:p14="http://schemas.microsoft.com/office/powerpoint/2010/main" val="923437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BE04DE68-80C4-47F1-BA6D-970AF730498C}"/>
              </a:ext>
            </a:extLst>
          </p:cNvPr>
          <p:cNvSpPr txBox="1">
            <a:spLocks/>
          </p:cNvSpPr>
          <p:nvPr/>
        </p:nvSpPr>
        <p:spPr>
          <a:xfrm>
            <a:off x="860572" y="1814428"/>
            <a:ext cx="9404723" cy="14005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lnSpc>
                <a:spcPct val="150000"/>
              </a:lnSpc>
            </a:pPr>
            <a:r>
              <a:rPr lang="ar-TN" sz="4000" b="1" dirty="0">
                <a:solidFill>
                  <a:srgbClr val="ACD433"/>
                </a:solidFill>
                <a:latin typeface="Sakkal Majalla" panose="02000000000000000000" pitchFamily="2" charset="-78"/>
                <a:cs typeface="Mohammad Annoktah" pitchFamily="2" charset="-78"/>
              </a:rPr>
              <a:t>أنشطة وإنجازات المنظمة</a:t>
            </a:r>
          </a:p>
          <a:p>
            <a:pPr algn="r" rtl="1">
              <a:lnSpc>
                <a:spcPct val="150000"/>
              </a:lnSpc>
            </a:pPr>
            <a:r>
              <a:rPr lang="ar-TN" sz="4000" b="1" dirty="0">
                <a:solidFill>
                  <a:srgbClr val="ACD433"/>
                </a:solidFill>
                <a:latin typeface="Sakkal Majalla" panose="02000000000000000000" pitchFamily="2" charset="-78"/>
                <a:cs typeface="Mohammad Annoktah" pitchFamily="2" charset="-78"/>
              </a:rPr>
              <a:t> لسنة 2020-2021</a:t>
            </a:r>
            <a:br>
              <a:rPr lang="ar-TN" sz="4000" b="1" dirty="0">
                <a:solidFill>
                  <a:srgbClr val="ACD433"/>
                </a:solidFill>
                <a:latin typeface="Sakkal Majalla" panose="02000000000000000000" pitchFamily="2" charset="-78"/>
                <a:cs typeface="Mohammad Annoktah" pitchFamily="2" charset="-78"/>
              </a:rPr>
            </a:br>
            <a:r>
              <a:rPr lang="ar-TN" sz="3200" b="1" dirty="0" err="1">
                <a:solidFill>
                  <a:schemeClr val="accent1">
                    <a:lumMod val="40000"/>
                    <a:lumOff val="60000"/>
                  </a:schemeClr>
                </a:solidFill>
                <a:latin typeface="Sakkal Majalla" panose="02000000000000000000" pitchFamily="2" charset="-78"/>
                <a:cs typeface="Mohammad Annoktah" pitchFamily="2" charset="-78"/>
              </a:rPr>
              <a:t>إتفاقيات</a:t>
            </a:r>
            <a:r>
              <a:rPr lang="ar-TN" sz="3200" b="1" dirty="0">
                <a:solidFill>
                  <a:schemeClr val="accent1">
                    <a:lumMod val="40000"/>
                    <a:lumOff val="60000"/>
                  </a:schemeClr>
                </a:solidFill>
                <a:latin typeface="Sakkal Majalla" panose="02000000000000000000" pitchFamily="2" charset="-78"/>
                <a:cs typeface="Mohammad Annoktah" pitchFamily="2" charset="-78"/>
              </a:rPr>
              <a:t> تعاون وشراكة </a:t>
            </a:r>
            <a:r>
              <a:rPr lang="fr-FR" sz="3200" b="1" dirty="0">
                <a:solidFill>
                  <a:schemeClr val="accent1">
                    <a:lumMod val="40000"/>
                    <a:lumOff val="60000"/>
                  </a:schemeClr>
                </a:solidFill>
                <a:latin typeface="Sakkal Majalla" panose="02000000000000000000" pitchFamily="2" charset="-78"/>
                <a:cs typeface="Mohammad Annoktah" pitchFamily="2" charset="-78"/>
              </a:rPr>
              <a:t>|</a:t>
            </a:r>
            <a:r>
              <a:rPr lang="ar-TN" sz="3200" b="1" dirty="0">
                <a:solidFill>
                  <a:schemeClr val="accent1">
                    <a:lumMod val="40000"/>
                    <a:lumOff val="60000"/>
                  </a:schemeClr>
                </a:solidFill>
                <a:latin typeface="Sakkal Majalla" panose="02000000000000000000" pitchFamily="2" charset="-78"/>
                <a:cs typeface="Mohammad Annoktah" pitchFamily="2" charset="-78"/>
              </a:rPr>
              <a:t> 2020-2021</a:t>
            </a:r>
            <a:br>
              <a:rPr lang="ar-TN" sz="3600" b="1" dirty="0">
                <a:solidFill>
                  <a:schemeClr val="accent5">
                    <a:lumMod val="75000"/>
                  </a:schemeClr>
                </a:solidFill>
                <a:latin typeface="Sakkal Majalla" panose="02000000000000000000" pitchFamily="2" charset="-78"/>
                <a:cs typeface="Sakkal Majalla" panose="02000000000000000000" pitchFamily="2" charset="-78"/>
              </a:rPr>
            </a:br>
            <a:r>
              <a:rPr lang="ar-TN" sz="3600" b="1" dirty="0">
                <a:solidFill>
                  <a:schemeClr val="accent1">
                    <a:lumMod val="40000"/>
                    <a:lumOff val="60000"/>
                  </a:schemeClr>
                </a:solidFill>
                <a:latin typeface="Sakkal Majalla" panose="02000000000000000000" pitchFamily="2" charset="-78"/>
                <a:cs typeface="Sakkal Majalla" panose="02000000000000000000" pitchFamily="2" charset="-78"/>
              </a:rPr>
              <a:t> </a:t>
            </a:r>
            <a:br>
              <a:rPr lang="ar-TN" sz="3600" b="1" dirty="0">
                <a:solidFill>
                  <a:schemeClr val="accent1">
                    <a:lumMod val="40000"/>
                    <a:lumOff val="60000"/>
                  </a:schemeClr>
                </a:solidFill>
                <a:latin typeface="Sakkal Majalla" panose="02000000000000000000" pitchFamily="2" charset="-78"/>
                <a:cs typeface="Sakkal Majalla" panose="02000000000000000000" pitchFamily="2" charset="-78"/>
              </a:rPr>
            </a:br>
            <a:br>
              <a:rPr lang="ar-TN" sz="3600" b="1" dirty="0">
                <a:solidFill>
                  <a:schemeClr val="accent5">
                    <a:lumMod val="75000"/>
                  </a:schemeClr>
                </a:solidFill>
                <a:latin typeface="Sakkal Majalla" panose="02000000000000000000" pitchFamily="2" charset="-78"/>
                <a:cs typeface="Sakkal Majalla" panose="02000000000000000000" pitchFamily="2" charset="-78"/>
              </a:rPr>
            </a:br>
            <a:endParaRPr lang="fr-FR" dirty="0">
              <a:solidFill>
                <a:schemeClr val="accent5">
                  <a:lumMod val="75000"/>
                </a:schemeClr>
              </a:solidFill>
            </a:endParaRPr>
          </a:p>
        </p:txBody>
      </p:sp>
    </p:spTree>
    <p:extLst>
      <p:ext uri="{BB962C8B-B14F-4D97-AF65-F5344CB8AC3E}">
        <p14:creationId xmlns:p14="http://schemas.microsoft.com/office/powerpoint/2010/main" val="15194353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rtl="1"/>
            <a:r>
              <a:rPr lang="ar-TN" sz="4000" b="1" dirty="0">
                <a:solidFill>
                  <a:srgbClr val="ACD433"/>
                </a:solidFill>
                <a:latin typeface="Sakkal Majalla" panose="02000000000000000000" pitchFamily="2" charset="-78"/>
                <a:cs typeface="Sakkal Majalla" panose="02000000000000000000" pitchFamily="2" charset="-78"/>
              </a:rPr>
              <a:t>أنشطة وإنجازات المنظمة لسنة 2020-2021</a:t>
            </a:r>
            <a:br>
              <a:rPr lang="ar-TN" sz="4000" b="1" dirty="0">
                <a:solidFill>
                  <a:srgbClr val="ACD433"/>
                </a:solidFill>
                <a:latin typeface="Sakkal Majalla" panose="02000000000000000000" pitchFamily="2" charset="-78"/>
                <a:cs typeface="Sakkal Majalla" panose="02000000000000000000" pitchFamily="2" charset="-78"/>
              </a:rPr>
            </a:br>
            <a:r>
              <a:rPr lang="ar-TN" sz="4000" b="1" dirty="0" err="1">
                <a:solidFill>
                  <a:srgbClr val="ACD433"/>
                </a:solidFill>
                <a:latin typeface="Sakkal Majalla" panose="02000000000000000000" pitchFamily="2" charset="-78"/>
                <a:cs typeface="Sakkal Majalla" panose="02000000000000000000" pitchFamily="2" charset="-78"/>
              </a:rPr>
              <a:t>إتفاقيات</a:t>
            </a:r>
            <a:r>
              <a:rPr lang="ar-TN" sz="4000" b="1" dirty="0">
                <a:solidFill>
                  <a:srgbClr val="ACD433"/>
                </a:solidFill>
                <a:latin typeface="Sakkal Majalla" panose="02000000000000000000" pitchFamily="2" charset="-78"/>
                <a:cs typeface="Sakkal Majalla" panose="02000000000000000000" pitchFamily="2" charset="-78"/>
              </a:rPr>
              <a:t> تعاون وشراكة </a:t>
            </a:r>
            <a:r>
              <a:rPr lang="fr-FR" sz="4000" b="1" dirty="0">
                <a:solidFill>
                  <a:srgbClr val="ACD433"/>
                </a:solidFill>
                <a:latin typeface="Sakkal Majalla" panose="02000000000000000000" pitchFamily="2" charset="-78"/>
                <a:cs typeface="Sakkal Majalla" panose="02000000000000000000" pitchFamily="2" charset="-78"/>
              </a:rPr>
              <a:t>|</a:t>
            </a:r>
            <a:r>
              <a:rPr lang="ar-TN" sz="4000" b="1" dirty="0">
                <a:solidFill>
                  <a:srgbClr val="ACD433"/>
                </a:solidFill>
                <a:latin typeface="Sakkal Majalla" panose="02000000000000000000" pitchFamily="2" charset="-78"/>
                <a:cs typeface="Sakkal Majalla" panose="02000000000000000000" pitchFamily="2" charset="-78"/>
              </a:rPr>
              <a:t> 2020-2021</a:t>
            </a:r>
            <a:br>
              <a:rPr lang="ar-TN" sz="3600" b="1" dirty="0">
                <a:solidFill>
                  <a:schemeClr val="accent5">
                    <a:lumMod val="75000"/>
                  </a:schemeClr>
                </a:solidFill>
                <a:latin typeface="Sakkal Majalla" panose="02000000000000000000" pitchFamily="2" charset="-78"/>
                <a:cs typeface="Sakkal Majalla" panose="02000000000000000000" pitchFamily="2" charset="-78"/>
              </a:rPr>
            </a:br>
            <a:r>
              <a:rPr lang="ar-TN" sz="3600" b="1" dirty="0">
                <a:solidFill>
                  <a:schemeClr val="accent1">
                    <a:lumMod val="40000"/>
                    <a:lumOff val="60000"/>
                  </a:schemeClr>
                </a:solidFill>
                <a:latin typeface="Sakkal Majalla" panose="02000000000000000000" pitchFamily="2" charset="-78"/>
                <a:cs typeface="Sakkal Majalla" panose="02000000000000000000" pitchFamily="2" charset="-78"/>
              </a:rPr>
              <a:t> </a:t>
            </a:r>
            <a:br>
              <a:rPr lang="ar-TN" sz="3600" b="1" dirty="0">
                <a:solidFill>
                  <a:schemeClr val="accent1">
                    <a:lumMod val="40000"/>
                    <a:lumOff val="60000"/>
                  </a:schemeClr>
                </a:solidFill>
                <a:latin typeface="Sakkal Majalla" panose="02000000000000000000" pitchFamily="2" charset="-78"/>
                <a:cs typeface="Sakkal Majalla" panose="02000000000000000000" pitchFamily="2" charset="-78"/>
              </a:rPr>
            </a:br>
            <a:br>
              <a:rPr lang="ar-TN" sz="3600" b="1" dirty="0">
                <a:solidFill>
                  <a:schemeClr val="accent5">
                    <a:lumMod val="75000"/>
                  </a:schemeClr>
                </a:solidFill>
                <a:latin typeface="Sakkal Majalla" panose="02000000000000000000" pitchFamily="2" charset="-78"/>
                <a:cs typeface="Sakkal Majalla" panose="02000000000000000000" pitchFamily="2" charset="-78"/>
              </a:rPr>
            </a:br>
            <a:endParaRPr lang="fr-FR" dirty="0">
              <a:solidFill>
                <a:schemeClr val="accent5">
                  <a:lumMod val="75000"/>
                </a:schemeClr>
              </a:solidFill>
            </a:endParaRPr>
          </a:p>
        </p:txBody>
      </p:sp>
      <p:sp>
        <p:nvSpPr>
          <p:cNvPr id="3" name="Espace réservé du contenu 2"/>
          <p:cNvSpPr>
            <a:spLocks noGrp="1"/>
          </p:cNvSpPr>
          <p:nvPr>
            <p:ph idx="1"/>
          </p:nvPr>
        </p:nvSpPr>
        <p:spPr>
          <a:xfrm>
            <a:off x="4049486" y="2052918"/>
            <a:ext cx="6000367" cy="4195481"/>
          </a:xfrm>
        </p:spPr>
        <p:txBody>
          <a:bodyPr>
            <a:normAutofit fontScale="85000" lnSpcReduction="10000"/>
          </a:bodyPr>
          <a:lstStyle/>
          <a:p>
            <a:pPr marL="0" indent="0" algn="r" rtl="1">
              <a:buNone/>
            </a:pPr>
            <a:r>
              <a:rPr lang="ar-TN" sz="2800" b="1" dirty="0">
                <a:solidFill>
                  <a:schemeClr val="accent1">
                    <a:lumMod val="40000"/>
                    <a:lumOff val="60000"/>
                  </a:schemeClr>
                </a:solidFill>
                <a:latin typeface="Sakkal Majalla" panose="02000000000000000000" pitchFamily="2" charset="-78"/>
                <a:cs typeface="Sakkal Majalla" panose="02000000000000000000" pitchFamily="2" charset="-78"/>
              </a:rPr>
              <a:t>- مذكّرة تفاهم مع المنظمة العربية للهلال الأحمر والصليب الأحمر  </a:t>
            </a:r>
            <a:br>
              <a:rPr lang="ar-TN" sz="2400" b="1" dirty="0">
                <a:solidFill>
                  <a:schemeClr val="accent1">
                    <a:lumMod val="40000"/>
                    <a:lumOff val="60000"/>
                  </a:schemeClr>
                </a:solidFill>
                <a:latin typeface="Sakkal Majalla" panose="02000000000000000000" pitchFamily="2" charset="-78"/>
                <a:cs typeface="Sakkal Majalla" panose="02000000000000000000" pitchFamily="2" charset="-78"/>
              </a:rPr>
            </a:br>
            <a:r>
              <a:rPr lang="ar-TN" sz="2400" b="1" dirty="0">
                <a:solidFill>
                  <a:schemeClr val="accent1">
                    <a:lumMod val="40000"/>
                    <a:lumOff val="60000"/>
                  </a:schemeClr>
                </a:solidFill>
                <a:latin typeface="Sakkal Majalla" panose="02000000000000000000" pitchFamily="2" charset="-78"/>
                <a:cs typeface="Sakkal Majalla" panose="02000000000000000000" pitchFamily="2" charset="-78"/>
              </a:rPr>
              <a:t>14 أكتوبر 2020  ___________________________________________________________________</a:t>
            </a:r>
          </a:p>
          <a:p>
            <a:pPr marL="0" indent="0" algn="justLow" rtl="1">
              <a:buNone/>
            </a:pPr>
            <a:endParaRPr lang="ar-TN" sz="2400" dirty="0">
              <a:latin typeface="Sakkal Majalla" panose="02000000000000000000" pitchFamily="2" charset="-78"/>
              <a:cs typeface="Sakkal Majalla" panose="02000000000000000000" pitchFamily="2" charset="-78"/>
            </a:endParaRPr>
          </a:p>
          <a:p>
            <a:pPr marL="0" indent="0" algn="justLow" rtl="1">
              <a:buNone/>
            </a:pPr>
            <a:r>
              <a:rPr lang="ar-TN" sz="2400" dirty="0">
                <a:latin typeface="Sakkal Majalla" panose="02000000000000000000" pitchFamily="2" charset="-78"/>
                <a:cs typeface="Sakkal Majalla" panose="02000000000000000000" pitchFamily="2" charset="-78"/>
              </a:rPr>
              <a:t>قامت المنظمة العربية لتكنولوجيات الاتصال والمعلومات بإمضاء مذكرة تفاهم مع المنظمة العربية للهلال الأحمر والصليب الأحمر يوم الأربعاء الموافق لـ 14/10/2020. وقد تم توقيع هذه الاتفاقية خلال حفل انتظم عن بعد باستعمال تقنية الفيديو </a:t>
            </a:r>
            <a:r>
              <a:rPr lang="ar-TN" sz="2400" dirty="0" err="1">
                <a:latin typeface="Sakkal Majalla" panose="02000000000000000000" pitchFamily="2" charset="-78"/>
                <a:cs typeface="Sakkal Majalla" panose="02000000000000000000" pitchFamily="2" charset="-78"/>
              </a:rPr>
              <a:t>كنفرنس</a:t>
            </a:r>
            <a:r>
              <a:rPr lang="ar-TN" sz="2400" dirty="0">
                <a:latin typeface="Sakkal Majalla" panose="02000000000000000000" pitchFamily="2" charset="-78"/>
                <a:cs typeface="Sakkal Majalla" panose="02000000000000000000" pitchFamily="2" charset="-78"/>
              </a:rPr>
              <a:t> من قبل كل من مدير عام المنظمة العربية لتكنولوجيات الاتصال والمعلومات _سعادة المهندس محمد بن عمر وأمين عام المنظمة العربية للهلال الأحمر والصليب الأحمر _ سعادة الدكتور صالح التويجري</a:t>
            </a:r>
          </a:p>
          <a:p>
            <a:pPr marL="0" indent="0" algn="r" rtl="1">
              <a:buNone/>
            </a:pPr>
            <a:br>
              <a:rPr lang="ar-TN" sz="2400" b="1" dirty="0">
                <a:latin typeface="Sakkal Majalla" panose="02000000000000000000" pitchFamily="2" charset="-78"/>
                <a:cs typeface="Sakkal Majalla" panose="02000000000000000000" pitchFamily="2" charset="-78"/>
              </a:rPr>
            </a:br>
            <a:endParaRPr lang="ar-TN" sz="2400" b="1" dirty="0">
              <a:latin typeface="Sakkal Majalla" panose="02000000000000000000" pitchFamily="2" charset="-78"/>
              <a:cs typeface="Sakkal Majalla" panose="02000000000000000000" pitchFamily="2" charset="-78"/>
            </a:endParaRPr>
          </a:p>
          <a:p>
            <a:pPr algn="r" rtl="1"/>
            <a:endParaRPr lang="ar-TN" sz="2800" b="1" dirty="0">
              <a:latin typeface="Sakkal Majalla" panose="02000000000000000000" pitchFamily="2" charset="-78"/>
              <a:cs typeface="Sakkal Majalla" panose="02000000000000000000" pitchFamily="2" charset="-78"/>
            </a:endParaRPr>
          </a:p>
        </p:txBody>
      </p:sp>
      <p:pic>
        <p:nvPicPr>
          <p:cNvPr id="4" name="Image 3">
            <a:extLst>
              <a:ext uri="{FF2B5EF4-FFF2-40B4-BE49-F238E27FC236}">
                <a16:creationId xmlns:a16="http://schemas.microsoft.com/office/drawing/2014/main" id="{B2F352D7-5171-43BE-86BB-7C5A6361D5D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46111" y="4404955"/>
            <a:ext cx="2857500" cy="2143125"/>
          </a:xfrm>
          <a:prstGeom prst="rect">
            <a:avLst/>
          </a:prstGeom>
        </p:spPr>
      </p:pic>
      <p:pic>
        <p:nvPicPr>
          <p:cNvPr id="5" name="Image 4">
            <a:extLst>
              <a:ext uri="{FF2B5EF4-FFF2-40B4-BE49-F238E27FC236}">
                <a16:creationId xmlns:a16="http://schemas.microsoft.com/office/drawing/2014/main" id="{12FDD4B8-8B1D-44AA-86F0-7085971623A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51669" y="2007533"/>
            <a:ext cx="2143125" cy="2143125"/>
          </a:xfrm>
          <a:prstGeom prst="rect">
            <a:avLst/>
          </a:prstGeom>
        </p:spPr>
      </p:pic>
    </p:spTree>
    <p:extLst>
      <p:ext uri="{BB962C8B-B14F-4D97-AF65-F5344CB8AC3E}">
        <p14:creationId xmlns:p14="http://schemas.microsoft.com/office/powerpoint/2010/main" val="12022329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rtl="1"/>
            <a:r>
              <a:rPr lang="ar-TN" sz="4000" b="1" dirty="0">
                <a:solidFill>
                  <a:srgbClr val="ACD433"/>
                </a:solidFill>
                <a:latin typeface="Sakkal Majalla" panose="02000000000000000000" pitchFamily="2" charset="-78"/>
                <a:cs typeface="Sakkal Majalla" panose="02000000000000000000" pitchFamily="2" charset="-78"/>
              </a:rPr>
              <a:t>أنشطة وإنجازات المنظمة لسنة 2020-2021</a:t>
            </a:r>
            <a:br>
              <a:rPr lang="ar-TN" sz="4000" b="1" dirty="0">
                <a:solidFill>
                  <a:srgbClr val="ACD433"/>
                </a:solidFill>
                <a:latin typeface="Sakkal Majalla" panose="02000000000000000000" pitchFamily="2" charset="-78"/>
                <a:cs typeface="Sakkal Majalla" panose="02000000000000000000" pitchFamily="2" charset="-78"/>
              </a:rPr>
            </a:br>
            <a:r>
              <a:rPr lang="ar-TN" sz="4000" b="1" dirty="0" err="1">
                <a:solidFill>
                  <a:srgbClr val="ACD433"/>
                </a:solidFill>
                <a:latin typeface="Sakkal Majalla" panose="02000000000000000000" pitchFamily="2" charset="-78"/>
                <a:cs typeface="Sakkal Majalla" panose="02000000000000000000" pitchFamily="2" charset="-78"/>
              </a:rPr>
              <a:t>إتفاقيات</a:t>
            </a:r>
            <a:r>
              <a:rPr lang="ar-TN" sz="4000" b="1" dirty="0">
                <a:solidFill>
                  <a:srgbClr val="ACD433"/>
                </a:solidFill>
                <a:latin typeface="Sakkal Majalla" panose="02000000000000000000" pitchFamily="2" charset="-78"/>
                <a:cs typeface="Sakkal Majalla" panose="02000000000000000000" pitchFamily="2" charset="-78"/>
              </a:rPr>
              <a:t> تعاون وشراكة </a:t>
            </a:r>
            <a:r>
              <a:rPr lang="fr-FR" sz="4000" b="1" dirty="0">
                <a:solidFill>
                  <a:srgbClr val="ACD433"/>
                </a:solidFill>
                <a:latin typeface="Sakkal Majalla" panose="02000000000000000000" pitchFamily="2" charset="-78"/>
                <a:cs typeface="Sakkal Majalla" panose="02000000000000000000" pitchFamily="2" charset="-78"/>
              </a:rPr>
              <a:t>|</a:t>
            </a:r>
            <a:r>
              <a:rPr lang="ar-TN" sz="4000" b="1" dirty="0">
                <a:solidFill>
                  <a:srgbClr val="ACD433"/>
                </a:solidFill>
                <a:latin typeface="Sakkal Majalla" panose="02000000000000000000" pitchFamily="2" charset="-78"/>
                <a:cs typeface="Sakkal Majalla" panose="02000000000000000000" pitchFamily="2" charset="-78"/>
              </a:rPr>
              <a:t> 2020-2021</a:t>
            </a:r>
            <a:br>
              <a:rPr lang="ar-TN" sz="3600" b="1" dirty="0">
                <a:solidFill>
                  <a:schemeClr val="accent5">
                    <a:lumMod val="75000"/>
                  </a:schemeClr>
                </a:solidFill>
                <a:latin typeface="Sakkal Majalla" panose="02000000000000000000" pitchFamily="2" charset="-78"/>
                <a:cs typeface="Sakkal Majalla" panose="02000000000000000000" pitchFamily="2" charset="-78"/>
              </a:rPr>
            </a:br>
            <a:r>
              <a:rPr lang="ar-TN" sz="3600" b="1" dirty="0">
                <a:solidFill>
                  <a:schemeClr val="accent1">
                    <a:lumMod val="40000"/>
                    <a:lumOff val="60000"/>
                  </a:schemeClr>
                </a:solidFill>
                <a:latin typeface="Sakkal Majalla" panose="02000000000000000000" pitchFamily="2" charset="-78"/>
                <a:cs typeface="Sakkal Majalla" panose="02000000000000000000" pitchFamily="2" charset="-78"/>
              </a:rPr>
              <a:t> </a:t>
            </a:r>
            <a:br>
              <a:rPr lang="ar-TN" sz="3600" b="1" dirty="0">
                <a:solidFill>
                  <a:schemeClr val="accent1">
                    <a:lumMod val="40000"/>
                    <a:lumOff val="60000"/>
                  </a:schemeClr>
                </a:solidFill>
                <a:latin typeface="Sakkal Majalla" panose="02000000000000000000" pitchFamily="2" charset="-78"/>
                <a:cs typeface="Sakkal Majalla" panose="02000000000000000000" pitchFamily="2" charset="-78"/>
              </a:rPr>
            </a:br>
            <a:br>
              <a:rPr lang="ar-TN" sz="3600" b="1" dirty="0">
                <a:solidFill>
                  <a:schemeClr val="accent5">
                    <a:lumMod val="75000"/>
                  </a:schemeClr>
                </a:solidFill>
                <a:latin typeface="Sakkal Majalla" panose="02000000000000000000" pitchFamily="2" charset="-78"/>
                <a:cs typeface="Sakkal Majalla" panose="02000000000000000000" pitchFamily="2" charset="-78"/>
              </a:rPr>
            </a:br>
            <a:endParaRPr lang="fr-FR" dirty="0">
              <a:solidFill>
                <a:schemeClr val="accent5">
                  <a:lumMod val="75000"/>
                </a:schemeClr>
              </a:solidFill>
            </a:endParaRPr>
          </a:p>
        </p:txBody>
      </p:sp>
      <p:sp>
        <p:nvSpPr>
          <p:cNvPr id="3" name="Espace réservé du contenu 2"/>
          <p:cNvSpPr>
            <a:spLocks noGrp="1"/>
          </p:cNvSpPr>
          <p:nvPr>
            <p:ph idx="1"/>
          </p:nvPr>
        </p:nvSpPr>
        <p:spPr>
          <a:xfrm>
            <a:off x="3622562" y="2052918"/>
            <a:ext cx="6427291" cy="4490300"/>
          </a:xfrm>
        </p:spPr>
        <p:txBody>
          <a:bodyPr>
            <a:normAutofit fontScale="85000" lnSpcReduction="20000"/>
          </a:bodyPr>
          <a:lstStyle/>
          <a:p>
            <a:pPr algn="r" rtl="1">
              <a:buFontTx/>
              <a:buChar char="-"/>
            </a:pPr>
            <a:r>
              <a:rPr lang="ar-TN" sz="2400" b="1" dirty="0">
                <a:solidFill>
                  <a:schemeClr val="accent1">
                    <a:lumMod val="40000"/>
                    <a:lumOff val="60000"/>
                  </a:schemeClr>
                </a:solidFill>
                <a:latin typeface="Sakkal Majalla" panose="02000000000000000000" pitchFamily="2" charset="-78"/>
                <a:cs typeface="Sakkal Majalla" panose="02000000000000000000" pitchFamily="2" charset="-78"/>
              </a:rPr>
              <a:t>اتفاقية تعاون مع المعهد الأوروبي لمعايير الاتصالات </a:t>
            </a:r>
            <a:r>
              <a:rPr lang="fr-FR" sz="2400" b="1" dirty="0">
                <a:solidFill>
                  <a:schemeClr val="accent1">
                    <a:lumMod val="40000"/>
                    <a:lumOff val="60000"/>
                  </a:schemeClr>
                </a:solidFill>
                <a:latin typeface="Sakkal Majalla" panose="02000000000000000000" pitchFamily="2" charset="-78"/>
                <a:cs typeface="Sakkal Majalla" panose="02000000000000000000" pitchFamily="2" charset="-78"/>
              </a:rPr>
              <a:t>ETSI</a:t>
            </a:r>
            <a:br>
              <a:rPr lang="ar-TN" sz="2400" b="1" dirty="0">
                <a:solidFill>
                  <a:schemeClr val="accent1">
                    <a:lumMod val="40000"/>
                    <a:lumOff val="60000"/>
                  </a:schemeClr>
                </a:solidFill>
                <a:latin typeface="Sakkal Majalla" panose="02000000000000000000" pitchFamily="2" charset="-78"/>
                <a:cs typeface="Sakkal Majalla" panose="02000000000000000000" pitchFamily="2" charset="-78"/>
              </a:rPr>
            </a:br>
            <a:r>
              <a:rPr lang="ar-TN" sz="1800" b="1" dirty="0">
                <a:solidFill>
                  <a:schemeClr val="accent1">
                    <a:lumMod val="40000"/>
                    <a:lumOff val="60000"/>
                  </a:schemeClr>
                </a:solidFill>
                <a:latin typeface="Sakkal Majalla" panose="02000000000000000000" pitchFamily="2" charset="-78"/>
                <a:cs typeface="Sakkal Majalla" panose="02000000000000000000" pitchFamily="2" charset="-78"/>
              </a:rPr>
              <a:t>يناير 2021 </a:t>
            </a:r>
            <a:r>
              <a:rPr lang="ar-TN" sz="2400" b="1" dirty="0">
                <a:solidFill>
                  <a:schemeClr val="accent1">
                    <a:lumMod val="40000"/>
                    <a:lumOff val="60000"/>
                  </a:schemeClr>
                </a:solidFill>
                <a:latin typeface="Sakkal Majalla" panose="02000000000000000000" pitchFamily="2" charset="-78"/>
                <a:cs typeface="Sakkal Majalla" panose="02000000000000000000" pitchFamily="2" charset="-78"/>
              </a:rPr>
              <a:t> _____________________________________________________</a:t>
            </a:r>
          </a:p>
          <a:p>
            <a:pPr marL="0" indent="0" algn="justLow" rtl="1">
              <a:buNone/>
            </a:pPr>
            <a:r>
              <a:rPr lang="ar-TN" dirty="0">
                <a:solidFill>
                  <a:schemeClr val="tx2"/>
                </a:solidFill>
                <a:latin typeface="Sakkal Majalla" panose="02000000000000000000" pitchFamily="2" charset="-78"/>
                <a:cs typeface="Sakkal Majalla" panose="02000000000000000000" pitchFamily="2" charset="-78"/>
              </a:rPr>
              <a:t>تهدف هذه الاتفاقية إلى تعزيز التعاون حول مسألة خدمات الثقة الرقميّة والامضاء الالكتروني، سواء كان ذلك على المستوى التقني أو القانوني</a:t>
            </a:r>
            <a:endParaRPr lang="fr-FR" dirty="0">
              <a:solidFill>
                <a:schemeClr val="tx2"/>
              </a:solidFill>
              <a:latin typeface="Sakkal Majalla" panose="02000000000000000000" pitchFamily="2" charset="-78"/>
              <a:cs typeface="Sakkal Majalla" panose="02000000000000000000" pitchFamily="2" charset="-78"/>
            </a:endParaRPr>
          </a:p>
          <a:p>
            <a:pPr marL="0" indent="0" algn="justLow" rtl="1">
              <a:buNone/>
            </a:pPr>
            <a:endParaRPr lang="fr-FR" b="1" dirty="0">
              <a:solidFill>
                <a:schemeClr val="tx2"/>
              </a:solidFill>
              <a:latin typeface="Sakkal Majalla" panose="02000000000000000000" pitchFamily="2" charset="-78"/>
              <a:cs typeface="Sakkal Majalla" panose="02000000000000000000" pitchFamily="2" charset="-78"/>
            </a:endParaRPr>
          </a:p>
          <a:p>
            <a:pPr algn="r" rtl="1">
              <a:buFontTx/>
              <a:buChar char="-"/>
            </a:pPr>
            <a:r>
              <a:rPr lang="ar-TN" sz="2400" b="1" dirty="0">
                <a:solidFill>
                  <a:schemeClr val="accent1">
                    <a:lumMod val="40000"/>
                    <a:lumOff val="60000"/>
                  </a:schemeClr>
                </a:solidFill>
                <a:latin typeface="Sakkal Majalla" panose="02000000000000000000" pitchFamily="2" charset="-78"/>
                <a:cs typeface="Sakkal Majalla" panose="02000000000000000000" pitchFamily="2" charset="-78"/>
              </a:rPr>
              <a:t>اتفاقية تعاون مع </a:t>
            </a:r>
            <a:r>
              <a:rPr lang="fr-FR" sz="2400" b="1" dirty="0">
                <a:solidFill>
                  <a:schemeClr val="accent1">
                    <a:lumMod val="40000"/>
                    <a:lumOff val="60000"/>
                  </a:schemeClr>
                </a:solidFill>
                <a:latin typeface="Sakkal Majalla" panose="02000000000000000000" pitchFamily="2" charset="-78"/>
                <a:cs typeface="Sakkal Majalla" panose="02000000000000000000" pitchFamily="2" charset="-78"/>
              </a:rPr>
              <a:t> </a:t>
            </a:r>
            <a:r>
              <a:rPr lang="ar-TN" sz="2400" b="1" dirty="0">
                <a:solidFill>
                  <a:schemeClr val="accent1">
                    <a:lumMod val="40000"/>
                    <a:lumOff val="60000"/>
                  </a:schemeClr>
                </a:solidFill>
                <a:latin typeface="Sakkal Majalla" panose="02000000000000000000" pitchFamily="2" charset="-78"/>
                <a:cs typeface="Sakkal Majalla" panose="02000000000000000000" pitchFamily="2" charset="-78"/>
              </a:rPr>
              <a:t>"أبو غزالة العالميّة" </a:t>
            </a:r>
            <a:br>
              <a:rPr lang="ar-TN" sz="2400" b="1" dirty="0">
                <a:solidFill>
                  <a:schemeClr val="accent1">
                    <a:lumMod val="40000"/>
                    <a:lumOff val="60000"/>
                  </a:schemeClr>
                </a:solidFill>
                <a:latin typeface="Sakkal Majalla" panose="02000000000000000000" pitchFamily="2" charset="-78"/>
                <a:cs typeface="Sakkal Majalla" panose="02000000000000000000" pitchFamily="2" charset="-78"/>
              </a:rPr>
            </a:br>
            <a:r>
              <a:rPr lang="fr-FR" sz="1800" b="1" dirty="0">
                <a:solidFill>
                  <a:schemeClr val="accent1">
                    <a:lumMod val="40000"/>
                    <a:lumOff val="60000"/>
                  </a:schemeClr>
                </a:solidFill>
                <a:latin typeface="Sakkal Majalla" panose="02000000000000000000" pitchFamily="2" charset="-78"/>
                <a:cs typeface="Sakkal Majalla" panose="02000000000000000000" pitchFamily="2" charset="-78"/>
              </a:rPr>
              <a:t>18 </a:t>
            </a:r>
            <a:r>
              <a:rPr lang="ar-TN" sz="1800" b="1" dirty="0">
                <a:solidFill>
                  <a:schemeClr val="accent1">
                    <a:lumMod val="40000"/>
                    <a:lumOff val="60000"/>
                  </a:schemeClr>
                </a:solidFill>
                <a:latin typeface="Sakkal Majalla" panose="02000000000000000000" pitchFamily="2" charset="-78"/>
                <a:cs typeface="Sakkal Majalla" panose="02000000000000000000" pitchFamily="2" charset="-78"/>
              </a:rPr>
              <a:t> مارس/ آذار 2021 </a:t>
            </a:r>
            <a:r>
              <a:rPr lang="ar-TN" sz="2400" b="1" dirty="0">
                <a:solidFill>
                  <a:schemeClr val="accent1">
                    <a:lumMod val="40000"/>
                    <a:lumOff val="60000"/>
                  </a:schemeClr>
                </a:solidFill>
                <a:latin typeface="Sakkal Majalla" panose="02000000000000000000" pitchFamily="2" charset="-78"/>
                <a:cs typeface="Sakkal Majalla" panose="02000000000000000000" pitchFamily="2" charset="-78"/>
              </a:rPr>
              <a:t> _____________________________________________________</a:t>
            </a:r>
          </a:p>
          <a:p>
            <a:pPr marL="0" indent="0" algn="justLow" rtl="1">
              <a:buNone/>
            </a:pPr>
            <a:r>
              <a:rPr lang="ar-TN" dirty="0">
                <a:solidFill>
                  <a:schemeClr val="tx2"/>
                </a:solidFill>
                <a:latin typeface="Sakkal Majalla" panose="02000000000000000000" pitchFamily="2" charset="-78"/>
                <a:cs typeface="Sakkal Majalla" panose="02000000000000000000" pitchFamily="2" charset="-78"/>
              </a:rPr>
              <a:t>تهدف هذه الاتفاقية إلى التعاون في دعم التحول الرقمي العربي وذلك من خلال وضع السياسات والتوصيات الخاصة بتقنين العالم الرقمي وتكامله في مختلف مجالات الأعمال، وتفادي الأخطاء المتوقعة، ودعم الدول العربية في التصدي لمعوقات الانتقال إلى العالم الافتراضي الجديد، وتحديد الاستثمارات الأمثل وتقديم خدمات النصح والإرشاد والخبرات اللازمة لدعم وإنشاء شبكة شراكات دولية تدعم التحول الرقمي.</a:t>
            </a:r>
          </a:p>
          <a:p>
            <a:pPr marL="0" indent="0" algn="justLow" rtl="1">
              <a:buNone/>
            </a:pPr>
            <a:endParaRPr lang="fr-FR" b="1" dirty="0">
              <a:solidFill>
                <a:schemeClr val="accent1">
                  <a:lumMod val="40000"/>
                  <a:lumOff val="60000"/>
                </a:schemeClr>
              </a:solidFill>
              <a:latin typeface="Sakkal Majalla" panose="02000000000000000000" pitchFamily="2" charset="-78"/>
              <a:cs typeface="Sakkal Majalla" panose="02000000000000000000" pitchFamily="2" charset="-78"/>
            </a:endParaRPr>
          </a:p>
          <a:p>
            <a:pPr algn="r" rtl="1">
              <a:buFontTx/>
              <a:buChar char="-"/>
            </a:pPr>
            <a:r>
              <a:rPr lang="ar-TN" sz="2400" b="1" dirty="0" err="1">
                <a:solidFill>
                  <a:schemeClr val="accent1">
                    <a:lumMod val="40000"/>
                    <a:lumOff val="60000"/>
                  </a:schemeClr>
                </a:solidFill>
                <a:latin typeface="Sakkal Majalla" panose="02000000000000000000" pitchFamily="2" charset="-78"/>
                <a:cs typeface="Sakkal Majalla" panose="02000000000000000000" pitchFamily="2" charset="-78"/>
              </a:rPr>
              <a:t>إتفاقية</a:t>
            </a:r>
            <a:r>
              <a:rPr lang="ar-TN" sz="2400" b="1" dirty="0">
                <a:solidFill>
                  <a:schemeClr val="accent1">
                    <a:lumMod val="40000"/>
                    <a:lumOff val="60000"/>
                  </a:schemeClr>
                </a:solidFill>
                <a:latin typeface="Sakkal Majalla" panose="02000000000000000000" pitchFamily="2" charset="-78"/>
                <a:cs typeface="Sakkal Majalla" panose="02000000000000000000" pitchFamily="2" charset="-78"/>
              </a:rPr>
              <a:t> تعاون مع هيئة الإنترنت للأسماء والأرقام المخصصة (</a:t>
            </a:r>
            <a:r>
              <a:rPr lang="ar-TN" sz="2400" b="1" dirty="0" err="1">
                <a:solidFill>
                  <a:schemeClr val="accent1">
                    <a:lumMod val="40000"/>
                    <a:lumOff val="60000"/>
                  </a:schemeClr>
                </a:solidFill>
                <a:latin typeface="Sakkal Majalla" panose="02000000000000000000" pitchFamily="2" charset="-78"/>
                <a:cs typeface="Sakkal Majalla" panose="02000000000000000000" pitchFamily="2" charset="-78"/>
              </a:rPr>
              <a:t>الآيكان</a:t>
            </a:r>
            <a:r>
              <a:rPr lang="ar-TN" sz="2400" b="1" dirty="0">
                <a:solidFill>
                  <a:schemeClr val="accent1">
                    <a:lumMod val="40000"/>
                    <a:lumOff val="60000"/>
                  </a:schemeClr>
                </a:solidFill>
                <a:latin typeface="Sakkal Majalla" panose="02000000000000000000" pitchFamily="2" charset="-78"/>
                <a:cs typeface="Sakkal Majalla" panose="02000000000000000000" pitchFamily="2" charset="-78"/>
              </a:rPr>
              <a:t>) </a:t>
            </a:r>
            <a:br>
              <a:rPr lang="ar-TN" sz="2400" b="1" dirty="0">
                <a:solidFill>
                  <a:schemeClr val="accent1">
                    <a:lumMod val="40000"/>
                    <a:lumOff val="60000"/>
                  </a:schemeClr>
                </a:solidFill>
                <a:latin typeface="Sakkal Majalla" panose="02000000000000000000" pitchFamily="2" charset="-78"/>
                <a:cs typeface="Sakkal Majalla" panose="02000000000000000000" pitchFamily="2" charset="-78"/>
              </a:rPr>
            </a:br>
            <a:r>
              <a:rPr lang="ar-TN" sz="2200" dirty="0">
                <a:solidFill>
                  <a:schemeClr val="accent1">
                    <a:lumMod val="40000"/>
                    <a:lumOff val="60000"/>
                  </a:schemeClr>
                </a:solidFill>
                <a:latin typeface="Sakkal Majalla" panose="02000000000000000000" pitchFamily="2" charset="-78"/>
                <a:cs typeface="Sakkal Majalla" panose="02000000000000000000" pitchFamily="2" charset="-78"/>
              </a:rPr>
              <a:t>24 مايو/أيار 2021</a:t>
            </a:r>
            <a:r>
              <a:rPr lang="fr-FR" sz="2400" dirty="0">
                <a:solidFill>
                  <a:schemeClr val="accent1">
                    <a:lumMod val="40000"/>
                    <a:lumOff val="60000"/>
                  </a:schemeClr>
                </a:solidFill>
                <a:latin typeface="Sakkal Majalla" panose="02000000000000000000" pitchFamily="2" charset="-78"/>
                <a:cs typeface="Sakkal Majalla" panose="02000000000000000000" pitchFamily="2" charset="-78"/>
              </a:rPr>
              <a:t> </a:t>
            </a:r>
          </a:p>
          <a:p>
            <a:pPr algn="r" rtl="1">
              <a:buFontTx/>
              <a:buChar char="-"/>
            </a:pPr>
            <a:endParaRPr lang="ar-TN" sz="2400" b="1" dirty="0">
              <a:latin typeface="Sakkal Majalla" panose="02000000000000000000" pitchFamily="2" charset="-78"/>
              <a:cs typeface="Sakkal Majalla" panose="02000000000000000000" pitchFamily="2" charset="-78"/>
            </a:endParaRPr>
          </a:p>
          <a:p>
            <a:pPr algn="r" rtl="1"/>
            <a:endParaRPr lang="ar-TN" sz="2800" b="1" dirty="0">
              <a:latin typeface="Sakkal Majalla" panose="02000000000000000000" pitchFamily="2" charset="-78"/>
              <a:cs typeface="Sakkal Majalla" panose="02000000000000000000" pitchFamily="2" charset="-78"/>
            </a:endParaRPr>
          </a:p>
        </p:txBody>
      </p:sp>
      <p:pic>
        <p:nvPicPr>
          <p:cNvPr id="6" name="Picture 17">
            <a:extLst>
              <a:ext uri="{FF2B5EF4-FFF2-40B4-BE49-F238E27FC236}">
                <a16:creationId xmlns:a16="http://schemas.microsoft.com/office/drawing/2014/main" id="{AE5083A8-F96E-45CD-9A8B-B3978AF2F2D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632804" y="2102720"/>
            <a:ext cx="1557455" cy="748648"/>
          </a:xfrm>
          <a:prstGeom prst="rect">
            <a:avLst/>
          </a:prstGeom>
          <a:noFill/>
          <a:ln w="9525">
            <a:noFill/>
            <a:miter lim="800000"/>
            <a:headEnd/>
            <a:tailEnd/>
          </a:ln>
          <a:effectLst/>
        </p:spPr>
      </p:pic>
      <p:grpSp>
        <p:nvGrpSpPr>
          <p:cNvPr id="9" name="Groupe 8">
            <a:extLst>
              <a:ext uri="{FF2B5EF4-FFF2-40B4-BE49-F238E27FC236}">
                <a16:creationId xmlns:a16="http://schemas.microsoft.com/office/drawing/2014/main" id="{3507680A-A984-4042-9C11-A4567AB7989E}"/>
              </a:ext>
            </a:extLst>
          </p:cNvPr>
          <p:cNvGrpSpPr/>
          <p:nvPr/>
        </p:nvGrpSpPr>
        <p:grpSpPr>
          <a:xfrm>
            <a:off x="10632804" y="5458116"/>
            <a:ext cx="1559196" cy="930358"/>
            <a:chOff x="1032483" y="3319388"/>
            <a:chExt cx="2219325" cy="1400530"/>
          </a:xfrm>
        </p:grpSpPr>
        <p:sp>
          <p:nvSpPr>
            <p:cNvPr id="8" name="Rectangle 7">
              <a:extLst>
                <a:ext uri="{FF2B5EF4-FFF2-40B4-BE49-F238E27FC236}">
                  <a16:creationId xmlns:a16="http://schemas.microsoft.com/office/drawing/2014/main" id="{3D0AE7C5-5F9B-4B0D-8D9A-6B2FED624B46}"/>
                </a:ext>
              </a:extLst>
            </p:cNvPr>
            <p:cNvSpPr/>
            <p:nvPr/>
          </p:nvSpPr>
          <p:spPr>
            <a:xfrm>
              <a:off x="1032483" y="3319388"/>
              <a:ext cx="2219325" cy="14005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4" descr="Image may contain: text that says 'ICANN'">
              <a:extLst>
                <a:ext uri="{FF2B5EF4-FFF2-40B4-BE49-F238E27FC236}">
                  <a16:creationId xmlns:a16="http://schemas.microsoft.com/office/drawing/2014/main" id="{B2C414F8-AB06-4E39-9F29-C259268192F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03236" y="3431412"/>
              <a:ext cx="1477818" cy="1176482"/>
            </a:xfrm>
            <a:prstGeom prst="rect">
              <a:avLst/>
            </a:prstGeom>
            <a:noFill/>
          </p:spPr>
        </p:pic>
      </p:grpSp>
      <p:pic>
        <p:nvPicPr>
          <p:cNvPr id="11" name="Image 10">
            <a:extLst>
              <a:ext uri="{FF2B5EF4-FFF2-40B4-BE49-F238E27FC236}">
                <a16:creationId xmlns:a16="http://schemas.microsoft.com/office/drawing/2014/main" id="{4230CE22-56CF-44FE-8DF5-3CE3D1EA1F6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6111" y="3618430"/>
            <a:ext cx="2859024" cy="1566672"/>
          </a:xfrm>
          <a:prstGeom prst="rect">
            <a:avLst/>
          </a:prstGeom>
        </p:spPr>
      </p:pic>
      <p:pic>
        <p:nvPicPr>
          <p:cNvPr id="5" name="Image 4">
            <a:extLst>
              <a:ext uri="{FF2B5EF4-FFF2-40B4-BE49-F238E27FC236}">
                <a16:creationId xmlns:a16="http://schemas.microsoft.com/office/drawing/2014/main" id="{8F841139-791E-495A-A0EA-16656E48ECA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 y="5641710"/>
            <a:ext cx="2160370" cy="1214615"/>
          </a:xfrm>
          <a:prstGeom prst="rect">
            <a:avLst/>
          </a:prstGeom>
        </p:spPr>
      </p:pic>
      <p:pic>
        <p:nvPicPr>
          <p:cNvPr id="12" name="Image 11">
            <a:extLst>
              <a:ext uri="{FF2B5EF4-FFF2-40B4-BE49-F238E27FC236}">
                <a16:creationId xmlns:a16="http://schemas.microsoft.com/office/drawing/2014/main" id="{65403E1A-0058-48A2-AAE2-1F9406C6161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b="-51"/>
          <a:stretch/>
        </p:blipFill>
        <p:spPr>
          <a:xfrm>
            <a:off x="2277798" y="5667666"/>
            <a:ext cx="2161168" cy="1075222"/>
          </a:xfrm>
          <a:prstGeom prst="rect">
            <a:avLst/>
          </a:prstGeom>
        </p:spPr>
      </p:pic>
    </p:spTree>
    <p:extLst>
      <p:ext uri="{BB962C8B-B14F-4D97-AF65-F5344CB8AC3E}">
        <p14:creationId xmlns:p14="http://schemas.microsoft.com/office/powerpoint/2010/main" val="303180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rtl="1"/>
            <a:r>
              <a:rPr lang="ar-TN" sz="2600" b="1" dirty="0">
                <a:solidFill>
                  <a:srgbClr val="ACD433"/>
                </a:solidFill>
                <a:latin typeface="Sakkal Majalla" panose="02000000000000000000" pitchFamily="2" charset="-78"/>
                <a:cs typeface="Mohammad Annoktah" pitchFamily="2" charset="-78"/>
              </a:rPr>
              <a:t>أنشطة وإنجازات المنظمة لسنة 2020-2021</a:t>
            </a:r>
            <a:endParaRPr lang="fr-FR" sz="2600" b="1" dirty="0">
              <a:solidFill>
                <a:srgbClr val="ACD433"/>
              </a:solidFill>
              <a:latin typeface="Sakkal Majalla" panose="02000000000000000000" pitchFamily="2" charset="-78"/>
              <a:cs typeface="Mohammad Annoktah" pitchFamily="2" charset="-78"/>
            </a:endParaRPr>
          </a:p>
        </p:txBody>
      </p:sp>
      <p:sp>
        <p:nvSpPr>
          <p:cNvPr id="3" name="Espace réservé du contenu 2"/>
          <p:cNvSpPr>
            <a:spLocks noGrp="1"/>
          </p:cNvSpPr>
          <p:nvPr>
            <p:ph idx="1"/>
          </p:nvPr>
        </p:nvSpPr>
        <p:spPr/>
        <p:txBody>
          <a:bodyPr/>
          <a:lstStyle/>
          <a:p>
            <a:pPr marL="0" indent="0" algn="r" rtl="1">
              <a:buNone/>
            </a:pPr>
            <a:r>
              <a:rPr lang="ar-TN" sz="3200" b="1" dirty="0">
                <a:solidFill>
                  <a:srgbClr val="ACD433"/>
                </a:solidFill>
                <a:latin typeface="Sakkal Majalla" panose="02000000000000000000" pitchFamily="2" charset="-78"/>
                <a:cs typeface="Sakkal Majalla" panose="02000000000000000000" pitchFamily="2" charset="-78"/>
              </a:rPr>
              <a:t>الإطار الخاص : </a:t>
            </a:r>
          </a:p>
          <a:p>
            <a:pPr algn="r" rtl="1"/>
            <a:r>
              <a:rPr lang="ar-TN" sz="2400" b="1" dirty="0">
                <a:latin typeface="Sakkal Majalla" panose="02000000000000000000" pitchFamily="2" charset="-78"/>
                <a:cs typeface="Sakkal Majalla" panose="02000000000000000000" pitchFamily="2" charset="-78"/>
              </a:rPr>
              <a:t>يعيش العالم منذ بداية 2020  أزمة عالمية صحية غيرت كل المفاهيم و أجبرت العالم على التحول القصري الى مناهج عمل جديدة في ظل ركود اقتصادي و اجتماعي غير مسبق. </a:t>
            </a:r>
          </a:p>
          <a:p>
            <a:pPr algn="r" rtl="1"/>
            <a:r>
              <a:rPr lang="ar-TN" sz="2400" b="1" dirty="0">
                <a:latin typeface="Sakkal Majalla" panose="02000000000000000000" pitchFamily="2" charset="-78"/>
                <a:cs typeface="Sakkal Majalla" panose="02000000000000000000" pitchFamily="2" charset="-78"/>
              </a:rPr>
              <a:t>في ظل هذا الاطار العام و التحديات الجديدة قامت المنظمة بموائمة برامجها مع ما يتناسب مع اهتمامات وأولويات الدول العربية و وسائل العمل المتاحة  </a:t>
            </a:r>
            <a:endParaRPr lang="fr-FR" sz="2400" b="1" dirty="0">
              <a:latin typeface="Sakkal Majalla" panose="02000000000000000000" pitchFamily="2" charset="-78"/>
              <a:cs typeface="Sakkal Majalla" panose="02000000000000000000" pitchFamily="2" charset="-78"/>
            </a:endParaRPr>
          </a:p>
          <a:p>
            <a:pPr algn="r" rtl="1"/>
            <a:endParaRPr lang="fr-FR" dirty="0"/>
          </a:p>
        </p:txBody>
      </p:sp>
    </p:spTree>
    <p:extLst>
      <p:ext uri="{BB962C8B-B14F-4D97-AF65-F5344CB8AC3E}">
        <p14:creationId xmlns:p14="http://schemas.microsoft.com/office/powerpoint/2010/main" val="4108561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1969" y="452718"/>
            <a:ext cx="9404723" cy="1400530"/>
          </a:xfrm>
        </p:spPr>
        <p:txBody>
          <a:bodyPr/>
          <a:lstStyle/>
          <a:p>
            <a:pPr algn="r" rtl="1"/>
            <a:r>
              <a:rPr lang="ar-TN" sz="2600" b="1" dirty="0">
                <a:solidFill>
                  <a:srgbClr val="ACD433"/>
                </a:solidFill>
                <a:latin typeface="Sakkal Majalla" panose="02000000000000000000" pitchFamily="2" charset="-78"/>
                <a:cs typeface="Mohammad Annoktah" pitchFamily="2" charset="-78"/>
              </a:rPr>
              <a:t>أنشطة وإنجازات المنظمة لسنة 2020-2021</a:t>
            </a:r>
            <a:endParaRPr lang="fr-FR" sz="2600" b="1" dirty="0">
              <a:solidFill>
                <a:srgbClr val="ACD433"/>
              </a:solidFill>
              <a:latin typeface="Sakkal Majalla" panose="02000000000000000000" pitchFamily="2" charset="-78"/>
              <a:cs typeface="Mohammad Annoktah" pitchFamily="2" charset="-78"/>
            </a:endParaRPr>
          </a:p>
        </p:txBody>
      </p:sp>
      <p:sp>
        <p:nvSpPr>
          <p:cNvPr id="3" name="Espace réservé du contenu 2"/>
          <p:cNvSpPr>
            <a:spLocks noGrp="1"/>
          </p:cNvSpPr>
          <p:nvPr>
            <p:ph idx="1"/>
          </p:nvPr>
        </p:nvSpPr>
        <p:spPr/>
        <p:txBody>
          <a:bodyPr>
            <a:normAutofit fontScale="92500" lnSpcReduction="20000"/>
          </a:bodyPr>
          <a:lstStyle/>
          <a:p>
            <a:pPr algn="r" rtl="1"/>
            <a:r>
              <a:rPr lang="ar-TN" sz="2400" b="1" dirty="0">
                <a:latin typeface="Sakkal Majalla" panose="02000000000000000000" pitchFamily="2" charset="-78"/>
                <a:cs typeface="Sakkal Majalla" panose="02000000000000000000" pitchFamily="2" charset="-78"/>
              </a:rPr>
              <a:t>مساهمة المنظمة في الجهود المبذولة لمجابهة جائحة كورونا </a:t>
            </a:r>
          </a:p>
          <a:p>
            <a:pPr algn="r" rtl="1"/>
            <a:r>
              <a:rPr lang="ar-TN" sz="2400" b="1" dirty="0">
                <a:latin typeface="Sakkal Majalla" panose="02000000000000000000" pitchFamily="2" charset="-78"/>
                <a:cs typeface="Sakkal Majalla" panose="02000000000000000000" pitchFamily="2" charset="-78"/>
              </a:rPr>
              <a:t>برنامج الثقة الرقميّة </a:t>
            </a:r>
          </a:p>
          <a:p>
            <a:pPr algn="r" rtl="1"/>
            <a:r>
              <a:rPr lang="ar-TN" sz="2400" b="1" dirty="0">
                <a:latin typeface="Sakkal Majalla" panose="02000000000000000000" pitchFamily="2" charset="-78"/>
                <a:cs typeface="Sakkal Majalla" panose="02000000000000000000" pitchFamily="2" charset="-78"/>
              </a:rPr>
              <a:t>برنامج المحتوى العربي </a:t>
            </a:r>
          </a:p>
          <a:p>
            <a:pPr algn="r" rtl="1"/>
            <a:r>
              <a:rPr lang="ar-TN" sz="2400" b="1" dirty="0">
                <a:latin typeface="Sakkal Majalla" panose="02000000000000000000" pitchFamily="2" charset="-78"/>
                <a:cs typeface="Sakkal Majalla" panose="02000000000000000000" pitchFamily="2" charset="-78"/>
              </a:rPr>
              <a:t>برنامج الشمول المالي </a:t>
            </a:r>
          </a:p>
          <a:p>
            <a:pPr algn="r" rtl="1"/>
            <a:r>
              <a:rPr lang="ar-TN" sz="2400" b="1" dirty="0">
                <a:latin typeface="Sakkal Majalla" panose="02000000000000000000" pitchFamily="2" charset="-78"/>
                <a:cs typeface="Sakkal Majalla" panose="02000000000000000000" pitchFamily="2" charset="-78"/>
              </a:rPr>
              <a:t>برنامج الزراعة الذكية</a:t>
            </a:r>
          </a:p>
          <a:p>
            <a:pPr algn="r" rtl="1"/>
            <a:r>
              <a:rPr lang="ar-TN" sz="2400" b="1" dirty="0">
                <a:latin typeface="Sakkal Majalla" panose="02000000000000000000" pitchFamily="2" charset="-78"/>
                <a:cs typeface="Sakkal Majalla" panose="02000000000000000000" pitchFamily="2" charset="-78"/>
              </a:rPr>
              <a:t>مبادرة المستقبل الرقمي العربي : "المجلة التكنولوجية للمنظمة «سمارت» </a:t>
            </a:r>
            <a:r>
              <a:rPr lang="en-US" sz="2400" b="1" dirty="0">
                <a:latin typeface="Sakkal Majalla" panose="02000000000000000000" pitchFamily="2" charset="-78"/>
                <a:cs typeface="Sakkal Majalla" panose="02000000000000000000" pitchFamily="2" charset="-78"/>
              </a:rPr>
              <a:t>S</a:t>
            </a:r>
            <a:r>
              <a:rPr lang="fr-FR" sz="2400" b="1" dirty="0">
                <a:latin typeface="Sakkal Majalla" panose="02000000000000000000" pitchFamily="2" charset="-78"/>
                <a:cs typeface="Sakkal Majalla" panose="02000000000000000000" pitchFamily="2" charset="-78"/>
              </a:rPr>
              <a:t>MART</a:t>
            </a:r>
            <a:r>
              <a:rPr lang="ar-TN" sz="2400" b="1" dirty="0">
                <a:latin typeface="Sakkal Majalla" panose="02000000000000000000" pitchFamily="2" charset="-78"/>
                <a:cs typeface="Sakkal Majalla" panose="02000000000000000000" pitchFamily="2" charset="-78"/>
              </a:rPr>
              <a:t>"</a:t>
            </a:r>
          </a:p>
          <a:p>
            <a:pPr algn="r" rtl="1"/>
            <a:r>
              <a:rPr lang="ar-TN" sz="2400" b="1" dirty="0">
                <a:latin typeface="Sakkal Majalla" panose="02000000000000000000" pitchFamily="2" charset="-78"/>
                <a:cs typeface="Sakkal Majalla" panose="02000000000000000000" pitchFamily="2" charset="-78"/>
              </a:rPr>
              <a:t>إعداد "رؤية عربية للأمن </a:t>
            </a:r>
            <a:r>
              <a:rPr lang="ar-TN" sz="2400" b="1" dirty="0" err="1">
                <a:latin typeface="Sakkal Majalla" panose="02000000000000000000" pitchFamily="2" charset="-78"/>
                <a:cs typeface="Sakkal Majalla" panose="02000000000000000000" pitchFamily="2" charset="-78"/>
              </a:rPr>
              <a:t>السيبرني</a:t>
            </a:r>
            <a:r>
              <a:rPr lang="ar-TN" sz="2400" b="1" dirty="0">
                <a:latin typeface="Sakkal Majalla" panose="02000000000000000000" pitchFamily="2" charset="-78"/>
                <a:cs typeface="Sakkal Majalla" panose="02000000000000000000" pitchFamily="2" charset="-78"/>
              </a:rPr>
              <a:t>" </a:t>
            </a:r>
            <a:endParaRPr lang="fr-FR" sz="2400" b="1" dirty="0">
              <a:latin typeface="Sakkal Majalla" panose="02000000000000000000" pitchFamily="2" charset="-78"/>
              <a:cs typeface="Sakkal Majalla" panose="02000000000000000000" pitchFamily="2" charset="-78"/>
            </a:endParaRPr>
          </a:p>
          <a:p>
            <a:pPr algn="r" rtl="1"/>
            <a:r>
              <a:rPr lang="ar-TN" sz="2400" b="1" dirty="0">
                <a:latin typeface="Sakkal Majalla" panose="02000000000000000000" pitchFamily="2" charset="-78"/>
                <a:cs typeface="Sakkal Majalla" panose="02000000000000000000" pitchFamily="2" charset="-78"/>
              </a:rPr>
              <a:t>بناء القدرات </a:t>
            </a:r>
          </a:p>
          <a:p>
            <a:pPr algn="r" rtl="1"/>
            <a:r>
              <a:rPr lang="ar-TN" sz="2400" b="1" dirty="0">
                <a:latin typeface="Sakkal Majalla" panose="02000000000000000000" pitchFamily="2" charset="-78"/>
                <a:cs typeface="Sakkal Majalla" panose="02000000000000000000" pitchFamily="2" charset="-78"/>
              </a:rPr>
              <a:t>الاحتفال باليوم العالمي للاتصالات </a:t>
            </a:r>
          </a:p>
          <a:p>
            <a:pPr algn="r" rtl="1"/>
            <a:r>
              <a:rPr lang="ar-TN" sz="2400" b="1" dirty="0">
                <a:latin typeface="Sakkal Majalla" panose="02000000000000000000" pitchFamily="2" charset="-78"/>
                <a:cs typeface="Sakkal Majalla" panose="02000000000000000000" pitchFamily="2" charset="-78"/>
              </a:rPr>
              <a:t>التعاون الدولي والشراكة</a:t>
            </a:r>
            <a:endParaRPr lang="fr-FR" sz="24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242463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BA7DB604-D53E-4C01-9BFF-2D301791B796}"/>
              </a:ext>
            </a:extLst>
          </p:cNvPr>
          <p:cNvSpPr txBox="1">
            <a:spLocks/>
          </p:cNvSpPr>
          <p:nvPr/>
        </p:nvSpPr>
        <p:spPr>
          <a:xfrm>
            <a:off x="699721" y="2028470"/>
            <a:ext cx="9404723" cy="14005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lnSpc>
                <a:spcPct val="150000"/>
              </a:lnSpc>
            </a:pPr>
            <a:r>
              <a:rPr lang="ar-TN" sz="4000" b="1" dirty="0">
                <a:solidFill>
                  <a:srgbClr val="ACD433"/>
                </a:solidFill>
                <a:latin typeface="Sakkal Majalla" panose="02000000000000000000" pitchFamily="2" charset="-78"/>
                <a:cs typeface="Mohammad Annoktah" pitchFamily="2" charset="-78"/>
              </a:rPr>
              <a:t>أنشطة وإنجازات المنظمة </a:t>
            </a:r>
          </a:p>
          <a:p>
            <a:pPr algn="r" rtl="1"/>
            <a:r>
              <a:rPr lang="ar-TN" sz="4000" b="1" dirty="0">
                <a:solidFill>
                  <a:srgbClr val="ACD433"/>
                </a:solidFill>
                <a:latin typeface="Sakkal Majalla" panose="02000000000000000000" pitchFamily="2" charset="-78"/>
                <a:cs typeface="Mohammad Annoktah" pitchFamily="2" charset="-78"/>
              </a:rPr>
              <a:t>لسنة 2020-2021</a:t>
            </a:r>
          </a:p>
          <a:p>
            <a:pPr algn="r" rtl="1">
              <a:lnSpc>
                <a:spcPct val="150000"/>
              </a:lnSpc>
            </a:pPr>
            <a:r>
              <a:rPr lang="ar-TN" sz="3000" b="1" dirty="0">
                <a:solidFill>
                  <a:schemeClr val="accent1">
                    <a:lumMod val="40000"/>
                    <a:lumOff val="60000"/>
                  </a:schemeClr>
                </a:solidFill>
                <a:latin typeface="Sakkal Majalla" panose="02000000000000000000" pitchFamily="2" charset="-78"/>
                <a:cs typeface="Mohammad Annoktah" pitchFamily="2" charset="-78"/>
              </a:rPr>
              <a:t>مساهمة المنظمة في الجهود المبذولة لمجابهة جائحة كورونا </a:t>
            </a:r>
            <a:r>
              <a:rPr lang="fr-FR" sz="3000" b="1" dirty="0">
                <a:solidFill>
                  <a:schemeClr val="accent1">
                    <a:lumMod val="40000"/>
                    <a:lumOff val="60000"/>
                  </a:schemeClr>
                </a:solidFill>
                <a:latin typeface="Sakkal Majalla" panose="02000000000000000000" pitchFamily="2" charset="-78"/>
                <a:cs typeface="Mohammad Annoktah" pitchFamily="2" charset="-78"/>
              </a:rPr>
              <a:t>|</a:t>
            </a:r>
            <a:r>
              <a:rPr lang="ar-TN" sz="3000" b="1" dirty="0">
                <a:solidFill>
                  <a:schemeClr val="accent1">
                    <a:lumMod val="40000"/>
                    <a:lumOff val="60000"/>
                  </a:schemeClr>
                </a:solidFill>
                <a:latin typeface="Sakkal Majalla" panose="02000000000000000000" pitchFamily="2" charset="-78"/>
                <a:cs typeface="Mohammad Annoktah" pitchFamily="2" charset="-78"/>
              </a:rPr>
              <a:t> 2020</a:t>
            </a:r>
            <a:br>
              <a:rPr lang="ar-TN" sz="3200" b="1" dirty="0">
                <a:solidFill>
                  <a:schemeClr val="accent5">
                    <a:lumMod val="75000"/>
                  </a:schemeClr>
                </a:solidFill>
                <a:latin typeface="Sakkal Majalla" panose="02000000000000000000" pitchFamily="2" charset="-78"/>
                <a:cs typeface="Mohammad Annoktah" pitchFamily="2" charset="-78"/>
              </a:rPr>
            </a:br>
            <a:endParaRPr lang="fr-FR" sz="4000" dirty="0">
              <a:solidFill>
                <a:schemeClr val="accent5">
                  <a:lumMod val="75000"/>
                </a:schemeClr>
              </a:solidFill>
              <a:cs typeface="Mohammad Annoktah" pitchFamily="2" charset="-78"/>
            </a:endParaRPr>
          </a:p>
        </p:txBody>
      </p:sp>
    </p:spTree>
    <p:extLst>
      <p:ext uri="{BB962C8B-B14F-4D97-AF65-F5344CB8AC3E}">
        <p14:creationId xmlns:p14="http://schemas.microsoft.com/office/powerpoint/2010/main" val="1507628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813779" y="1985185"/>
            <a:ext cx="4237056" cy="4195481"/>
          </a:xfrm>
        </p:spPr>
        <p:txBody>
          <a:bodyPr>
            <a:normAutofit lnSpcReduction="10000"/>
          </a:bodyPr>
          <a:lstStyle/>
          <a:p>
            <a:pPr marL="514350" indent="-514350" algn="r" rtl="1">
              <a:buFont typeface="+mj-lt"/>
              <a:buAutoNum type="arabicPeriod"/>
            </a:pPr>
            <a:r>
              <a:rPr lang="ar-TN" sz="2800" b="1" dirty="0">
                <a:solidFill>
                  <a:srgbClr val="ACD433"/>
                </a:solidFill>
                <a:latin typeface="Sakkal Majalla" panose="02000000000000000000" pitchFamily="2" charset="-78"/>
                <a:cs typeface="Sakkal Majalla" panose="02000000000000000000" pitchFamily="2" charset="-78"/>
              </a:rPr>
              <a:t>اطلاق منصة المبادرات التكنولوجية العربية لمكافحة جائحة «كورونا»</a:t>
            </a:r>
          </a:p>
          <a:p>
            <a:pPr marL="0" indent="0" algn="justLow" rtl="1">
              <a:buNone/>
            </a:pPr>
            <a:r>
              <a:rPr lang="ar-TN" sz="2400" b="1" dirty="0">
                <a:latin typeface="Sakkal Majalla" panose="02000000000000000000" pitchFamily="2" charset="-78"/>
                <a:cs typeface="Sakkal Majalla" panose="02000000000000000000" pitchFamily="2" charset="-78"/>
              </a:rPr>
              <a:t>في إطار حرصها على دعم ومساندة الدول العربية والهياكل المعنية بها على مجابهة جائحة كورونا قامت المنظمة العربية لتكنولوجيات الاتصال والمعلومات بتطوير منصة عرض المشاريع و البرامج المعتمدة على تكنولوجيات الاتصالات و المعلومات التي يقع تنفيذها حاليا من طرف بعض الدول العربية للاستئناس بها. </a:t>
            </a:r>
          </a:p>
          <a:p>
            <a:pPr marL="0" indent="0" algn="justLow" rtl="1">
              <a:buNone/>
            </a:pPr>
            <a:r>
              <a:rPr lang="fr-FR" sz="1900" b="1" dirty="0">
                <a:latin typeface="Sakkal Majalla" panose="02000000000000000000" pitchFamily="2" charset="-78"/>
                <a:cs typeface="Sakkal Majalla" panose="02000000000000000000" pitchFamily="2" charset="-78"/>
              </a:rPr>
              <a:t>http://www.aicto.org/covid-19-arab-ict-initiatives</a:t>
            </a:r>
          </a:p>
          <a:p>
            <a:pPr marL="514350" indent="-514350" algn="r" rtl="1">
              <a:buFont typeface="+mj-lt"/>
              <a:buAutoNum type="arabicPeriod"/>
            </a:pPr>
            <a:endParaRPr lang="ar-TN" sz="2400" b="1" dirty="0">
              <a:latin typeface="Sakkal Majalla" panose="02000000000000000000" pitchFamily="2" charset="-78"/>
              <a:cs typeface="Sakkal Majalla" panose="02000000000000000000" pitchFamily="2" charset="-78"/>
            </a:endParaRPr>
          </a:p>
          <a:p>
            <a:pPr algn="r" rtl="1"/>
            <a:endParaRPr lang="ar-TN" sz="2800" b="1" dirty="0">
              <a:latin typeface="Sakkal Majalla" panose="02000000000000000000" pitchFamily="2" charset="-78"/>
              <a:cs typeface="Sakkal Majalla" panose="02000000000000000000" pitchFamily="2" charset="-78"/>
            </a:endParaRPr>
          </a:p>
        </p:txBody>
      </p:sp>
      <p:pic>
        <p:nvPicPr>
          <p:cNvPr id="4"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96720" y="2840925"/>
            <a:ext cx="4984871" cy="2484000"/>
          </a:xfrm>
          <a:prstGeom prst="rect">
            <a:avLst/>
          </a:prstGeom>
          <a:noFill/>
          <a:ln w="9525">
            <a:noFill/>
            <a:miter lim="800000"/>
            <a:headEnd/>
            <a:tailEnd/>
          </a:ln>
          <a:effectLst/>
        </p:spPr>
      </p:pic>
      <p:sp>
        <p:nvSpPr>
          <p:cNvPr id="7" name="Titre 1">
            <a:extLst>
              <a:ext uri="{FF2B5EF4-FFF2-40B4-BE49-F238E27FC236}">
                <a16:creationId xmlns:a16="http://schemas.microsoft.com/office/drawing/2014/main" id="{C26448EC-4B3A-4835-B36D-599918635A18}"/>
              </a:ext>
            </a:extLst>
          </p:cNvPr>
          <p:cNvSpPr>
            <a:spLocks noGrp="1"/>
          </p:cNvSpPr>
          <p:nvPr>
            <p:ph type="title"/>
          </p:nvPr>
        </p:nvSpPr>
        <p:spPr>
          <a:xfrm>
            <a:off x="646111" y="452718"/>
            <a:ext cx="9404723" cy="1400530"/>
          </a:xfrm>
        </p:spPr>
        <p:txBody>
          <a:bodyPr/>
          <a:lstStyle/>
          <a:p>
            <a:pPr algn="r" rtl="1"/>
            <a:r>
              <a:rPr lang="ar-TN" b="1" dirty="0">
                <a:solidFill>
                  <a:srgbClr val="ACD433"/>
                </a:solidFill>
                <a:latin typeface="Sakkal Majalla" panose="02000000000000000000" pitchFamily="2" charset="-78"/>
                <a:cs typeface="Sakkal Majalla" panose="02000000000000000000" pitchFamily="2" charset="-78"/>
              </a:rPr>
              <a:t>أنشطة وإنجازات المنظمة لسنة 2020-2021</a:t>
            </a:r>
            <a:br>
              <a:rPr lang="ar-TN" b="1" dirty="0">
                <a:solidFill>
                  <a:srgbClr val="ACD433"/>
                </a:solidFill>
                <a:latin typeface="Sakkal Majalla" panose="02000000000000000000" pitchFamily="2" charset="-78"/>
                <a:cs typeface="Sakkal Majalla" panose="02000000000000000000" pitchFamily="2" charset="-78"/>
              </a:rPr>
            </a:br>
            <a:r>
              <a:rPr lang="ar-TN" sz="3600" b="1" dirty="0">
                <a:solidFill>
                  <a:schemeClr val="accent1">
                    <a:lumMod val="40000"/>
                    <a:lumOff val="60000"/>
                  </a:schemeClr>
                </a:solidFill>
                <a:latin typeface="Sakkal Majalla" panose="02000000000000000000" pitchFamily="2" charset="-78"/>
                <a:cs typeface="Sakkal Majalla" panose="02000000000000000000" pitchFamily="2" charset="-78"/>
              </a:rPr>
              <a:t>مساهمة المنظمة في الجهود المبذولة لمجابهة جائحة كورونا </a:t>
            </a:r>
            <a:r>
              <a:rPr lang="fr-FR" sz="3600" b="1" dirty="0">
                <a:solidFill>
                  <a:schemeClr val="accent1">
                    <a:lumMod val="40000"/>
                    <a:lumOff val="60000"/>
                  </a:schemeClr>
                </a:solidFill>
                <a:latin typeface="Sakkal Majalla" panose="02000000000000000000" pitchFamily="2" charset="-78"/>
                <a:cs typeface="Sakkal Majalla" panose="02000000000000000000" pitchFamily="2" charset="-78"/>
              </a:rPr>
              <a:t>|</a:t>
            </a:r>
            <a:r>
              <a:rPr lang="ar-TN" sz="3600" b="1" dirty="0">
                <a:solidFill>
                  <a:schemeClr val="accent1">
                    <a:lumMod val="40000"/>
                    <a:lumOff val="60000"/>
                  </a:schemeClr>
                </a:solidFill>
                <a:latin typeface="Sakkal Majalla" panose="02000000000000000000" pitchFamily="2" charset="-78"/>
                <a:cs typeface="Sakkal Majalla" panose="02000000000000000000" pitchFamily="2" charset="-78"/>
              </a:rPr>
              <a:t> 2020 </a:t>
            </a:r>
            <a:br>
              <a:rPr lang="ar-TN" sz="3600" b="1" dirty="0">
                <a:solidFill>
                  <a:schemeClr val="accent5">
                    <a:lumMod val="75000"/>
                  </a:schemeClr>
                </a:solidFill>
                <a:latin typeface="Sakkal Majalla" panose="02000000000000000000" pitchFamily="2" charset="-78"/>
                <a:cs typeface="Sakkal Majalla" panose="02000000000000000000" pitchFamily="2" charset="-78"/>
              </a:rPr>
            </a:br>
            <a:endParaRPr lang="fr-FR" dirty="0">
              <a:solidFill>
                <a:schemeClr val="accent5">
                  <a:lumMod val="75000"/>
                </a:schemeClr>
              </a:solidFill>
            </a:endParaRPr>
          </a:p>
        </p:txBody>
      </p:sp>
    </p:spTree>
    <p:extLst>
      <p:ext uri="{BB962C8B-B14F-4D97-AF65-F5344CB8AC3E}">
        <p14:creationId xmlns:p14="http://schemas.microsoft.com/office/powerpoint/2010/main" val="261930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rtl="1"/>
            <a:r>
              <a:rPr lang="ar-TN" b="1" dirty="0">
                <a:solidFill>
                  <a:srgbClr val="ACD433"/>
                </a:solidFill>
                <a:latin typeface="Sakkal Majalla" panose="02000000000000000000" pitchFamily="2" charset="-78"/>
                <a:cs typeface="Sakkal Majalla" panose="02000000000000000000" pitchFamily="2" charset="-78"/>
              </a:rPr>
              <a:t>أنشطة وإنجازات المنظمة لسنة 2020-2021</a:t>
            </a:r>
            <a:br>
              <a:rPr lang="ar-TN" b="1" dirty="0">
                <a:solidFill>
                  <a:srgbClr val="ACD433"/>
                </a:solidFill>
                <a:latin typeface="Sakkal Majalla" panose="02000000000000000000" pitchFamily="2" charset="-78"/>
                <a:cs typeface="Sakkal Majalla" panose="02000000000000000000" pitchFamily="2" charset="-78"/>
              </a:rPr>
            </a:br>
            <a:r>
              <a:rPr lang="ar-TN" sz="3600" b="1" dirty="0">
                <a:solidFill>
                  <a:schemeClr val="accent1">
                    <a:lumMod val="40000"/>
                    <a:lumOff val="60000"/>
                  </a:schemeClr>
                </a:solidFill>
                <a:latin typeface="Sakkal Majalla" panose="02000000000000000000" pitchFamily="2" charset="-78"/>
                <a:cs typeface="Sakkal Majalla" panose="02000000000000000000" pitchFamily="2" charset="-78"/>
              </a:rPr>
              <a:t>مساهمة المنظمة في الجهود المبذولة لمجابهة جائحة كورونا </a:t>
            </a:r>
            <a:r>
              <a:rPr lang="fr-FR" sz="3600" b="1" dirty="0">
                <a:solidFill>
                  <a:schemeClr val="accent1">
                    <a:lumMod val="40000"/>
                    <a:lumOff val="60000"/>
                  </a:schemeClr>
                </a:solidFill>
                <a:latin typeface="Sakkal Majalla" panose="02000000000000000000" pitchFamily="2" charset="-78"/>
                <a:cs typeface="Sakkal Majalla" panose="02000000000000000000" pitchFamily="2" charset="-78"/>
              </a:rPr>
              <a:t>|</a:t>
            </a:r>
            <a:r>
              <a:rPr lang="ar-TN" sz="3600" b="1" dirty="0">
                <a:solidFill>
                  <a:schemeClr val="accent1">
                    <a:lumMod val="40000"/>
                    <a:lumOff val="60000"/>
                  </a:schemeClr>
                </a:solidFill>
                <a:latin typeface="Sakkal Majalla" panose="02000000000000000000" pitchFamily="2" charset="-78"/>
                <a:cs typeface="Sakkal Majalla" panose="02000000000000000000" pitchFamily="2" charset="-78"/>
              </a:rPr>
              <a:t> 2020 </a:t>
            </a:r>
            <a:br>
              <a:rPr lang="ar-TN" sz="3600" b="1" dirty="0">
                <a:solidFill>
                  <a:schemeClr val="accent5">
                    <a:lumMod val="75000"/>
                  </a:schemeClr>
                </a:solidFill>
                <a:latin typeface="Sakkal Majalla" panose="02000000000000000000" pitchFamily="2" charset="-78"/>
                <a:cs typeface="Sakkal Majalla" panose="02000000000000000000" pitchFamily="2" charset="-78"/>
              </a:rPr>
            </a:br>
            <a:endParaRPr lang="fr-FR" dirty="0">
              <a:solidFill>
                <a:schemeClr val="accent5">
                  <a:lumMod val="75000"/>
                </a:schemeClr>
              </a:solidFill>
            </a:endParaRPr>
          </a:p>
        </p:txBody>
      </p:sp>
      <p:pic>
        <p:nvPicPr>
          <p:cNvPr id="4" name="Picture 2" descr="Image may contain: 18 people, tex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2935" y="2052918"/>
            <a:ext cx="11452225" cy="4684713"/>
          </a:xfrm>
          <a:prstGeom prst="rect">
            <a:avLst/>
          </a:prstGeom>
          <a:noFill/>
        </p:spPr>
      </p:pic>
    </p:spTree>
    <p:extLst>
      <p:ext uri="{BB962C8B-B14F-4D97-AF65-F5344CB8AC3E}">
        <p14:creationId xmlns:p14="http://schemas.microsoft.com/office/powerpoint/2010/main" val="1072030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rtl="1"/>
            <a:r>
              <a:rPr lang="ar-TN" b="1" dirty="0">
                <a:solidFill>
                  <a:srgbClr val="ACD433"/>
                </a:solidFill>
                <a:latin typeface="Sakkal Majalla" panose="02000000000000000000" pitchFamily="2" charset="-78"/>
                <a:cs typeface="Sakkal Majalla" panose="02000000000000000000" pitchFamily="2" charset="-78"/>
              </a:rPr>
              <a:t>أنشطة وإنجازات المنظمة لسنة 2020-2021</a:t>
            </a:r>
            <a:br>
              <a:rPr lang="ar-TN" b="1" dirty="0">
                <a:solidFill>
                  <a:srgbClr val="ACD433"/>
                </a:solidFill>
                <a:latin typeface="Sakkal Majalla" panose="02000000000000000000" pitchFamily="2" charset="-78"/>
                <a:cs typeface="Sakkal Majalla" panose="02000000000000000000" pitchFamily="2" charset="-78"/>
              </a:rPr>
            </a:br>
            <a:r>
              <a:rPr lang="ar-TN" sz="3600" b="1" dirty="0">
                <a:solidFill>
                  <a:schemeClr val="accent1">
                    <a:lumMod val="40000"/>
                    <a:lumOff val="60000"/>
                  </a:schemeClr>
                </a:solidFill>
                <a:latin typeface="Sakkal Majalla" panose="02000000000000000000" pitchFamily="2" charset="-78"/>
                <a:cs typeface="Sakkal Majalla" panose="02000000000000000000" pitchFamily="2" charset="-78"/>
              </a:rPr>
              <a:t>مساهمة المنظمة في الجهود المبذولة لمجابهة جائحة كورونا </a:t>
            </a:r>
            <a:r>
              <a:rPr lang="fr-FR" sz="3600" b="1" dirty="0">
                <a:solidFill>
                  <a:schemeClr val="accent1">
                    <a:lumMod val="40000"/>
                    <a:lumOff val="60000"/>
                  </a:schemeClr>
                </a:solidFill>
                <a:latin typeface="Sakkal Majalla" panose="02000000000000000000" pitchFamily="2" charset="-78"/>
                <a:cs typeface="Sakkal Majalla" panose="02000000000000000000" pitchFamily="2" charset="-78"/>
              </a:rPr>
              <a:t>|</a:t>
            </a:r>
            <a:r>
              <a:rPr lang="ar-TN" sz="3600" b="1" dirty="0">
                <a:solidFill>
                  <a:schemeClr val="accent1">
                    <a:lumMod val="40000"/>
                    <a:lumOff val="60000"/>
                  </a:schemeClr>
                </a:solidFill>
                <a:latin typeface="Sakkal Majalla" panose="02000000000000000000" pitchFamily="2" charset="-78"/>
                <a:cs typeface="Sakkal Majalla" panose="02000000000000000000" pitchFamily="2" charset="-78"/>
              </a:rPr>
              <a:t> 2020</a:t>
            </a:r>
            <a:br>
              <a:rPr lang="ar-TN" sz="3600" b="1" dirty="0">
                <a:solidFill>
                  <a:schemeClr val="accent5">
                    <a:lumMod val="75000"/>
                  </a:schemeClr>
                </a:solidFill>
                <a:latin typeface="Sakkal Majalla" panose="02000000000000000000" pitchFamily="2" charset="-78"/>
                <a:cs typeface="Sakkal Majalla" panose="02000000000000000000" pitchFamily="2" charset="-78"/>
              </a:rPr>
            </a:br>
            <a:endParaRPr lang="fr-FR" dirty="0">
              <a:solidFill>
                <a:schemeClr val="accent5">
                  <a:lumMod val="75000"/>
                </a:schemeClr>
              </a:solidFill>
            </a:endParaRPr>
          </a:p>
        </p:txBody>
      </p:sp>
      <p:sp>
        <p:nvSpPr>
          <p:cNvPr id="3" name="Espace réservé du contenu 2"/>
          <p:cNvSpPr>
            <a:spLocks noGrp="1"/>
          </p:cNvSpPr>
          <p:nvPr>
            <p:ph idx="1"/>
          </p:nvPr>
        </p:nvSpPr>
        <p:spPr>
          <a:xfrm>
            <a:off x="893852" y="2052918"/>
            <a:ext cx="9156001" cy="4195481"/>
          </a:xfrm>
        </p:spPr>
        <p:txBody>
          <a:bodyPr>
            <a:normAutofit fontScale="55000" lnSpcReduction="20000"/>
          </a:bodyPr>
          <a:lstStyle/>
          <a:p>
            <a:pPr marL="514350" indent="-514350" algn="r" rtl="1">
              <a:buFont typeface="+mj-lt"/>
              <a:buAutoNum type="arabicPeriod" startAt="2"/>
            </a:pPr>
            <a:r>
              <a:rPr lang="ar-TN" sz="5100" b="1" dirty="0">
                <a:latin typeface="Sakkal Majalla" panose="02000000000000000000" pitchFamily="2" charset="-78"/>
                <a:cs typeface="Sakkal Majalla" panose="02000000000000000000" pitchFamily="2" charset="-78"/>
              </a:rPr>
              <a:t>المنتدى العربي الافتراضي الأول حول : « دور تكنولوجيات الاتصال والمعلومات في مواجهة جائحة كورونا – تجارب عربية وقصص نجاح» - </a:t>
            </a:r>
            <a:r>
              <a:rPr lang="ar-TN" sz="6500" b="1" dirty="0">
                <a:solidFill>
                  <a:srgbClr val="ACD433"/>
                </a:solidFill>
                <a:latin typeface="Sakkal Majalla" panose="02000000000000000000" pitchFamily="2" charset="-78"/>
                <a:cs typeface="Sakkal Majalla" panose="02000000000000000000" pitchFamily="2" charset="-78"/>
              </a:rPr>
              <a:t>التوصيات </a:t>
            </a:r>
            <a:endParaRPr lang="ar-TN" sz="5100" b="1" dirty="0">
              <a:solidFill>
                <a:srgbClr val="ACD433"/>
              </a:solidFill>
              <a:latin typeface="Sakkal Majalla" panose="02000000000000000000" pitchFamily="2" charset="-78"/>
              <a:cs typeface="Sakkal Majalla" panose="02000000000000000000" pitchFamily="2" charset="-78"/>
            </a:endParaRPr>
          </a:p>
          <a:p>
            <a:pPr lvl="0" algn="r" rtl="1"/>
            <a:r>
              <a:rPr lang="ar-EG" sz="2800" dirty="0">
                <a:latin typeface="Sakkal Majalla" panose="02000000000000000000" pitchFamily="2" charset="-78"/>
                <a:cs typeface="Sakkal Majalla" panose="02000000000000000000" pitchFamily="2" charset="-78"/>
              </a:rPr>
              <a:t>ضرورة مشاركة التجارب والحلول المنجزة من طرف الدول الأعضاء في إطار مكافحة جائحة</a:t>
            </a:r>
            <a:br>
              <a:rPr lang="ar-TN" sz="2800" dirty="0">
                <a:latin typeface="Sakkal Majalla" panose="02000000000000000000" pitchFamily="2" charset="-78"/>
                <a:cs typeface="Sakkal Majalla" panose="02000000000000000000" pitchFamily="2" charset="-78"/>
              </a:rPr>
            </a:br>
            <a:r>
              <a:rPr lang="ar-EG" sz="2800" dirty="0">
                <a:latin typeface="Sakkal Majalla" panose="02000000000000000000" pitchFamily="2" charset="-78"/>
                <a:cs typeface="Sakkal Majalla" panose="02000000000000000000" pitchFamily="2" charset="-78"/>
              </a:rPr>
              <a:t> كورونا من خلال</a:t>
            </a:r>
            <a:r>
              <a:rPr lang="ar-TN" sz="2800" dirty="0">
                <a:latin typeface="Sakkal Majalla" panose="02000000000000000000" pitchFamily="2" charset="-78"/>
                <a:cs typeface="Sakkal Majalla" panose="02000000000000000000" pitchFamily="2" charset="-78"/>
              </a:rPr>
              <a:t> </a:t>
            </a:r>
            <a:r>
              <a:rPr lang="ar-EG" sz="2800" dirty="0">
                <a:latin typeface="Sakkal Majalla" panose="02000000000000000000" pitchFamily="2" charset="-78"/>
                <a:cs typeface="Sakkal Majalla" panose="02000000000000000000" pitchFamily="2" charset="-78"/>
              </a:rPr>
              <a:t>إنشاء بنك معلومات يمكن من مشاركة جميع</a:t>
            </a:r>
            <a:r>
              <a:rPr lang="ar-TN" sz="2800" dirty="0">
                <a:latin typeface="Sakkal Majalla" panose="02000000000000000000" pitchFamily="2" charset="-78"/>
                <a:cs typeface="Sakkal Majalla" panose="02000000000000000000" pitchFamily="2" charset="-78"/>
              </a:rPr>
              <a:t> </a:t>
            </a:r>
            <a:r>
              <a:rPr lang="ar-EG" sz="2800" dirty="0">
                <a:latin typeface="Sakkal Majalla" panose="02000000000000000000" pitchFamily="2" charset="-78"/>
                <a:cs typeface="Sakkal Majalla" panose="02000000000000000000" pitchFamily="2" charset="-78"/>
              </a:rPr>
              <a:t>التطبيقات والحلول التي تم</a:t>
            </a:r>
            <a:br>
              <a:rPr lang="ar-TN" sz="2800" dirty="0">
                <a:latin typeface="Sakkal Majalla" panose="02000000000000000000" pitchFamily="2" charset="-78"/>
                <a:cs typeface="Sakkal Majalla" panose="02000000000000000000" pitchFamily="2" charset="-78"/>
              </a:rPr>
            </a:br>
            <a:r>
              <a:rPr lang="ar-EG" sz="2800" dirty="0">
                <a:latin typeface="Sakkal Majalla" panose="02000000000000000000" pitchFamily="2" charset="-78"/>
                <a:cs typeface="Sakkal Majalla" panose="02000000000000000000" pitchFamily="2" charset="-78"/>
              </a:rPr>
              <a:t>تطويرها، بما في ذلك منصات التكوين</a:t>
            </a:r>
            <a:r>
              <a:rPr lang="ar-TN" sz="2800" dirty="0">
                <a:latin typeface="Sakkal Majalla" panose="02000000000000000000" pitchFamily="2" charset="-78"/>
                <a:cs typeface="Sakkal Majalla" panose="02000000000000000000" pitchFamily="2" charset="-78"/>
              </a:rPr>
              <a:t> </a:t>
            </a:r>
            <a:r>
              <a:rPr lang="ar-EG" sz="2800" dirty="0">
                <a:latin typeface="Sakkal Majalla" panose="02000000000000000000" pitchFamily="2" charset="-78"/>
                <a:cs typeface="Sakkal Majalla" panose="02000000000000000000" pitchFamily="2" charset="-78"/>
              </a:rPr>
              <a:t>عن بعد، وبوابات الانترنت المتخصصة، التي تم وضعها</a:t>
            </a:r>
            <a:br>
              <a:rPr lang="ar-TN" sz="2800" dirty="0">
                <a:latin typeface="Sakkal Majalla" panose="02000000000000000000" pitchFamily="2" charset="-78"/>
                <a:cs typeface="Sakkal Majalla" panose="02000000000000000000" pitchFamily="2" charset="-78"/>
              </a:rPr>
            </a:br>
            <a:r>
              <a:rPr lang="ar-EG" sz="2800" dirty="0">
                <a:latin typeface="Sakkal Majalla" panose="02000000000000000000" pitchFamily="2" charset="-78"/>
                <a:cs typeface="Sakkal Majalla" panose="02000000000000000000" pitchFamily="2" charset="-78"/>
              </a:rPr>
              <a:t> لتقديم الخدمات عبر الإنترنت خلال فترة الجائحة.</a:t>
            </a:r>
            <a:endParaRPr lang="fr-FR" sz="2800" dirty="0">
              <a:latin typeface="Sakkal Majalla" panose="02000000000000000000" pitchFamily="2" charset="-78"/>
              <a:cs typeface="Sakkal Majalla" panose="02000000000000000000" pitchFamily="2" charset="-78"/>
            </a:endParaRPr>
          </a:p>
          <a:p>
            <a:pPr lvl="0" algn="justLow" rtl="1"/>
            <a:r>
              <a:rPr lang="ar-EG" sz="2800" dirty="0">
                <a:latin typeface="Sakkal Majalla" panose="02000000000000000000" pitchFamily="2" charset="-78"/>
                <a:cs typeface="Sakkal Majalla" panose="02000000000000000000" pitchFamily="2" charset="-78"/>
              </a:rPr>
              <a:t>تنظيم ندوات منتظمة حول تكنولوجيا المعلومات والاتصالات ومساهمتها في مكافحة الوباء.</a:t>
            </a:r>
            <a:endParaRPr lang="fr-FR" sz="2800" dirty="0">
              <a:latin typeface="Sakkal Majalla" panose="02000000000000000000" pitchFamily="2" charset="-78"/>
              <a:cs typeface="Sakkal Majalla" panose="02000000000000000000" pitchFamily="2" charset="-78"/>
            </a:endParaRPr>
          </a:p>
          <a:p>
            <a:pPr lvl="0" algn="justLow" rtl="1"/>
            <a:r>
              <a:rPr lang="ar-EG" sz="2800" dirty="0">
                <a:latin typeface="Sakkal Majalla" panose="02000000000000000000" pitchFamily="2" charset="-78"/>
                <a:cs typeface="Sakkal Majalla" panose="02000000000000000000" pitchFamily="2" charset="-78"/>
              </a:rPr>
              <a:t>التركيز</a:t>
            </a:r>
            <a:r>
              <a:rPr lang="ar-TN" sz="2800" dirty="0">
                <a:latin typeface="Sakkal Majalla" panose="02000000000000000000" pitchFamily="2" charset="-78"/>
                <a:cs typeface="Sakkal Majalla" panose="02000000000000000000" pitchFamily="2" charset="-78"/>
              </a:rPr>
              <a:t> </a:t>
            </a:r>
            <a:r>
              <a:rPr lang="ar-EG" sz="2800" dirty="0">
                <a:latin typeface="Sakkal Majalla" panose="02000000000000000000" pitchFamily="2" charset="-78"/>
                <a:cs typeface="Sakkal Majalla" panose="02000000000000000000" pitchFamily="2" charset="-78"/>
              </a:rPr>
              <a:t>على</a:t>
            </a:r>
            <a:r>
              <a:rPr lang="ar-TN" sz="2800" dirty="0">
                <a:latin typeface="Sakkal Majalla" panose="02000000000000000000" pitchFamily="2" charset="-78"/>
                <a:cs typeface="Sakkal Majalla" panose="02000000000000000000" pitchFamily="2" charset="-78"/>
              </a:rPr>
              <a:t> </a:t>
            </a:r>
            <a:r>
              <a:rPr lang="ar-EG" sz="2800" dirty="0">
                <a:latin typeface="Sakkal Majalla" panose="02000000000000000000" pitchFamily="2" charset="-78"/>
                <a:cs typeface="Sakkal Majalla" panose="02000000000000000000" pitchFamily="2" charset="-78"/>
              </a:rPr>
              <a:t>النفاذ</a:t>
            </a:r>
            <a:r>
              <a:rPr lang="ar-TN" sz="2800" dirty="0">
                <a:latin typeface="Sakkal Majalla" panose="02000000000000000000" pitchFamily="2" charset="-78"/>
                <a:cs typeface="Sakkal Majalla" panose="02000000000000000000" pitchFamily="2" charset="-78"/>
              </a:rPr>
              <a:t> </a:t>
            </a:r>
            <a:r>
              <a:rPr lang="ar-EG" sz="2800" dirty="0">
                <a:latin typeface="Sakkal Majalla" panose="02000000000000000000" pitchFamily="2" charset="-78"/>
                <a:cs typeface="Sakkal Majalla" panose="02000000000000000000" pitchFamily="2" charset="-78"/>
              </a:rPr>
              <a:t>للتكنولوجيا</a:t>
            </a:r>
            <a:r>
              <a:rPr lang="ar-TN" sz="2800" dirty="0">
                <a:latin typeface="Sakkal Majalla" panose="02000000000000000000" pitchFamily="2" charset="-78"/>
                <a:cs typeface="Sakkal Majalla" panose="02000000000000000000" pitchFamily="2" charset="-78"/>
              </a:rPr>
              <a:t> </a:t>
            </a:r>
            <a:r>
              <a:rPr lang="ar-EG" sz="2800" dirty="0">
                <a:latin typeface="Sakkal Majalla" panose="02000000000000000000" pitchFamily="2" charset="-78"/>
                <a:cs typeface="Sakkal Majalla" panose="02000000000000000000" pitchFamily="2" charset="-78"/>
              </a:rPr>
              <a:t>والانترنت</a:t>
            </a:r>
            <a:r>
              <a:rPr lang="ar-TN" sz="2800" dirty="0">
                <a:latin typeface="Sakkal Majalla" panose="02000000000000000000" pitchFamily="2" charset="-78"/>
                <a:cs typeface="Sakkal Majalla" panose="02000000000000000000" pitchFamily="2" charset="-78"/>
              </a:rPr>
              <a:t> </a:t>
            </a:r>
            <a:r>
              <a:rPr lang="ar-EG" sz="2800" dirty="0">
                <a:latin typeface="Sakkal Majalla" panose="02000000000000000000" pitchFamily="2" charset="-78"/>
                <a:cs typeface="Sakkal Majalla" panose="02000000000000000000" pitchFamily="2" charset="-78"/>
              </a:rPr>
              <a:t>لمجابهة</a:t>
            </a:r>
            <a:r>
              <a:rPr lang="ar-TN" sz="2800" dirty="0">
                <a:latin typeface="Sakkal Majalla" panose="02000000000000000000" pitchFamily="2" charset="-78"/>
                <a:cs typeface="Sakkal Majalla" panose="02000000000000000000" pitchFamily="2" charset="-78"/>
              </a:rPr>
              <a:t> </a:t>
            </a:r>
            <a:r>
              <a:rPr lang="ar-EG" sz="2800" dirty="0">
                <a:latin typeface="Sakkal Majalla" panose="02000000000000000000" pitchFamily="2" charset="-78"/>
                <a:cs typeface="Sakkal Majalla" panose="02000000000000000000" pitchFamily="2" charset="-78"/>
              </a:rPr>
              <a:t>الأزمات.</a:t>
            </a:r>
            <a:endParaRPr lang="fr-FR" sz="2800" dirty="0">
              <a:latin typeface="Sakkal Majalla" panose="02000000000000000000" pitchFamily="2" charset="-78"/>
              <a:cs typeface="Sakkal Majalla" panose="02000000000000000000" pitchFamily="2" charset="-78"/>
            </a:endParaRPr>
          </a:p>
          <a:p>
            <a:pPr lvl="0" algn="justLow" rtl="1"/>
            <a:r>
              <a:rPr lang="ar-EG" sz="2800" dirty="0">
                <a:latin typeface="Sakkal Majalla" panose="02000000000000000000" pitchFamily="2" charset="-78"/>
                <a:cs typeface="Sakkal Majalla" panose="02000000000000000000" pitchFamily="2" charset="-78"/>
              </a:rPr>
              <a:t>مواكبة</a:t>
            </a:r>
            <a:r>
              <a:rPr lang="ar-TN" sz="2800" dirty="0">
                <a:latin typeface="Sakkal Majalla" panose="02000000000000000000" pitchFamily="2" charset="-78"/>
                <a:cs typeface="Sakkal Majalla" panose="02000000000000000000" pitchFamily="2" charset="-78"/>
              </a:rPr>
              <a:t> </a:t>
            </a:r>
            <a:r>
              <a:rPr lang="ar-EG" sz="2800" dirty="0">
                <a:latin typeface="Sakkal Majalla" panose="02000000000000000000" pitchFamily="2" charset="-78"/>
                <a:cs typeface="Sakkal Majalla" panose="02000000000000000000" pitchFamily="2" charset="-78"/>
              </a:rPr>
              <a:t>التحوّلات</a:t>
            </a:r>
            <a:r>
              <a:rPr lang="ar-TN" sz="2800" dirty="0">
                <a:latin typeface="Sakkal Majalla" panose="02000000000000000000" pitchFamily="2" charset="-78"/>
                <a:cs typeface="Sakkal Majalla" panose="02000000000000000000" pitchFamily="2" charset="-78"/>
              </a:rPr>
              <a:t> </a:t>
            </a:r>
            <a:r>
              <a:rPr lang="ar-EG" sz="2800" dirty="0">
                <a:latin typeface="Sakkal Majalla" panose="02000000000000000000" pitchFamily="2" charset="-78"/>
                <a:cs typeface="Sakkal Majalla" panose="02000000000000000000" pitchFamily="2" charset="-78"/>
              </a:rPr>
              <a:t>التكنولوجية</a:t>
            </a:r>
            <a:r>
              <a:rPr lang="ar-TN" sz="2800" dirty="0">
                <a:latin typeface="Sakkal Majalla" panose="02000000000000000000" pitchFamily="2" charset="-78"/>
                <a:cs typeface="Sakkal Majalla" panose="02000000000000000000" pitchFamily="2" charset="-78"/>
              </a:rPr>
              <a:t> </a:t>
            </a:r>
            <a:r>
              <a:rPr lang="ar-EG" sz="2800" dirty="0">
                <a:latin typeface="Sakkal Majalla" panose="02000000000000000000" pitchFamily="2" charset="-78"/>
                <a:cs typeface="Sakkal Majalla" panose="02000000000000000000" pitchFamily="2" charset="-78"/>
              </a:rPr>
              <a:t>العالمية</a:t>
            </a:r>
            <a:r>
              <a:rPr lang="ar-TN" sz="2800" dirty="0">
                <a:latin typeface="Sakkal Majalla" panose="02000000000000000000" pitchFamily="2" charset="-78"/>
                <a:cs typeface="Sakkal Majalla" panose="02000000000000000000" pitchFamily="2" charset="-78"/>
              </a:rPr>
              <a:t> </a:t>
            </a:r>
            <a:r>
              <a:rPr lang="ar-EG" sz="2800" dirty="0">
                <a:latin typeface="Sakkal Majalla" panose="02000000000000000000" pitchFamily="2" charset="-78"/>
                <a:cs typeface="Sakkal Majalla" panose="02000000000000000000" pitchFamily="2" charset="-78"/>
              </a:rPr>
              <a:t>مثل</a:t>
            </a:r>
            <a:r>
              <a:rPr lang="ar-TN" sz="2800" dirty="0">
                <a:latin typeface="Sakkal Majalla" panose="02000000000000000000" pitchFamily="2" charset="-78"/>
                <a:cs typeface="Sakkal Majalla" panose="02000000000000000000" pitchFamily="2" charset="-78"/>
              </a:rPr>
              <a:t> ا</a:t>
            </a:r>
            <a:r>
              <a:rPr lang="ar-EG" sz="2800" dirty="0">
                <a:latin typeface="Sakkal Majalla" panose="02000000000000000000" pitchFamily="2" charset="-78"/>
                <a:cs typeface="Sakkal Majalla" panose="02000000000000000000" pitchFamily="2" charset="-78"/>
              </a:rPr>
              <a:t>لبيانات</a:t>
            </a:r>
            <a:r>
              <a:rPr lang="ar-TN" sz="2800" dirty="0">
                <a:latin typeface="Sakkal Majalla" panose="02000000000000000000" pitchFamily="2" charset="-78"/>
                <a:cs typeface="Sakkal Majalla" panose="02000000000000000000" pitchFamily="2" charset="-78"/>
              </a:rPr>
              <a:t> </a:t>
            </a:r>
            <a:r>
              <a:rPr lang="ar-EG" sz="2800" dirty="0">
                <a:latin typeface="Sakkal Majalla" panose="02000000000000000000" pitchFamily="2" charset="-78"/>
                <a:cs typeface="Sakkal Majalla" panose="02000000000000000000" pitchFamily="2" charset="-78"/>
              </a:rPr>
              <a:t>الضخمة،</a:t>
            </a:r>
            <a:r>
              <a:rPr lang="ar-TN" sz="2800" dirty="0">
                <a:latin typeface="Sakkal Majalla" panose="02000000000000000000" pitchFamily="2" charset="-78"/>
                <a:cs typeface="Sakkal Majalla" panose="02000000000000000000" pitchFamily="2" charset="-78"/>
              </a:rPr>
              <a:t> </a:t>
            </a:r>
            <a:r>
              <a:rPr lang="ar-EG" sz="2800" dirty="0">
                <a:latin typeface="Sakkal Majalla" panose="02000000000000000000" pitchFamily="2" charset="-78"/>
                <a:cs typeface="Sakkal Majalla" panose="02000000000000000000" pitchFamily="2" charset="-78"/>
              </a:rPr>
              <a:t>الذكاء</a:t>
            </a:r>
            <a:r>
              <a:rPr lang="ar-TN" sz="2800" dirty="0">
                <a:latin typeface="Sakkal Majalla" panose="02000000000000000000" pitchFamily="2" charset="-78"/>
                <a:cs typeface="Sakkal Majalla" panose="02000000000000000000" pitchFamily="2" charset="-78"/>
              </a:rPr>
              <a:t> </a:t>
            </a:r>
            <a:r>
              <a:rPr lang="ar-EG" sz="2800" dirty="0">
                <a:latin typeface="Sakkal Majalla" panose="02000000000000000000" pitchFamily="2" charset="-78"/>
                <a:cs typeface="Sakkal Majalla" panose="02000000000000000000" pitchFamily="2" charset="-78"/>
              </a:rPr>
              <a:t>الاصطناعي إنترنت</a:t>
            </a:r>
            <a:r>
              <a:rPr lang="ar-TN" sz="2800" dirty="0">
                <a:latin typeface="Sakkal Majalla" panose="02000000000000000000" pitchFamily="2" charset="-78"/>
                <a:cs typeface="Sakkal Majalla" panose="02000000000000000000" pitchFamily="2" charset="-78"/>
              </a:rPr>
              <a:t> </a:t>
            </a:r>
            <a:r>
              <a:rPr lang="ar-EG" sz="2800" dirty="0">
                <a:latin typeface="Sakkal Majalla" panose="02000000000000000000" pitchFamily="2" charset="-78"/>
                <a:cs typeface="Sakkal Majalla" panose="02000000000000000000" pitchFamily="2" charset="-78"/>
              </a:rPr>
              <a:t>الأشياء،</a:t>
            </a:r>
            <a:r>
              <a:rPr lang="ar-TN" sz="2800" dirty="0">
                <a:latin typeface="Sakkal Majalla" panose="02000000000000000000" pitchFamily="2" charset="-78"/>
                <a:cs typeface="Sakkal Majalla" panose="02000000000000000000" pitchFamily="2" charset="-78"/>
              </a:rPr>
              <a:t> </a:t>
            </a:r>
            <a:r>
              <a:rPr lang="ar-EG" sz="2800" dirty="0">
                <a:latin typeface="Sakkal Majalla" panose="02000000000000000000" pitchFamily="2" charset="-78"/>
                <a:cs typeface="Sakkal Majalla" panose="02000000000000000000" pitchFamily="2" charset="-78"/>
              </a:rPr>
              <a:t>وغيرها. </a:t>
            </a:r>
            <a:endParaRPr lang="fr-FR" sz="2800" dirty="0">
              <a:latin typeface="Sakkal Majalla" panose="02000000000000000000" pitchFamily="2" charset="-78"/>
              <a:cs typeface="Sakkal Majalla" panose="02000000000000000000" pitchFamily="2" charset="-78"/>
            </a:endParaRPr>
          </a:p>
          <a:p>
            <a:pPr lvl="0" algn="justLow" rtl="1"/>
            <a:r>
              <a:rPr lang="ar-EG" sz="2800" dirty="0">
                <a:latin typeface="Sakkal Majalla" panose="02000000000000000000" pitchFamily="2" charset="-78"/>
                <a:cs typeface="Sakkal Majalla" panose="02000000000000000000" pitchFamily="2" charset="-78"/>
              </a:rPr>
              <a:t>العمل</a:t>
            </a:r>
            <a:r>
              <a:rPr lang="ar-TN" sz="2800" dirty="0">
                <a:latin typeface="Sakkal Majalla" panose="02000000000000000000" pitchFamily="2" charset="-78"/>
                <a:cs typeface="Sakkal Majalla" panose="02000000000000000000" pitchFamily="2" charset="-78"/>
              </a:rPr>
              <a:t> </a:t>
            </a:r>
            <a:r>
              <a:rPr lang="ar-EG" sz="2800" dirty="0">
                <a:latin typeface="Sakkal Majalla" panose="02000000000000000000" pitchFamily="2" charset="-78"/>
                <a:cs typeface="Sakkal Majalla" panose="02000000000000000000" pitchFamily="2" charset="-78"/>
              </a:rPr>
              <a:t>على</a:t>
            </a:r>
            <a:r>
              <a:rPr lang="ar-TN" sz="2800" dirty="0">
                <a:latin typeface="Sakkal Majalla" panose="02000000000000000000" pitchFamily="2" charset="-78"/>
                <a:cs typeface="Sakkal Majalla" panose="02000000000000000000" pitchFamily="2" charset="-78"/>
              </a:rPr>
              <a:t> </a:t>
            </a:r>
            <a:r>
              <a:rPr lang="ar-EG" sz="2800" dirty="0">
                <a:latin typeface="Sakkal Majalla" panose="02000000000000000000" pitchFamily="2" charset="-78"/>
                <a:cs typeface="Sakkal Majalla" panose="02000000000000000000" pitchFamily="2" charset="-78"/>
              </a:rPr>
              <a:t>تطوير</a:t>
            </a:r>
            <a:r>
              <a:rPr lang="ar-TN" sz="2800" dirty="0">
                <a:latin typeface="Sakkal Majalla" panose="02000000000000000000" pitchFamily="2" charset="-78"/>
                <a:cs typeface="Sakkal Majalla" panose="02000000000000000000" pitchFamily="2" charset="-78"/>
              </a:rPr>
              <a:t> </a:t>
            </a:r>
            <a:r>
              <a:rPr lang="ar-EG" sz="2800" dirty="0">
                <a:latin typeface="Sakkal Majalla" panose="02000000000000000000" pitchFamily="2" charset="-78"/>
                <a:cs typeface="Sakkal Majalla" panose="02000000000000000000" pitchFamily="2" charset="-78"/>
              </a:rPr>
              <a:t>تكنولوجيات</a:t>
            </a:r>
            <a:r>
              <a:rPr lang="ar-TN" sz="2800" dirty="0">
                <a:latin typeface="Sakkal Majalla" panose="02000000000000000000" pitchFamily="2" charset="-78"/>
                <a:cs typeface="Sakkal Majalla" panose="02000000000000000000" pitchFamily="2" charset="-78"/>
              </a:rPr>
              <a:t> </a:t>
            </a:r>
            <a:r>
              <a:rPr lang="ar-EG" sz="2800" dirty="0">
                <a:latin typeface="Sakkal Majalla" panose="02000000000000000000" pitchFamily="2" charset="-78"/>
                <a:cs typeface="Sakkal Majalla" panose="02000000000000000000" pitchFamily="2" charset="-78"/>
              </a:rPr>
              <a:t>الاتصال</a:t>
            </a:r>
            <a:r>
              <a:rPr lang="ar-TN" sz="2800" dirty="0">
                <a:latin typeface="Sakkal Majalla" panose="02000000000000000000" pitchFamily="2" charset="-78"/>
                <a:cs typeface="Sakkal Majalla" panose="02000000000000000000" pitchFamily="2" charset="-78"/>
              </a:rPr>
              <a:t> </a:t>
            </a:r>
            <a:r>
              <a:rPr lang="ar-EG" sz="2800" dirty="0">
                <a:latin typeface="Sakkal Majalla" panose="02000000000000000000" pitchFamily="2" charset="-78"/>
                <a:cs typeface="Sakkal Majalla" panose="02000000000000000000" pitchFamily="2" charset="-78"/>
              </a:rPr>
              <a:t>والمعلومات</a:t>
            </a:r>
            <a:r>
              <a:rPr lang="ar-TN" sz="2800" dirty="0">
                <a:latin typeface="Sakkal Majalla" panose="02000000000000000000" pitchFamily="2" charset="-78"/>
                <a:cs typeface="Sakkal Majalla" panose="02000000000000000000" pitchFamily="2" charset="-78"/>
              </a:rPr>
              <a:t> </a:t>
            </a:r>
            <a:r>
              <a:rPr lang="ar-EG" sz="2800" dirty="0">
                <a:latin typeface="Sakkal Majalla" panose="02000000000000000000" pitchFamily="2" charset="-78"/>
                <a:cs typeface="Sakkal Majalla" panose="02000000000000000000" pitchFamily="2" charset="-78"/>
              </a:rPr>
              <a:t>من</a:t>
            </a:r>
            <a:r>
              <a:rPr lang="ar-TN" sz="2800" dirty="0">
                <a:latin typeface="Sakkal Majalla" panose="02000000000000000000" pitchFamily="2" charset="-78"/>
                <a:cs typeface="Sakkal Majalla" panose="02000000000000000000" pitchFamily="2" charset="-78"/>
              </a:rPr>
              <a:t> </a:t>
            </a:r>
            <a:r>
              <a:rPr lang="ar-EG" sz="2800" dirty="0">
                <a:latin typeface="Sakkal Majalla" panose="02000000000000000000" pitchFamily="2" charset="-78"/>
                <a:cs typeface="Sakkal Majalla" panose="02000000000000000000" pitchFamily="2" charset="-78"/>
              </a:rPr>
              <a:t>أجل</a:t>
            </a:r>
            <a:r>
              <a:rPr lang="ar-TN" sz="2800" dirty="0">
                <a:latin typeface="Sakkal Majalla" panose="02000000000000000000" pitchFamily="2" charset="-78"/>
                <a:cs typeface="Sakkal Majalla" panose="02000000000000000000" pitchFamily="2" charset="-78"/>
              </a:rPr>
              <a:t> </a:t>
            </a:r>
            <a:r>
              <a:rPr lang="ar-EG" sz="2800" dirty="0">
                <a:latin typeface="Sakkal Majalla" panose="02000000000000000000" pitchFamily="2" charset="-78"/>
                <a:cs typeface="Sakkal Majalla" panose="02000000000000000000" pitchFamily="2" charset="-78"/>
              </a:rPr>
              <a:t>التنمية</a:t>
            </a:r>
            <a:r>
              <a:rPr lang="ar-TN" sz="2800" dirty="0">
                <a:latin typeface="Sakkal Majalla" panose="02000000000000000000" pitchFamily="2" charset="-78"/>
                <a:cs typeface="Sakkal Majalla" panose="02000000000000000000" pitchFamily="2" charset="-78"/>
              </a:rPr>
              <a:t> </a:t>
            </a:r>
            <a:r>
              <a:rPr lang="ar-EG" sz="2800" dirty="0">
                <a:latin typeface="Sakkal Majalla" panose="02000000000000000000" pitchFamily="2" charset="-78"/>
                <a:cs typeface="Sakkal Majalla" panose="02000000000000000000" pitchFamily="2" charset="-78"/>
              </a:rPr>
              <a:t>الاقتصادية</a:t>
            </a:r>
            <a:r>
              <a:rPr lang="ar-TN" sz="2800" dirty="0">
                <a:latin typeface="Sakkal Majalla" panose="02000000000000000000" pitchFamily="2" charset="-78"/>
                <a:cs typeface="Sakkal Majalla" panose="02000000000000000000" pitchFamily="2" charset="-78"/>
              </a:rPr>
              <a:t> </a:t>
            </a:r>
            <a:r>
              <a:rPr lang="ar-EG" sz="2800" dirty="0">
                <a:latin typeface="Sakkal Majalla" panose="02000000000000000000" pitchFamily="2" charset="-78"/>
                <a:cs typeface="Sakkal Majalla" panose="02000000000000000000" pitchFamily="2" charset="-78"/>
              </a:rPr>
              <a:t>والاجتماعية.</a:t>
            </a:r>
            <a:endParaRPr lang="fr-FR" sz="2800" dirty="0">
              <a:latin typeface="Sakkal Majalla" panose="02000000000000000000" pitchFamily="2" charset="-78"/>
              <a:cs typeface="Sakkal Majalla" panose="02000000000000000000" pitchFamily="2" charset="-78"/>
            </a:endParaRPr>
          </a:p>
          <a:p>
            <a:pPr lvl="0" algn="justLow" rtl="1"/>
            <a:r>
              <a:rPr lang="ar-EG" sz="2800" dirty="0">
                <a:latin typeface="Sakkal Majalla" panose="02000000000000000000" pitchFamily="2" charset="-78"/>
                <a:cs typeface="Sakkal Majalla" panose="02000000000000000000" pitchFamily="2" charset="-78"/>
              </a:rPr>
              <a:t>ضرورة</a:t>
            </a:r>
            <a:r>
              <a:rPr lang="ar-TN" sz="2800" dirty="0">
                <a:latin typeface="Sakkal Majalla" panose="02000000000000000000" pitchFamily="2" charset="-78"/>
                <a:cs typeface="Sakkal Majalla" panose="02000000000000000000" pitchFamily="2" charset="-78"/>
              </a:rPr>
              <a:t> </a:t>
            </a:r>
            <a:r>
              <a:rPr lang="ar-EG" sz="2800" dirty="0">
                <a:latin typeface="Sakkal Majalla" panose="02000000000000000000" pitchFamily="2" charset="-78"/>
                <a:cs typeface="Sakkal Majalla" panose="02000000000000000000" pitchFamily="2" charset="-78"/>
              </a:rPr>
              <a:t>أن</a:t>
            </a:r>
            <a:r>
              <a:rPr lang="ar-TN" sz="2800" dirty="0">
                <a:latin typeface="Sakkal Majalla" panose="02000000000000000000" pitchFamily="2" charset="-78"/>
                <a:cs typeface="Sakkal Majalla" panose="02000000000000000000" pitchFamily="2" charset="-78"/>
              </a:rPr>
              <a:t> </a:t>
            </a:r>
            <a:r>
              <a:rPr lang="ar-EG" sz="2800" dirty="0">
                <a:latin typeface="Sakkal Majalla" panose="02000000000000000000" pitchFamily="2" charset="-78"/>
                <a:cs typeface="Sakkal Majalla" panose="02000000000000000000" pitchFamily="2" charset="-78"/>
              </a:rPr>
              <a:t>توفر</a:t>
            </a:r>
            <a:r>
              <a:rPr lang="ar-TN" sz="2800" dirty="0">
                <a:latin typeface="Sakkal Majalla" panose="02000000000000000000" pitchFamily="2" charset="-78"/>
                <a:cs typeface="Sakkal Majalla" panose="02000000000000000000" pitchFamily="2" charset="-78"/>
              </a:rPr>
              <a:t> </a:t>
            </a:r>
            <a:r>
              <a:rPr lang="ar-EG" sz="2800" dirty="0">
                <a:latin typeface="Sakkal Majalla" panose="02000000000000000000" pitchFamily="2" charset="-78"/>
                <a:cs typeface="Sakkal Majalla" panose="02000000000000000000" pitchFamily="2" charset="-78"/>
              </a:rPr>
              <a:t>الدول</a:t>
            </a:r>
            <a:r>
              <a:rPr lang="ar-TN" sz="2800" dirty="0">
                <a:latin typeface="Sakkal Majalla" panose="02000000000000000000" pitchFamily="2" charset="-78"/>
                <a:cs typeface="Sakkal Majalla" panose="02000000000000000000" pitchFamily="2" charset="-78"/>
              </a:rPr>
              <a:t> </a:t>
            </a:r>
            <a:r>
              <a:rPr lang="ar-EG" sz="2800" dirty="0">
                <a:latin typeface="Sakkal Majalla" panose="02000000000000000000" pitchFamily="2" charset="-78"/>
                <a:cs typeface="Sakkal Majalla" panose="02000000000000000000" pitchFamily="2" charset="-78"/>
              </a:rPr>
              <a:t>العربية</a:t>
            </a:r>
            <a:r>
              <a:rPr lang="ar-TN" sz="2800" dirty="0">
                <a:latin typeface="Sakkal Majalla" panose="02000000000000000000" pitchFamily="2" charset="-78"/>
                <a:cs typeface="Sakkal Majalla" panose="02000000000000000000" pitchFamily="2" charset="-78"/>
              </a:rPr>
              <a:t> </a:t>
            </a:r>
            <a:r>
              <a:rPr lang="ar-EG" sz="2800" dirty="0">
                <a:latin typeface="Sakkal Majalla" panose="02000000000000000000" pitchFamily="2" charset="-78"/>
                <a:cs typeface="Sakkal Majalla" panose="02000000000000000000" pitchFamily="2" charset="-78"/>
              </a:rPr>
              <a:t>طيفا</a:t>
            </a:r>
            <a:r>
              <a:rPr lang="ar-TN" sz="2800" dirty="0">
                <a:latin typeface="Sakkal Majalla" panose="02000000000000000000" pitchFamily="2" charset="-78"/>
                <a:cs typeface="Sakkal Majalla" panose="02000000000000000000" pitchFamily="2" charset="-78"/>
              </a:rPr>
              <a:t> </a:t>
            </a:r>
            <a:r>
              <a:rPr lang="ar-EG" sz="2800" dirty="0">
                <a:latin typeface="Sakkal Majalla" panose="02000000000000000000" pitchFamily="2" charset="-78"/>
                <a:cs typeface="Sakkal Majalla" panose="02000000000000000000" pitchFamily="2" charset="-78"/>
              </a:rPr>
              <a:t>تردّدياً</a:t>
            </a:r>
            <a:r>
              <a:rPr lang="ar-TN" sz="2800" dirty="0">
                <a:latin typeface="Sakkal Majalla" panose="02000000000000000000" pitchFamily="2" charset="-78"/>
                <a:cs typeface="Sakkal Majalla" panose="02000000000000000000" pitchFamily="2" charset="-78"/>
              </a:rPr>
              <a:t> </a:t>
            </a:r>
            <a:r>
              <a:rPr lang="ar-EG" sz="2800" dirty="0">
                <a:latin typeface="Sakkal Majalla" panose="02000000000000000000" pitchFamily="2" charset="-78"/>
                <a:cs typeface="Sakkal Majalla" panose="02000000000000000000" pitchFamily="2" charset="-78"/>
              </a:rPr>
              <a:t>احتياطيا</a:t>
            </a:r>
            <a:r>
              <a:rPr lang="ar-TN" sz="2800" dirty="0">
                <a:latin typeface="Sakkal Majalla" panose="02000000000000000000" pitchFamily="2" charset="-78"/>
                <a:cs typeface="Sakkal Majalla" panose="02000000000000000000" pitchFamily="2" charset="-78"/>
              </a:rPr>
              <a:t> </a:t>
            </a:r>
            <a:r>
              <a:rPr lang="ar-EG" sz="2800" dirty="0">
                <a:latin typeface="Sakkal Majalla" panose="02000000000000000000" pitchFamily="2" charset="-78"/>
                <a:cs typeface="Sakkal Majalla" panose="02000000000000000000" pitchFamily="2" charset="-78"/>
              </a:rPr>
              <a:t>للطوارئ.</a:t>
            </a:r>
            <a:endParaRPr lang="fr-FR" sz="2800" dirty="0">
              <a:latin typeface="Sakkal Majalla" panose="02000000000000000000" pitchFamily="2" charset="-78"/>
              <a:cs typeface="Sakkal Majalla" panose="02000000000000000000" pitchFamily="2" charset="-78"/>
            </a:endParaRPr>
          </a:p>
          <a:p>
            <a:pPr lvl="0" algn="justLow" rtl="1"/>
            <a:r>
              <a:rPr lang="ar-EG" sz="2800" dirty="0">
                <a:latin typeface="Sakkal Majalla" panose="02000000000000000000" pitchFamily="2" charset="-78"/>
                <a:cs typeface="Sakkal Majalla" panose="02000000000000000000" pitchFamily="2" charset="-78"/>
              </a:rPr>
              <a:t>العمل</a:t>
            </a:r>
            <a:r>
              <a:rPr lang="ar-TN" sz="2800" dirty="0">
                <a:latin typeface="Sakkal Majalla" panose="02000000000000000000" pitchFamily="2" charset="-78"/>
                <a:cs typeface="Sakkal Majalla" panose="02000000000000000000" pitchFamily="2" charset="-78"/>
              </a:rPr>
              <a:t> </a:t>
            </a:r>
            <a:r>
              <a:rPr lang="ar-EG" sz="2800" dirty="0">
                <a:latin typeface="Sakkal Majalla" panose="02000000000000000000" pitchFamily="2" charset="-78"/>
                <a:cs typeface="Sakkal Majalla" panose="02000000000000000000" pitchFamily="2" charset="-78"/>
              </a:rPr>
              <a:t>على</a:t>
            </a:r>
            <a:r>
              <a:rPr lang="ar-TN" sz="2800" dirty="0">
                <a:latin typeface="Sakkal Majalla" panose="02000000000000000000" pitchFamily="2" charset="-78"/>
                <a:cs typeface="Sakkal Majalla" panose="02000000000000000000" pitchFamily="2" charset="-78"/>
              </a:rPr>
              <a:t> </a:t>
            </a:r>
            <a:r>
              <a:rPr lang="ar-EG" sz="2800" dirty="0">
                <a:latin typeface="Sakkal Majalla" panose="02000000000000000000" pitchFamily="2" charset="-78"/>
                <a:cs typeface="Sakkal Majalla" panose="02000000000000000000" pitchFamily="2" charset="-78"/>
              </a:rPr>
              <a:t>جاهزية</a:t>
            </a:r>
            <a:r>
              <a:rPr lang="ar-TN" sz="2800" dirty="0">
                <a:latin typeface="Sakkal Majalla" panose="02000000000000000000" pitchFamily="2" charset="-78"/>
                <a:cs typeface="Sakkal Majalla" panose="02000000000000000000" pitchFamily="2" charset="-78"/>
              </a:rPr>
              <a:t> </a:t>
            </a:r>
            <a:r>
              <a:rPr lang="ar-EG" sz="2800" dirty="0">
                <a:latin typeface="Sakkal Majalla" panose="02000000000000000000" pitchFamily="2" charset="-78"/>
                <a:cs typeface="Sakkal Majalla" panose="02000000000000000000" pitchFamily="2" charset="-78"/>
              </a:rPr>
              <a:t>خطة</a:t>
            </a:r>
            <a:r>
              <a:rPr lang="ar-TN" sz="2800" dirty="0">
                <a:latin typeface="Sakkal Majalla" panose="02000000000000000000" pitchFamily="2" charset="-78"/>
                <a:cs typeface="Sakkal Majalla" panose="02000000000000000000" pitchFamily="2" charset="-78"/>
              </a:rPr>
              <a:t> </a:t>
            </a:r>
            <a:r>
              <a:rPr lang="ar-EG" sz="2800" dirty="0">
                <a:latin typeface="Sakkal Majalla" panose="02000000000000000000" pitchFamily="2" charset="-78"/>
                <a:cs typeface="Sakkal Majalla" panose="02000000000000000000" pitchFamily="2" charset="-78"/>
              </a:rPr>
              <a:t>الطوارئ</a:t>
            </a:r>
            <a:r>
              <a:rPr lang="ar-TN" sz="2800" dirty="0">
                <a:latin typeface="Sakkal Majalla" panose="02000000000000000000" pitchFamily="2" charset="-78"/>
                <a:cs typeface="Sakkal Majalla" panose="02000000000000000000" pitchFamily="2" charset="-78"/>
              </a:rPr>
              <a:t> </a:t>
            </a:r>
            <a:r>
              <a:rPr lang="ar-EG" sz="2800" dirty="0">
                <a:latin typeface="Sakkal Majalla" panose="02000000000000000000" pitchFamily="2" charset="-78"/>
                <a:cs typeface="Sakkal Majalla" panose="02000000000000000000" pitchFamily="2" charset="-78"/>
              </a:rPr>
              <a:t>ومراجعتها</a:t>
            </a:r>
            <a:r>
              <a:rPr lang="ar-TN" sz="2800" dirty="0">
                <a:latin typeface="Sakkal Majalla" panose="02000000000000000000" pitchFamily="2" charset="-78"/>
                <a:cs typeface="Sakkal Majalla" panose="02000000000000000000" pitchFamily="2" charset="-78"/>
              </a:rPr>
              <a:t> </a:t>
            </a:r>
            <a:r>
              <a:rPr lang="ar-EG" sz="2800" dirty="0">
                <a:latin typeface="Sakkal Majalla" panose="02000000000000000000" pitchFamily="2" charset="-78"/>
                <a:cs typeface="Sakkal Majalla" panose="02000000000000000000" pitchFamily="2" charset="-78"/>
              </a:rPr>
              <a:t>بصفة</a:t>
            </a:r>
            <a:r>
              <a:rPr lang="ar-TN" sz="2800" dirty="0">
                <a:latin typeface="Sakkal Majalla" panose="02000000000000000000" pitchFamily="2" charset="-78"/>
                <a:cs typeface="Sakkal Majalla" panose="02000000000000000000" pitchFamily="2" charset="-78"/>
              </a:rPr>
              <a:t> </a:t>
            </a:r>
            <a:r>
              <a:rPr lang="ar-EG" sz="2800" dirty="0">
                <a:latin typeface="Sakkal Majalla" panose="02000000000000000000" pitchFamily="2" charset="-78"/>
                <a:cs typeface="Sakkal Majalla" panose="02000000000000000000" pitchFamily="2" charset="-78"/>
              </a:rPr>
              <a:t>دورية.</a:t>
            </a:r>
            <a:endParaRPr lang="fr-FR" sz="2800" dirty="0">
              <a:latin typeface="Sakkal Majalla" panose="02000000000000000000" pitchFamily="2" charset="-78"/>
              <a:cs typeface="Sakkal Majalla" panose="02000000000000000000" pitchFamily="2" charset="-78"/>
            </a:endParaRPr>
          </a:p>
          <a:p>
            <a:pPr algn="r" rtl="1"/>
            <a:endParaRPr lang="ar-TN" sz="2800" b="1" dirty="0">
              <a:latin typeface="Sakkal Majalla" panose="02000000000000000000" pitchFamily="2" charset="-78"/>
              <a:cs typeface="Sakkal Majalla" panose="02000000000000000000" pitchFamily="2" charset="-78"/>
            </a:endParaRPr>
          </a:p>
        </p:txBody>
      </p:sp>
      <p:sp>
        <p:nvSpPr>
          <p:cNvPr id="4" name="Rectangle 3"/>
          <p:cNvSpPr/>
          <p:nvPr/>
        </p:nvSpPr>
        <p:spPr>
          <a:xfrm>
            <a:off x="1026256" y="3009360"/>
            <a:ext cx="3329988" cy="2952347"/>
          </a:xfrm>
          <a:prstGeom prst="rect">
            <a:avLst/>
          </a:prstGeom>
        </p:spPr>
        <p:txBody>
          <a:bodyPr wrap="square">
            <a:spAutoFit/>
          </a:bodyPr>
          <a:lstStyle/>
          <a:p>
            <a:pPr marL="342900" indent="-342900" algn="justLow" rtl="1">
              <a:lnSpc>
                <a:spcPct val="80000"/>
              </a:lnSpc>
              <a:spcBef>
                <a:spcPts val="1000"/>
              </a:spcBef>
              <a:buClr>
                <a:schemeClr val="accent1"/>
              </a:buClr>
              <a:buSzPct val="80000"/>
              <a:buFont typeface="Wingdings 3" charset="2"/>
              <a:buChar char=""/>
            </a:pPr>
            <a:r>
              <a:rPr lang="ar-EG" sz="1300" dirty="0">
                <a:latin typeface="Sakkal Majalla" panose="02000000000000000000" pitchFamily="2" charset="-78"/>
                <a:ea typeface="+mj-ea"/>
                <a:cs typeface="Sakkal Majalla" panose="02000000000000000000" pitchFamily="2" charset="-78"/>
              </a:rPr>
              <a:t>المحافظة</a:t>
            </a:r>
            <a:r>
              <a:rPr lang="ar-TN" sz="1300" dirty="0">
                <a:latin typeface="Sakkal Majalla" panose="02000000000000000000" pitchFamily="2" charset="-78"/>
                <a:ea typeface="+mj-ea"/>
                <a:cs typeface="Sakkal Majalla" panose="02000000000000000000" pitchFamily="2" charset="-78"/>
              </a:rPr>
              <a:t> </a:t>
            </a:r>
            <a:r>
              <a:rPr lang="ar-EG" sz="1300" dirty="0">
                <a:latin typeface="Sakkal Majalla" panose="02000000000000000000" pitchFamily="2" charset="-78"/>
                <a:ea typeface="+mj-ea"/>
                <a:cs typeface="Sakkal Majalla" panose="02000000000000000000" pitchFamily="2" charset="-78"/>
              </a:rPr>
              <a:t>على</a:t>
            </a:r>
            <a:r>
              <a:rPr lang="ar-TN" sz="1300" dirty="0">
                <a:latin typeface="Sakkal Majalla" panose="02000000000000000000" pitchFamily="2" charset="-78"/>
                <a:ea typeface="+mj-ea"/>
                <a:cs typeface="Sakkal Majalla" panose="02000000000000000000" pitchFamily="2" charset="-78"/>
              </a:rPr>
              <a:t> </a:t>
            </a:r>
            <a:r>
              <a:rPr lang="ar-EG" sz="1300" dirty="0">
                <a:latin typeface="Sakkal Majalla" panose="02000000000000000000" pitchFamily="2" charset="-78"/>
                <a:ea typeface="+mj-ea"/>
                <a:cs typeface="Sakkal Majalla" panose="02000000000000000000" pitchFamily="2" charset="-78"/>
              </a:rPr>
              <a:t>معايير</a:t>
            </a:r>
            <a:r>
              <a:rPr lang="ar-TN" sz="1300" dirty="0">
                <a:latin typeface="Sakkal Majalla" panose="02000000000000000000" pitchFamily="2" charset="-78"/>
                <a:ea typeface="+mj-ea"/>
                <a:cs typeface="Sakkal Majalla" panose="02000000000000000000" pitchFamily="2" charset="-78"/>
              </a:rPr>
              <a:t> </a:t>
            </a:r>
            <a:r>
              <a:rPr lang="ar-EG" sz="1300" dirty="0">
                <a:latin typeface="Sakkal Majalla" panose="02000000000000000000" pitchFamily="2" charset="-78"/>
                <a:ea typeface="+mj-ea"/>
                <a:cs typeface="Sakkal Majalla" panose="02000000000000000000" pitchFamily="2" charset="-78"/>
              </a:rPr>
              <a:t>الجودة</a:t>
            </a:r>
            <a:r>
              <a:rPr lang="ar-TN" sz="1300" dirty="0">
                <a:latin typeface="Sakkal Majalla" panose="02000000000000000000" pitchFamily="2" charset="-78"/>
                <a:ea typeface="+mj-ea"/>
                <a:cs typeface="Sakkal Majalla" panose="02000000000000000000" pitchFamily="2" charset="-78"/>
              </a:rPr>
              <a:t> </a:t>
            </a:r>
            <a:r>
              <a:rPr lang="ar-EG" sz="1300" dirty="0">
                <a:latin typeface="Sakkal Majalla" panose="02000000000000000000" pitchFamily="2" charset="-78"/>
                <a:ea typeface="+mj-ea"/>
                <a:cs typeface="Sakkal Majalla" panose="02000000000000000000" pitchFamily="2" charset="-78"/>
              </a:rPr>
              <a:t>في</a:t>
            </a:r>
            <a:r>
              <a:rPr lang="ar-TN" sz="1300" dirty="0">
                <a:latin typeface="Sakkal Majalla" panose="02000000000000000000" pitchFamily="2" charset="-78"/>
                <a:ea typeface="+mj-ea"/>
                <a:cs typeface="Sakkal Majalla" panose="02000000000000000000" pitchFamily="2" charset="-78"/>
              </a:rPr>
              <a:t> </a:t>
            </a:r>
            <a:r>
              <a:rPr lang="ar-EG" sz="1300" dirty="0">
                <a:latin typeface="Sakkal Majalla" panose="02000000000000000000" pitchFamily="2" charset="-78"/>
                <a:ea typeface="+mj-ea"/>
                <a:cs typeface="Sakkal Majalla" panose="02000000000000000000" pitchFamily="2" charset="-78"/>
              </a:rPr>
              <a:t>شبكات</a:t>
            </a:r>
            <a:r>
              <a:rPr lang="ar-TN" sz="1300" dirty="0">
                <a:latin typeface="Sakkal Majalla" panose="02000000000000000000" pitchFamily="2" charset="-78"/>
                <a:ea typeface="+mj-ea"/>
                <a:cs typeface="Sakkal Majalla" panose="02000000000000000000" pitchFamily="2" charset="-78"/>
              </a:rPr>
              <a:t> </a:t>
            </a:r>
            <a:r>
              <a:rPr lang="ar-EG" sz="1300" dirty="0">
                <a:latin typeface="Sakkal Majalla" panose="02000000000000000000" pitchFamily="2" charset="-78"/>
                <a:ea typeface="+mj-ea"/>
                <a:cs typeface="Sakkal Majalla" panose="02000000000000000000" pitchFamily="2" charset="-78"/>
              </a:rPr>
              <a:t>الاتصالات</a:t>
            </a:r>
            <a:r>
              <a:rPr lang="ar-TN" sz="1300" dirty="0">
                <a:latin typeface="Sakkal Majalla" panose="02000000000000000000" pitchFamily="2" charset="-78"/>
                <a:ea typeface="+mj-ea"/>
                <a:cs typeface="Sakkal Majalla" panose="02000000000000000000" pitchFamily="2" charset="-78"/>
              </a:rPr>
              <a:t> </a:t>
            </a:r>
            <a:r>
              <a:rPr lang="ar-EG" sz="1300" dirty="0">
                <a:latin typeface="Sakkal Majalla" panose="02000000000000000000" pitchFamily="2" charset="-78"/>
                <a:ea typeface="+mj-ea"/>
                <a:cs typeface="Sakkal Majalla" panose="02000000000000000000" pitchFamily="2" charset="-78"/>
              </a:rPr>
              <a:t>أثناء</a:t>
            </a:r>
            <a:r>
              <a:rPr lang="ar-TN" sz="1300" dirty="0">
                <a:latin typeface="Sakkal Majalla" panose="02000000000000000000" pitchFamily="2" charset="-78"/>
                <a:ea typeface="+mj-ea"/>
                <a:cs typeface="Sakkal Majalla" panose="02000000000000000000" pitchFamily="2" charset="-78"/>
              </a:rPr>
              <a:t> </a:t>
            </a:r>
            <a:r>
              <a:rPr lang="ar-EG" sz="1300" dirty="0">
                <a:latin typeface="Sakkal Majalla" panose="02000000000000000000" pitchFamily="2" charset="-78"/>
                <a:ea typeface="+mj-ea"/>
                <a:cs typeface="Sakkal Majalla" panose="02000000000000000000" pitchFamily="2" charset="-78"/>
              </a:rPr>
              <a:t>الطوارئ.</a:t>
            </a:r>
            <a:endParaRPr lang="fr-FR" sz="1300" dirty="0">
              <a:latin typeface="Sakkal Majalla" panose="02000000000000000000" pitchFamily="2" charset="-78"/>
              <a:ea typeface="+mj-ea"/>
              <a:cs typeface="Sakkal Majalla" panose="02000000000000000000" pitchFamily="2" charset="-78"/>
            </a:endParaRPr>
          </a:p>
          <a:p>
            <a:pPr marL="342900" indent="-342900" algn="justLow" rtl="1">
              <a:lnSpc>
                <a:spcPct val="80000"/>
              </a:lnSpc>
              <a:spcBef>
                <a:spcPts val="1000"/>
              </a:spcBef>
              <a:buClr>
                <a:schemeClr val="accent1"/>
              </a:buClr>
              <a:buSzPct val="80000"/>
              <a:buFont typeface="Wingdings 3" charset="2"/>
              <a:buChar char=""/>
            </a:pPr>
            <a:r>
              <a:rPr lang="ar-EG" sz="1300" dirty="0">
                <a:latin typeface="Sakkal Majalla" panose="02000000000000000000" pitchFamily="2" charset="-78"/>
                <a:ea typeface="+mj-ea"/>
                <a:cs typeface="Sakkal Majalla" panose="02000000000000000000" pitchFamily="2" charset="-78"/>
              </a:rPr>
              <a:t>التوسّع</a:t>
            </a:r>
            <a:r>
              <a:rPr lang="ar-TN" sz="1300" dirty="0">
                <a:latin typeface="Sakkal Majalla" panose="02000000000000000000" pitchFamily="2" charset="-78"/>
                <a:ea typeface="+mj-ea"/>
                <a:cs typeface="Sakkal Majalla" panose="02000000000000000000" pitchFamily="2" charset="-78"/>
              </a:rPr>
              <a:t> </a:t>
            </a:r>
            <a:r>
              <a:rPr lang="ar-EG" sz="1300" dirty="0">
                <a:latin typeface="Sakkal Majalla" panose="02000000000000000000" pitchFamily="2" charset="-78"/>
                <a:ea typeface="+mj-ea"/>
                <a:cs typeface="Sakkal Majalla" panose="02000000000000000000" pitchFamily="2" charset="-78"/>
              </a:rPr>
              <a:t>في</a:t>
            </a:r>
            <a:r>
              <a:rPr lang="ar-TN" sz="1300" dirty="0">
                <a:latin typeface="Sakkal Majalla" panose="02000000000000000000" pitchFamily="2" charset="-78"/>
                <a:ea typeface="+mj-ea"/>
                <a:cs typeface="Sakkal Majalla" panose="02000000000000000000" pitchFamily="2" charset="-78"/>
              </a:rPr>
              <a:t> </a:t>
            </a:r>
            <a:r>
              <a:rPr lang="ar-EG" sz="1300" dirty="0">
                <a:latin typeface="Sakkal Majalla" panose="02000000000000000000" pitchFamily="2" charset="-78"/>
                <a:ea typeface="+mj-ea"/>
                <a:cs typeface="Sakkal Majalla" panose="02000000000000000000" pitchFamily="2" charset="-78"/>
              </a:rPr>
              <a:t>بناء</a:t>
            </a:r>
            <a:r>
              <a:rPr lang="ar-TN" sz="1300" dirty="0">
                <a:latin typeface="Sakkal Majalla" panose="02000000000000000000" pitchFamily="2" charset="-78"/>
                <a:ea typeface="+mj-ea"/>
                <a:cs typeface="Sakkal Majalla" panose="02000000000000000000" pitchFamily="2" charset="-78"/>
              </a:rPr>
              <a:t> </a:t>
            </a:r>
            <a:r>
              <a:rPr lang="ar-EG" sz="1300" dirty="0">
                <a:latin typeface="Sakkal Majalla" panose="02000000000000000000" pitchFamily="2" charset="-78"/>
                <a:ea typeface="+mj-ea"/>
                <a:cs typeface="Sakkal Majalla" panose="02000000000000000000" pitchFamily="2" charset="-78"/>
              </a:rPr>
              <a:t>أنظمة</a:t>
            </a:r>
            <a:r>
              <a:rPr lang="ar-TN" sz="1300" dirty="0">
                <a:latin typeface="Sakkal Majalla" panose="02000000000000000000" pitchFamily="2" charset="-78"/>
                <a:ea typeface="+mj-ea"/>
                <a:cs typeface="Sakkal Majalla" panose="02000000000000000000" pitchFamily="2" charset="-78"/>
              </a:rPr>
              <a:t> </a:t>
            </a:r>
            <a:r>
              <a:rPr lang="ar-EG" sz="1300" dirty="0">
                <a:latin typeface="Sakkal Majalla" panose="02000000000000000000" pitchFamily="2" charset="-78"/>
                <a:ea typeface="+mj-ea"/>
                <a:cs typeface="Sakkal Majalla" panose="02000000000000000000" pitchFamily="2" charset="-78"/>
              </a:rPr>
              <a:t>الاتصالات</a:t>
            </a:r>
            <a:r>
              <a:rPr lang="ar-TN" sz="1300" dirty="0">
                <a:latin typeface="Sakkal Majalla" panose="02000000000000000000" pitchFamily="2" charset="-78"/>
                <a:ea typeface="+mj-ea"/>
                <a:cs typeface="Sakkal Majalla" panose="02000000000000000000" pitchFamily="2" charset="-78"/>
              </a:rPr>
              <a:t> </a:t>
            </a:r>
            <a:r>
              <a:rPr lang="ar-EG" sz="1300" dirty="0">
                <a:latin typeface="Sakkal Majalla" panose="02000000000000000000" pitchFamily="2" charset="-78"/>
                <a:ea typeface="+mj-ea"/>
                <a:cs typeface="Sakkal Majalla" panose="02000000000000000000" pitchFamily="2" charset="-78"/>
              </a:rPr>
              <a:t>والتوصية</a:t>
            </a:r>
            <a:r>
              <a:rPr lang="ar-TN" sz="1300" dirty="0">
                <a:latin typeface="Sakkal Majalla" panose="02000000000000000000" pitchFamily="2" charset="-78"/>
                <a:ea typeface="+mj-ea"/>
                <a:cs typeface="Sakkal Majalla" panose="02000000000000000000" pitchFamily="2" charset="-78"/>
              </a:rPr>
              <a:t> </a:t>
            </a:r>
            <a:r>
              <a:rPr lang="ar-EG" sz="1300" dirty="0">
                <a:latin typeface="Sakkal Majalla" panose="02000000000000000000" pitchFamily="2" charset="-78"/>
                <a:ea typeface="+mj-ea"/>
                <a:cs typeface="Sakkal Majalla" panose="02000000000000000000" pitchFamily="2" charset="-78"/>
              </a:rPr>
              <a:t>للمؤسسات</a:t>
            </a:r>
            <a:r>
              <a:rPr lang="ar-TN" sz="1300" dirty="0">
                <a:latin typeface="Sakkal Majalla" panose="02000000000000000000" pitchFamily="2" charset="-78"/>
                <a:ea typeface="+mj-ea"/>
                <a:cs typeface="Sakkal Majalla" panose="02000000000000000000" pitchFamily="2" charset="-78"/>
              </a:rPr>
              <a:t> </a:t>
            </a:r>
            <a:r>
              <a:rPr lang="ar-EG" sz="1300" dirty="0">
                <a:latin typeface="Sakkal Majalla" panose="02000000000000000000" pitchFamily="2" charset="-78"/>
                <a:ea typeface="+mj-ea"/>
                <a:cs typeface="Sakkal Majalla" panose="02000000000000000000" pitchFamily="2" charset="-78"/>
              </a:rPr>
              <a:t>والشركات</a:t>
            </a:r>
            <a:r>
              <a:rPr lang="ar-TN" sz="1300" dirty="0">
                <a:latin typeface="Sakkal Majalla" panose="02000000000000000000" pitchFamily="2" charset="-78"/>
                <a:ea typeface="+mj-ea"/>
                <a:cs typeface="Sakkal Majalla" panose="02000000000000000000" pitchFamily="2" charset="-78"/>
              </a:rPr>
              <a:t> </a:t>
            </a:r>
            <a:r>
              <a:rPr lang="ar-EG" sz="1300" dirty="0">
                <a:latin typeface="Sakkal Majalla" panose="02000000000000000000" pitchFamily="2" charset="-78"/>
                <a:ea typeface="+mj-ea"/>
                <a:cs typeface="Sakkal Majalla" panose="02000000000000000000" pitchFamily="2" charset="-78"/>
              </a:rPr>
              <a:t>العربية</a:t>
            </a:r>
            <a:r>
              <a:rPr lang="ar-TN" sz="1300" dirty="0">
                <a:latin typeface="Sakkal Majalla" panose="02000000000000000000" pitchFamily="2" charset="-78"/>
                <a:ea typeface="+mj-ea"/>
                <a:cs typeface="Sakkal Majalla" panose="02000000000000000000" pitchFamily="2" charset="-78"/>
              </a:rPr>
              <a:t> </a:t>
            </a:r>
            <a:r>
              <a:rPr lang="ar-EG" sz="1300" dirty="0">
                <a:latin typeface="Sakkal Majalla" panose="02000000000000000000" pitchFamily="2" charset="-78"/>
                <a:ea typeface="+mj-ea"/>
                <a:cs typeface="Sakkal Majalla" panose="02000000000000000000" pitchFamily="2" charset="-78"/>
              </a:rPr>
              <a:t>بجاهزية</a:t>
            </a:r>
            <a:r>
              <a:rPr lang="ar-TN" sz="1300" dirty="0">
                <a:latin typeface="Sakkal Majalla" panose="02000000000000000000" pitchFamily="2" charset="-78"/>
                <a:ea typeface="+mj-ea"/>
                <a:cs typeface="Sakkal Majalla" panose="02000000000000000000" pitchFamily="2" charset="-78"/>
              </a:rPr>
              <a:t> </a:t>
            </a:r>
            <a:r>
              <a:rPr lang="ar-EG" sz="1300" dirty="0">
                <a:latin typeface="Sakkal Majalla" panose="02000000000000000000" pitchFamily="2" charset="-78"/>
                <a:ea typeface="+mj-ea"/>
                <a:cs typeface="Sakkal Majalla" panose="02000000000000000000" pitchFamily="2" charset="-78"/>
              </a:rPr>
              <a:t>منظوماتها</a:t>
            </a:r>
            <a:r>
              <a:rPr lang="ar-TN" sz="1300" dirty="0">
                <a:latin typeface="Sakkal Majalla" panose="02000000000000000000" pitchFamily="2" charset="-78"/>
                <a:ea typeface="+mj-ea"/>
                <a:cs typeface="Sakkal Majalla" panose="02000000000000000000" pitchFamily="2" charset="-78"/>
              </a:rPr>
              <a:t> </a:t>
            </a:r>
            <a:r>
              <a:rPr lang="ar-EG" sz="1300" dirty="0">
                <a:latin typeface="Sakkal Majalla" panose="02000000000000000000" pitchFamily="2" charset="-78"/>
                <a:ea typeface="+mj-ea"/>
                <a:cs typeface="Sakkal Majalla" panose="02000000000000000000" pitchFamily="2" charset="-78"/>
              </a:rPr>
              <a:t>للعمل</a:t>
            </a:r>
            <a:r>
              <a:rPr lang="ar-TN" sz="1300" dirty="0">
                <a:latin typeface="Sakkal Majalla" panose="02000000000000000000" pitchFamily="2" charset="-78"/>
                <a:ea typeface="+mj-ea"/>
                <a:cs typeface="Sakkal Majalla" panose="02000000000000000000" pitchFamily="2" charset="-78"/>
              </a:rPr>
              <a:t> </a:t>
            </a:r>
            <a:r>
              <a:rPr lang="ar-EG" sz="1300" dirty="0">
                <a:latin typeface="Sakkal Majalla" panose="02000000000000000000" pitchFamily="2" charset="-78"/>
                <a:ea typeface="+mj-ea"/>
                <a:cs typeface="Sakkal Majalla" panose="02000000000000000000" pitchFamily="2" charset="-78"/>
              </a:rPr>
              <a:t>عن</a:t>
            </a:r>
            <a:r>
              <a:rPr lang="ar-TN" sz="1300" dirty="0">
                <a:latin typeface="Sakkal Majalla" panose="02000000000000000000" pitchFamily="2" charset="-78"/>
                <a:ea typeface="+mj-ea"/>
                <a:cs typeface="Sakkal Majalla" panose="02000000000000000000" pitchFamily="2" charset="-78"/>
              </a:rPr>
              <a:t> </a:t>
            </a:r>
            <a:r>
              <a:rPr lang="ar-EG" sz="1300" dirty="0">
                <a:latin typeface="Sakkal Majalla" panose="02000000000000000000" pitchFamily="2" charset="-78"/>
                <a:ea typeface="+mj-ea"/>
                <a:cs typeface="Sakkal Majalla" panose="02000000000000000000" pitchFamily="2" charset="-78"/>
              </a:rPr>
              <a:t>بعد.</a:t>
            </a:r>
            <a:endParaRPr lang="fr-FR" sz="1300" dirty="0">
              <a:latin typeface="Sakkal Majalla" panose="02000000000000000000" pitchFamily="2" charset="-78"/>
              <a:ea typeface="+mj-ea"/>
              <a:cs typeface="Sakkal Majalla" panose="02000000000000000000" pitchFamily="2" charset="-78"/>
            </a:endParaRPr>
          </a:p>
          <a:p>
            <a:pPr marL="342900" indent="-342900" algn="justLow" rtl="1">
              <a:lnSpc>
                <a:spcPct val="80000"/>
              </a:lnSpc>
              <a:spcBef>
                <a:spcPts val="1000"/>
              </a:spcBef>
              <a:buClr>
                <a:schemeClr val="accent1"/>
              </a:buClr>
              <a:buSzPct val="80000"/>
              <a:buFont typeface="Wingdings 3" charset="2"/>
              <a:buChar char=""/>
            </a:pPr>
            <a:r>
              <a:rPr lang="ar-EG" sz="1300" dirty="0">
                <a:latin typeface="Sakkal Majalla" panose="02000000000000000000" pitchFamily="2" charset="-78"/>
                <a:ea typeface="+mj-ea"/>
                <a:cs typeface="Sakkal Majalla" panose="02000000000000000000" pitchFamily="2" charset="-78"/>
              </a:rPr>
              <a:t>توفير</a:t>
            </a:r>
            <a:r>
              <a:rPr lang="ar-TN" sz="1300" dirty="0">
                <a:latin typeface="Sakkal Majalla" panose="02000000000000000000" pitchFamily="2" charset="-78"/>
                <a:ea typeface="+mj-ea"/>
                <a:cs typeface="Sakkal Majalla" panose="02000000000000000000" pitchFamily="2" charset="-78"/>
              </a:rPr>
              <a:t> </a:t>
            </a:r>
            <a:r>
              <a:rPr lang="ar-EG" sz="1300" dirty="0">
                <a:latin typeface="Sakkal Majalla" panose="02000000000000000000" pitchFamily="2" charset="-78"/>
                <a:ea typeface="+mj-ea"/>
                <a:cs typeface="Sakkal Majalla" panose="02000000000000000000" pitchFamily="2" charset="-78"/>
              </a:rPr>
              <a:t>فرق</a:t>
            </a:r>
            <a:r>
              <a:rPr lang="ar-TN" sz="1300" dirty="0">
                <a:latin typeface="Sakkal Majalla" panose="02000000000000000000" pitchFamily="2" charset="-78"/>
                <a:ea typeface="+mj-ea"/>
                <a:cs typeface="Sakkal Majalla" panose="02000000000000000000" pitchFamily="2" charset="-78"/>
              </a:rPr>
              <a:t> </a:t>
            </a:r>
            <a:r>
              <a:rPr lang="ar-EG" sz="1300" dirty="0">
                <a:latin typeface="Sakkal Majalla" panose="02000000000000000000" pitchFamily="2" charset="-78"/>
                <a:ea typeface="+mj-ea"/>
                <a:cs typeface="Sakkal Majalla" panose="02000000000000000000" pitchFamily="2" charset="-78"/>
              </a:rPr>
              <a:t>عمل</a:t>
            </a:r>
            <a:r>
              <a:rPr lang="ar-TN" sz="1300" dirty="0">
                <a:latin typeface="Sakkal Majalla" panose="02000000000000000000" pitchFamily="2" charset="-78"/>
                <a:ea typeface="+mj-ea"/>
                <a:cs typeface="Sakkal Majalla" panose="02000000000000000000" pitchFamily="2" charset="-78"/>
              </a:rPr>
              <a:t> </a:t>
            </a:r>
            <a:r>
              <a:rPr lang="ar-EG" sz="1300" dirty="0">
                <a:latin typeface="Sakkal Majalla" panose="02000000000000000000" pitchFamily="2" charset="-78"/>
                <a:ea typeface="+mj-ea"/>
                <a:cs typeface="Sakkal Majalla" panose="02000000000000000000" pitchFamily="2" charset="-78"/>
              </a:rPr>
              <a:t>للبيانات</a:t>
            </a:r>
            <a:r>
              <a:rPr lang="ar-TN" sz="1300" dirty="0">
                <a:latin typeface="Sakkal Majalla" panose="02000000000000000000" pitchFamily="2" charset="-78"/>
                <a:ea typeface="+mj-ea"/>
                <a:cs typeface="Sakkal Majalla" panose="02000000000000000000" pitchFamily="2" charset="-78"/>
              </a:rPr>
              <a:t> </a:t>
            </a:r>
            <a:r>
              <a:rPr lang="ar-EG" sz="1300" dirty="0">
                <a:latin typeface="Sakkal Majalla" panose="02000000000000000000" pitchFamily="2" charset="-78"/>
                <a:ea typeface="+mj-ea"/>
                <a:cs typeface="Sakkal Majalla" panose="02000000000000000000" pitchFamily="2" charset="-78"/>
              </a:rPr>
              <a:t>الضخمة</a:t>
            </a:r>
            <a:r>
              <a:rPr lang="ar-TN" sz="1300" dirty="0">
                <a:latin typeface="Sakkal Majalla" panose="02000000000000000000" pitchFamily="2" charset="-78"/>
                <a:ea typeface="+mj-ea"/>
                <a:cs typeface="Sakkal Majalla" panose="02000000000000000000" pitchFamily="2" charset="-78"/>
              </a:rPr>
              <a:t> </a:t>
            </a:r>
            <a:r>
              <a:rPr lang="ar-EG" sz="1300" dirty="0">
                <a:latin typeface="Sakkal Majalla" panose="02000000000000000000" pitchFamily="2" charset="-78"/>
                <a:ea typeface="+mj-ea"/>
                <a:cs typeface="Sakkal Majalla" panose="02000000000000000000" pitchFamily="2" charset="-78"/>
              </a:rPr>
              <a:t>للاستفادة</a:t>
            </a:r>
            <a:r>
              <a:rPr lang="ar-TN" sz="1300" dirty="0">
                <a:latin typeface="Sakkal Majalla" panose="02000000000000000000" pitchFamily="2" charset="-78"/>
                <a:ea typeface="+mj-ea"/>
                <a:cs typeface="Sakkal Majalla" panose="02000000000000000000" pitchFamily="2" charset="-78"/>
              </a:rPr>
              <a:t> </a:t>
            </a:r>
            <a:r>
              <a:rPr lang="ar-EG" sz="1300" dirty="0">
                <a:latin typeface="Sakkal Majalla" panose="02000000000000000000" pitchFamily="2" charset="-78"/>
                <a:ea typeface="+mj-ea"/>
                <a:cs typeface="Sakkal Majalla" panose="02000000000000000000" pitchFamily="2" charset="-78"/>
              </a:rPr>
              <a:t>من</a:t>
            </a:r>
            <a:r>
              <a:rPr lang="ar-TN" sz="1300" dirty="0">
                <a:latin typeface="Sakkal Majalla" panose="02000000000000000000" pitchFamily="2" charset="-78"/>
                <a:ea typeface="+mj-ea"/>
                <a:cs typeface="Sakkal Majalla" panose="02000000000000000000" pitchFamily="2" charset="-78"/>
              </a:rPr>
              <a:t> </a:t>
            </a:r>
            <a:r>
              <a:rPr lang="ar-EG" sz="1300" dirty="0">
                <a:latin typeface="Sakkal Majalla" panose="02000000000000000000" pitchFamily="2" charset="-78"/>
                <a:ea typeface="+mj-ea"/>
                <a:cs typeface="Sakkal Majalla" panose="02000000000000000000" pitchFamily="2" charset="-78"/>
              </a:rPr>
              <a:t>بيانات</a:t>
            </a:r>
            <a:r>
              <a:rPr lang="ar-TN" sz="1300" dirty="0">
                <a:latin typeface="Sakkal Majalla" panose="02000000000000000000" pitchFamily="2" charset="-78"/>
                <a:ea typeface="+mj-ea"/>
                <a:cs typeface="Sakkal Majalla" panose="02000000000000000000" pitchFamily="2" charset="-78"/>
              </a:rPr>
              <a:t> </a:t>
            </a:r>
            <a:r>
              <a:rPr lang="ar-EG" sz="1300" dirty="0">
                <a:latin typeface="Sakkal Majalla" panose="02000000000000000000" pitchFamily="2" charset="-78"/>
                <a:ea typeface="+mj-ea"/>
                <a:cs typeface="Sakkal Majalla" panose="02000000000000000000" pitchFamily="2" charset="-78"/>
              </a:rPr>
              <a:t>شركات</a:t>
            </a:r>
            <a:r>
              <a:rPr lang="ar-TN" sz="1300" dirty="0">
                <a:latin typeface="Sakkal Majalla" panose="02000000000000000000" pitchFamily="2" charset="-78"/>
                <a:ea typeface="+mj-ea"/>
                <a:cs typeface="Sakkal Majalla" panose="02000000000000000000" pitchFamily="2" charset="-78"/>
              </a:rPr>
              <a:t> </a:t>
            </a:r>
            <a:r>
              <a:rPr lang="ar-EG" sz="1300" dirty="0">
                <a:latin typeface="Sakkal Majalla" panose="02000000000000000000" pitchFamily="2" charset="-78"/>
                <a:ea typeface="+mj-ea"/>
                <a:cs typeface="Sakkal Majalla" panose="02000000000000000000" pitchFamily="2" charset="-78"/>
              </a:rPr>
              <a:t>الاتصالات</a:t>
            </a:r>
            <a:r>
              <a:rPr lang="ar-TN" sz="1300" dirty="0">
                <a:latin typeface="Sakkal Majalla" panose="02000000000000000000" pitchFamily="2" charset="-78"/>
                <a:ea typeface="+mj-ea"/>
                <a:cs typeface="Sakkal Majalla" panose="02000000000000000000" pitchFamily="2" charset="-78"/>
              </a:rPr>
              <a:t> </a:t>
            </a:r>
            <a:r>
              <a:rPr lang="ar-EG" sz="1300" dirty="0">
                <a:latin typeface="Sakkal Majalla" panose="02000000000000000000" pitchFamily="2" charset="-78"/>
                <a:ea typeface="+mj-ea"/>
                <a:cs typeface="Sakkal Majalla" panose="02000000000000000000" pitchFamily="2" charset="-78"/>
              </a:rPr>
              <a:t>و</a:t>
            </a:r>
            <a:r>
              <a:rPr lang="ar-TN" sz="1300" dirty="0">
                <a:latin typeface="Sakkal Majalla" panose="02000000000000000000" pitchFamily="2" charset="-78"/>
                <a:ea typeface="+mj-ea"/>
                <a:cs typeface="Sakkal Majalla" panose="02000000000000000000" pitchFamily="2" charset="-78"/>
              </a:rPr>
              <a:t> </a:t>
            </a:r>
            <a:r>
              <a:rPr lang="ar-EG" sz="1300" dirty="0">
                <a:latin typeface="Sakkal Majalla" panose="02000000000000000000" pitchFamily="2" charset="-78"/>
                <a:ea typeface="+mj-ea"/>
                <a:cs typeface="Sakkal Majalla" panose="02000000000000000000" pitchFamily="2" charset="-78"/>
              </a:rPr>
              <a:t>توظيفها</a:t>
            </a:r>
            <a:r>
              <a:rPr lang="ar-TN" sz="1300" dirty="0">
                <a:latin typeface="Sakkal Majalla" panose="02000000000000000000" pitchFamily="2" charset="-78"/>
                <a:ea typeface="+mj-ea"/>
                <a:cs typeface="Sakkal Majalla" panose="02000000000000000000" pitchFamily="2" charset="-78"/>
              </a:rPr>
              <a:t> </a:t>
            </a:r>
            <a:r>
              <a:rPr lang="ar-EG" sz="1300" dirty="0">
                <a:latin typeface="Sakkal Majalla" panose="02000000000000000000" pitchFamily="2" charset="-78"/>
                <a:ea typeface="+mj-ea"/>
                <a:cs typeface="Sakkal Majalla" panose="02000000000000000000" pitchFamily="2" charset="-78"/>
              </a:rPr>
              <a:t>لخطة</a:t>
            </a:r>
            <a:r>
              <a:rPr lang="ar-TN" sz="1300" dirty="0">
                <a:latin typeface="Sakkal Majalla" panose="02000000000000000000" pitchFamily="2" charset="-78"/>
                <a:ea typeface="+mj-ea"/>
                <a:cs typeface="Sakkal Majalla" panose="02000000000000000000" pitchFamily="2" charset="-78"/>
              </a:rPr>
              <a:t> </a:t>
            </a:r>
            <a:r>
              <a:rPr lang="ar-EG" sz="1300" dirty="0">
                <a:latin typeface="Sakkal Majalla" panose="02000000000000000000" pitchFamily="2" charset="-78"/>
                <a:ea typeface="+mj-ea"/>
                <a:cs typeface="Sakkal Majalla" panose="02000000000000000000" pitchFamily="2" charset="-78"/>
              </a:rPr>
              <a:t>الطوارئ.</a:t>
            </a:r>
            <a:endParaRPr lang="fr-FR" sz="1300" dirty="0">
              <a:latin typeface="Sakkal Majalla" panose="02000000000000000000" pitchFamily="2" charset="-78"/>
              <a:ea typeface="+mj-ea"/>
              <a:cs typeface="Sakkal Majalla" panose="02000000000000000000" pitchFamily="2" charset="-78"/>
            </a:endParaRPr>
          </a:p>
          <a:p>
            <a:pPr marL="342900" indent="-342900" algn="justLow" rtl="1">
              <a:lnSpc>
                <a:spcPct val="80000"/>
              </a:lnSpc>
              <a:spcBef>
                <a:spcPts val="1000"/>
              </a:spcBef>
              <a:buClr>
                <a:schemeClr val="accent1"/>
              </a:buClr>
              <a:buSzPct val="80000"/>
              <a:buFont typeface="Wingdings 3" charset="2"/>
              <a:buChar char=""/>
            </a:pPr>
            <a:r>
              <a:rPr lang="ar-EG" sz="1300" dirty="0">
                <a:latin typeface="Sakkal Majalla" panose="02000000000000000000" pitchFamily="2" charset="-78"/>
                <a:ea typeface="+mj-ea"/>
                <a:cs typeface="Sakkal Majalla" panose="02000000000000000000" pitchFamily="2" charset="-78"/>
              </a:rPr>
              <a:t>العمل</a:t>
            </a:r>
            <a:r>
              <a:rPr lang="ar-TN" sz="1300" dirty="0">
                <a:latin typeface="Sakkal Majalla" panose="02000000000000000000" pitchFamily="2" charset="-78"/>
                <a:ea typeface="+mj-ea"/>
                <a:cs typeface="Sakkal Majalla" panose="02000000000000000000" pitchFamily="2" charset="-78"/>
              </a:rPr>
              <a:t> </a:t>
            </a:r>
            <a:r>
              <a:rPr lang="ar-EG" sz="1300" dirty="0">
                <a:latin typeface="Sakkal Majalla" panose="02000000000000000000" pitchFamily="2" charset="-78"/>
                <a:ea typeface="+mj-ea"/>
                <a:cs typeface="Sakkal Majalla" panose="02000000000000000000" pitchFamily="2" charset="-78"/>
              </a:rPr>
              <a:t>على</a:t>
            </a:r>
            <a:r>
              <a:rPr lang="ar-TN" sz="1300" dirty="0">
                <a:latin typeface="Sakkal Majalla" panose="02000000000000000000" pitchFamily="2" charset="-78"/>
                <a:ea typeface="+mj-ea"/>
                <a:cs typeface="Sakkal Majalla" panose="02000000000000000000" pitchFamily="2" charset="-78"/>
              </a:rPr>
              <a:t> </a:t>
            </a:r>
            <a:r>
              <a:rPr lang="ar-EG" sz="1300" dirty="0">
                <a:latin typeface="Sakkal Majalla" panose="02000000000000000000" pitchFamily="2" charset="-78"/>
                <a:ea typeface="+mj-ea"/>
                <a:cs typeface="Sakkal Majalla" panose="02000000000000000000" pitchFamily="2" charset="-78"/>
              </a:rPr>
              <a:t>إنشاء</a:t>
            </a:r>
            <a:r>
              <a:rPr lang="ar-TN" sz="1300" dirty="0">
                <a:latin typeface="Sakkal Majalla" panose="02000000000000000000" pitchFamily="2" charset="-78"/>
                <a:ea typeface="+mj-ea"/>
                <a:cs typeface="Sakkal Majalla" panose="02000000000000000000" pitchFamily="2" charset="-78"/>
              </a:rPr>
              <a:t> </a:t>
            </a:r>
            <a:r>
              <a:rPr lang="ar-EG" sz="1300" dirty="0">
                <a:latin typeface="Sakkal Majalla" panose="02000000000000000000" pitchFamily="2" charset="-78"/>
                <a:ea typeface="+mj-ea"/>
                <a:cs typeface="Sakkal Majalla" panose="02000000000000000000" pitchFamily="2" charset="-78"/>
              </a:rPr>
              <a:t>منظومات</a:t>
            </a:r>
            <a:r>
              <a:rPr lang="ar-TN" sz="1300" dirty="0">
                <a:latin typeface="Sakkal Majalla" panose="02000000000000000000" pitchFamily="2" charset="-78"/>
                <a:ea typeface="+mj-ea"/>
                <a:cs typeface="Sakkal Majalla" panose="02000000000000000000" pitchFamily="2" charset="-78"/>
              </a:rPr>
              <a:t> </a:t>
            </a:r>
            <a:r>
              <a:rPr lang="ar-EG" sz="1300" dirty="0">
                <a:latin typeface="Sakkal Majalla" panose="02000000000000000000" pitchFamily="2" charset="-78"/>
                <a:ea typeface="+mj-ea"/>
                <a:cs typeface="Sakkal Majalla" panose="02000000000000000000" pitchFamily="2" charset="-78"/>
              </a:rPr>
              <a:t>فيديو</a:t>
            </a:r>
            <a:r>
              <a:rPr lang="ar-TN" sz="1300" dirty="0">
                <a:latin typeface="Sakkal Majalla" panose="02000000000000000000" pitchFamily="2" charset="-78"/>
                <a:ea typeface="+mj-ea"/>
                <a:cs typeface="Sakkal Majalla" panose="02000000000000000000" pitchFamily="2" charset="-78"/>
              </a:rPr>
              <a:t> </a:t>
            </a:r>
            <a:r>
              <a:rPr lang="ar-EG" sz="1300" dirty="0">
                <a:latin typeface="Sakkal Majalla" panose="02000000000000000000" pitchFamily="2" charset="-78"/>
                <a:ea typeface="+mj-ea"/>
                <a:cs typeface="Sakkal Majalla" panose="02000000000000000000" pitchFamily="2" charset="-78"/>
              </a:rPr>
              <a:t>مرئي</a:t>
            </a:r>
            <a:r>
              <a:rPr lang="ar-TN" sz="1300" dirty="0">
                <a:latin typeface="Sakkal Majalla" panose="02000000000000000000" pitchFamily="2" charset="-78"/>
                <a:ea typeface="+mj-ea"/>
                <a:cs typeface="Sakkal Majalla" panose="02000000000000000000" pitchFamily="2" charset="-78"/>
              </a:rPr>
              <a:t> </a:t>
            </a:r>
            <a:r>
              <a:rPr lang="ar-EG" sz="1300" dirty="0">
                <a:latin typeface="Sakkal Majalla" panose="02000000000000000000" pitchFamily="2" charset="-78"/>
                <a:ea typeface="+mj-ea"/>
                <a:cs typeface="Sakkal Majalla" panose="02000000000000000000" pitchFamily="2" charset="-78"/>
              </a:rPr>
              <a:t>وتطبيقات</a:t>
            </a:r>
            <a:r>
              <a:rPr lang="ar-TN" sz="1300" dirty="0">
                <a:latin typeface="Sakkal Majalla" panose="02000000000000000000" pitchFamily="2" charset="-78"/>
                <a:ea typeface="+mj-ea"/>
                <a:cs typeface="Sakkal Majalla" panose="02000000000000000000" pitchFamily="2" charset="-78"/>
              </a:rPr>
              <a:t> </a:t>
            </a:r>
            <a:r>
              <a:rPr lang="ar-EG" sz="1300" dirty="0">
                <a:latin typeface="Sakkal Majalla" panose="02000000000000000000" pitchFamily="2" charset="-78"/>
                <a:ea typeface="+mj-ea"/>
                <a:cs typeface="Sakkal Majalla" panose="02000000000000000000" pitchFamily="2" charset="-78"/>
              </a:rPr>
              <a:t>خاصة</a:t>
            </a:r>
            <a:r>
              <a:rPr lang="ar-TN" sz="1300" dirty="0">
                <a:latin typeface="Sakkal Majalla" panose="02000000000000000000" pitchFamily="2" charset="-78"/>
                <a:ea typeface="+mj-ea"/>
                <a:cs typeface="Sakkal Majalla" panose="02000000000000000000" pitchFamily="2" charset="-78"/>
              </a:rPr>
              <a:t> </a:t>
            </a:r>
            <a:r>
              <a:rPr lang="ar-EG" sz="1300" dirty="0">
                <a:latin typeface="Sakkal Majalla" panose="02000000000000000000" pitchFamily="2" charset="-78"/>
                <a:ea typeface="+mj-ea"/>
                <a:cs typeface="Sakkal Majalla" panose="02000000000000000000" pitchFamily="2" charset="-78"/>
              </a:rPr>
              <a:t>بالدول</a:t>
            </a:r>
            <a:r>
              <a:rPr lang="ar-TN" sz="1300" dirty="0">
                <a:latin typeface="Sakkal Majalla" panose="02000000000000000000" pitchFamily="2" charset="-78"/>
                <a:ea typeface="+mj-ea"/>
                <a:cs typeface="Sakkal Majalla" panose="02000000000000000000" pitchFamily="2" charset="-78"/>
              </a:rPr>
              <a:t> </a:t>
            </a:r>
            <a:r>
              <a:rPr lang="ar-EG" sz="1300" dirty="0">
                <a:latin typeface="Sakkal Majalla" panose="02000000000000000000" pitchFamily="2" charset="-78"/>
                <a:ea typeface="+mj-ea"/>
                <a:cs typeface="Sakkal Majalla" panose="02000000000000000000" pitchFamily="2" charset="-78"/>
              </a:rPr>
              <a:t>مع</a:t>
            </a:r>
            <a:r>
              <a:rPr lang="ar-TN" sz="1300" dirty="0">
                <a:latin typeface="Sakkal Majalla" panose="02000000000000000000" pitchFamily="2" charset="-78"/>
                <a:ea typeface="+mj-ea"/>
                <a:cs typeface="Sakkal Majalla" panose="02000000000000000000" pitchFamily="2" charset="-78"/>
              </a:rPr>
              <a:t> </a:t>
            </a:r>
            <a:r>
              <a:rPr lang="ar-EG" sz="1300" dirty="0">
                <a:latin typeface="Sakkal Majalla" panose="02000000000000000000" pitchFamily="2" charset="-78"/>
                <a:ea typeface="+mj-ea"/>
                <a:cs typeface="Sakkal Majalla" panose="02000000000000000000" pitchFamily="2" charset="-78"/>
              </a:rPr>
              <a:t>الاستفادة</a:t>
            </a:r>
            <a:r>
              <a:rPr lang="ar-TN" sz="1300" dirty="0">
                <a:latin typeface="Sakkal Majalla" panose="02000000000000000000" pitchFamily="2" charset="-78"/>
                <a:ea typeface="+mj-ea"/>
                <a:cs typeface="Sakkal Majalla" panose="02000000000000000000" pitchFamily="2" charset="-78"/>
              </a:rPr>
              <a:t> </a:t>
            </a:r>
            <a:r>
              <a:rPr lang="ar-EG" sz="1300" dirty="0">
                <a:latin typeface="Sakkal Majalla" panose="02000000000000000000" pitchFamily="2" charset="-78"/>
                <a:ea typeface="+mj-ea"/>
                <a:cs typeface="Sakkal Majalla" panose="02000000000000000000" pitchFamily="2" charset="-78"/>
              </a:rPr>
              <a:t>من</a:t>
            </a:r>
            <a:r>
              <a:rPr lang="ar-TN" sz="1300" dirty="0">
                <a:latin typeface="Sakkal Majalla" panose="02000000000000000000" pitchFamily="2" charset="-78"/>
                <a:ea typeface="+mj-ea"/>
                <a:cs typeface="Sakkal Majalla" panose="02000000000000000000" pitchFamily="2" charset="-78"/>
              </a:rPr>
              <a:t> </a:t>
            </a:r>
            <a:r>
              <a:rPr lang="ar-EG" sz="1300" dirty="0">
                <a:latin typeface="Sakkal Majalla" panose="02000000000000000000" pitchFamily="2" charset="-78"/>
                <a:ea typeface="+mj-ea"/>
                <a:cs typeface="Sakkal Majalla" panose="02000000000000000000" pitchFamily="2" charset="-78"/>
              </a:rPr>
              <a:t>المصادر</a:t>
            </a:r>
            <a:r>
              <a:rPr lang="ar-TN" sz="1300" dirty="0">
                <a:latin typeface="Sakkal Majalla" panose="02000000000000000000" pitchFamily="2" charset="-78"/>
                <a:ea typeface="+mj-ea"/>
                <a:cs typeface="Sakkal Majalla" panose="02000000000000000000" pitchFamily="2" charset="-78"/>
              </a:rPr>
              <a:t> </a:t>
            </a:r>
            <a:r>
              <a:rPr lang="ar-EG" sz="1300" dirty="0">
                <a:latin typeface="Sakkal Majalla" panose="02000000000000000000" pitchFamily="2" charset="-78"/>
                <a:ea typeface="+mj-ea"/>
                <a:cs typeface="Sakkal Majalla" panose="02000000000000000000" pitchFamily="2" charset="-78"/>
              </a:rPr>
              <a:t>المتوفرة.</a:t>
            </a:r>
            <a:endParaRPr lang="fr-FR" sz="1300" dirty="0">
              <a:latin typeface="Sakkal Majalla" panose="02000000000000000000" pitchFamily="2" charset="-78"/>
              <a:ea typeface="+mj-ea"/>
              <a:cs typeface="Sakkal Majalla" panose="02000000000000000000" pitchFamily="2" charset="-78"/>
            </a:endParaRPr>
          </a:p>
          <a:p>
            <a:pPr marL="342900" indent="-342900" algn="justLow" rtl="1">
              <a:lnSpc>
                <a:spcPct val="80000"/>
              </a:lnSpc>
              <a:spcBef>
                <a:spcPts val="1000"/>
              </a:spcBef>
              <a:buClr>
                <a:schemeClr val="accent1"/>
              </a:buClr>
              <a:buSzPct val="80000"/>
              <a:buFont typeface="Wingdings 3" charset="2"/>
              <a:buChar char=""/>
            </a:pPr>
            <a:r>
              <a:rPr lang="ar-EG" sz="1300" dirty="0">
                <a:latin typeface="Sakkal Majalla" panose="02000000000000000000" pitchFamily="2" charset="-78"/>
                <a:ea typeface="+mj-ea"/>
                <a:cs typeface="Sakkal Majalla" panose="02000000000000000000" pitchFamily="2" charset="-78"/>
              </a:rPr>
              <a:t>التعاون</a:t>
            </a:r>
            <a:r>
              <a:rPr lang="ar-TN" sz="1300" dirty="0">
                <a:latin typeface="Sakkal Majalla" panose="02000000000000000000" pitchFamily="2" charset="-78"/>
                <a:ea typeface="+mj-ea"/>
                <a:cs typeface="Sakkal Majalla" panose="02000000000000000000" pitchFamily="2" charset="-78"/>
              </a:rPr>
              <a:t> </a:t>
            </a:r>
            <a:r>
              <a:rPr lang="ar-EG" sz="1300" dirty="0">
                <a:latin typeface="Sakkal Majalla" panose="02000000000000000000" pitchFamily="2" charset="-78"/>
                <a:ea typeface="+mj-ea"/>
                <a:cs typeface="Sakkal Majalla" panose="02000000000000000000" pitchFamily="2" charset="-78"/>
              </a:rPr>
              <a:t>مع</a:t>
            </a:r>
            <a:r>
              <a:rPr lang="ar-TN" sz="1300" dirty="0">
                <a:latin typeface="Sakkal Majalla" panose="02000000000000000000" pitchFamily="2" charset="-78"/>
                <a:ea typeface="+mj-ea"/>
                <a:cs typeface="Sakkal Majalla" panose="02000000000000000000" pitchFamily="2" charset="-78"/>
              </a:rPr>
              <a:t> </a:t>
            </a:r>
            <a:r>
              <a:rPr lang="ar-EG" sz="1300" dirty="0">
                <a:latin typeface="Sakkal Majalla" panose="02000000000000000000" pitchFamily="2" charset="-78"/>
                <a:ea typeface="+mj-ea"/>
                <a:cs typeface="Sakkal Majalla" panose="02000000000000000000" pitchFamily="2" charset="-78"/>
              </a:rPr>
              <a:t>مؤسسات</a:t>
            </a:r>
            <a:r>
              <a:rPr lang="ar-TN" sz="1300" dirty="0">
                <a:latin typeface="Sakkal Majalla" panose="02000000000000000000" pitchFamily="2" charset="-78"/>
                <a:ea typeface="+mj-ea"/>
                <a:cs typeface="Sakkal Majalla" panose="02000000000000000000" pitchFamily="2" charset="-78"/>
              </a:rPr>
              <a:t> </a:t>
            </a:r>
            <a:r>
              <a:rPr lang="ar-EG" sz="1300" dirty="0">
                <a:latin typeface="Sakkal Majalla" panose="02000000000000000000" pitchFamily="2" charset="-78"/>
                <a:ea typeface="+mj-ea"/>
                <a:cs typeface="Sakkal Majalla" panose="02000000000000000000" pitchFamily="2" charset="-78"/>
              </a:rPr>
              <a:t>التعليم</a:t>
            </a:r>
            <a:r>
              <a:rPr lang="ar-TN" sz="1300" dirty="0">
                <a:latin typeface="Sakkal Majalla" panose="02000000000000000000" pitchFamily="2" charset="-78"/>
                <a:ea typeface="+mj-ea"/>
                <a:cs typeface="Sakkal Majalla" panose="02000000000000000000" pitchFamily="2" charset="-78"/>
              </a:rPr>
              <a:t> </a:t>
            </a:r>
            <a:r>
              <a:rPr lang="ar-EG" sz="1300" dirty="0">
                <a:latin typeface="Sakkal Majalla" panose="02000000000000000000" pitchFamily="2" charset="-78"/>
                <a:ea typeface="+mj-ea"/>
                <a:cs typeface="Sakkal Majalla" panose="02000000000000000000" pitchFamily="2" charset="-78"/>
              </a:rPr>
              <a:t>المختلفة</a:t>
            </a:r>
            <a:r>
              <a:rPr lang="ar-TN" sz="1300" dirty="0">
                <a:latin typeface="Sakkal Majalla" panose="02000000000000000000" pitchFamily="2" charset="-78"/>
                <a:ea typeface="+mj-ea"/>
                <a:cs typeface="Sakkal Majalla" panose="02000000000000000000" pitchFamily="2" charset="-78"/>
              </a:rPr>
              <a:t> </a:t>
            </a:r>
            <a:r>
              <a:rPr lang="ar-EG" sz="1300" dirty="0">
                <a:latin typeface="Sakkal Majalla" panose="02000000000000000000" pitchFamily="2" charset="-78"/>
                <a:ea typeface="+mj-ea"/>
                <a:cs typeface="Sakkal Majalla" panose="02000000000000000000" pitchFamily="2" charset="-78"/>
              </a:rPr>
              <a:t>لجاهزية</a:t>
            </a:r>
            <a:r>
              <a:rPr lang="ar-TN" sz="1300" dirty="0">
                <a:latin typeface="Sakkal Majalla" panose="02000000000000000000" pitchFamily="2" charset="-78"/>
                <a:ea typeface="+mj-ea"/>
                <a:cs typeface="Sakkal Majalla" panose="02000000000000000000" pitchFamily="2" charset="-78"/>
              </a:rPr>
              <a:t> </a:t>
            </a:r>
            <a:r>
              <a:rPr lang="ar-EG" sz="1300" dirty="0">
                <a:latin typeface="Sakkal Majalla" panose="02000000000000000000" pitchFamily="2" charset="-78"/>
                <a:ea typeface="+mj-ea"/>
                <a:cs typeface="Sakkal Majalla" panose="02000000000000000000" pitchFamily="2" charset="-78"/>
              </a:rPr>
              <a:t>أنظمتها</a:t>
            </a:r>
            <a:r>
              <a:rPr lang="ar-TN" sz="1300" dirty="0">
                <a:latin typeface="Sakkal Majalla" panose="02000000000000000000" pitchFamily="2" charset="-78"/>
                <a:ea typeface="+mj-ea"/>
                <a:cs typeface="Sakkal Majalla" panose="02000000000000000000" pitchFamily="2" charset="-78"/>
              </a:rPr>
              <a:t> </a:t>
            </a:r>
            <a:r>
              <a:rPr lang="ar-EG" sz="1300" dirty="0">
                <a:latin typeface="Sakkal Majalla" panose="02000000000000000000" pitchFamily="2" charset="-78"/>
                <a:ea typeface="+mj-ea"/>
                <a:cs typeface="Sakkal Majalla" panose="02000000000000000000" pitchFamily="2" charset="-78"/>
              </a:rPr>
              <a:t>للتحوّل</a:t>
            </a:r>
            <a:r>
              <a:rPr lang="ar-TN" sz="1300" dirty="0">
                <a:latin typeface="Sakkal Majalla" panose="02000000000000000000" pitchFamily="2" charset="-78"/>
                <a:ea typeface="+mj-ea"/>
                <a:cs typeface="Sakkal Majalla" panose="02000000000000000000" pitchFamily="2" charset="-78"/>
              </a:rPr>
              <a:t> </a:t>
            </a:r>
            <a:r>
              <a:rPr lang="ar-EG" sz="1300" dirty="0">
                <a:latin typeface="Sakkal Majalla" panose="02000000000000000000" pitchFamily="2" charset="-78"/>
                <a:ea typeface="+mj-ea"/>
                <a:cs typeface="Sakkal Majalla" panose="02000000000000000000" pitchFamily="2" charset="-78"/>
              </a:rPr>
              <a:t>للتعليم</a:t>
            </a:r>
            <a:r>
              <a:rPr lang="ar-TN" sz="1300" dirty="0">
                <a:latin typeface="Sakkal Majalla" panose="02000000000000000000" pitchFamily="2" charset="-78"/>
                <a:ea typeface="+mj-ea"/>
                <a:cs typeface="Sakkal Majalla" panose="02000000000000000000" pitchFamily="2" charset="-78"/>
              </a:rPr>
              <a:t> </a:t>
            </a:r>
            <a:r>
              <a:rPr lang="ar-EG" sz="1300" dirty="0">
                <a:latin typeface="Sakkal Majalla" panose="02000000000000000000" pitchFamily="2" charset="-78"/>
                <a:ea typeface="+mj-ea"/>
                <a:cs typeface="Sakkal Majalla" panose="02000000000000000000" pitchFamily="2" charset="-78"/>
              </a:rPr>
              <a:t>عن</a:t>
            </a:r>
            <a:r>
              <a:rPr lang="ar-TN" sz="1300" dirty="0">
                <a:latin typeface="Sakkal Majalla" panose="02000000000000000000" pitchFamily="2" charset="-78"/>
                <a:ea typeface="+mj-ea"/>
                <a:cs typeface="Sakkal Majalla" panose="02000000000000000000" pitchFamily="2" charset="-78"/>
              </a:rPr>
              <a:t> </a:t>
            </a:r>
            <a:r>
              <a:rPr lang="ar-EG" sz="1300" dirty="0">
                <a:latin typeface="Sakkal Majalla" panose="02000000000000000000" pitchFamily="2" charset="-78"/>
                <a:ea typeface="+mj-ea"/>
                <a:cs typeface="Sakkal Majalla" panose="02000000000000000000" pitchFamily="2" charset="-78"/>
              </a:rPr>
              <a:t>بعد.</a:t>
            </a:r>
            <a:endParaRPr lang="fr-FR" sz="1300" dirty="0">
              <a:latin typeface="Sakkal Majalla" panose="02000000000000000000" pitchFamily="2" charset="-78"/>
              <a:ea typeface="+mj-ea"/>
              <a:cs typeface="Sakkal Majalla" panose="02000000000000000000" pitchFamily="2" charset="-78"/>
            </a:endParaRPr>
          </a:p>
          <a:p>
            <a:pPr marL="342900" indent="-342900" algn="justLow" rtl="1">
              <a:lnSpc>
                <a:spcPct val="80000"/>
              </a:lnSpc>
              <a:spcBef>
                <a:spcPts val="1000"/>
              </a:spcBef>
              <a:buClr>
                <a:schemeClr val="accent1"/>
              </a:buClr>
              <a:buSzPct val="80000"/>
              <a:buFont typeface="Wingdings 3" charset="2"/>
              <a:buChar char=""/>
            </a:pPr>
            <a:r>
              <a:rPr lang="ar-EG" sz="1300" dirty="0">
                <a:latin typeface="Sakkal Majalla" panose="02000000000000000000" pitchFamily="2" charset="-78"/>
                <a:ea typeface="+mj-ea"/>
                <a:cs typeface="Sakkal Majalla" panose="02000000000000000000" pitchFamily="2" charset="-78"/>
              </a:rPr>
              <a:t>توظيف</a:t>
            </a:r>
            <a:r>
              <a:rPr lang="ar-TN" sz="1300" dirty="0">
                <a:latin typeface="Sakkal Majalla" panose="02000000000000000000" pitchFamily="2" charset="-78"/>
                <a:ea typeface="+mj-ea"/>
                <a:cs typeface="Sakkal Majalla" panose="02000000000000000000" pitchFamily="2" charset="-78"/>
              </a:rPr>
              <a:t> </a:t>
            </a:r>
            <a:r>
              <a:rPr lang="ar-EG" sz="1300" dirty="0">
                <a:latin typeface="Sakkal Majalla" panose="02000000000000000000" pitchFamily="2" charset="-78"/>
                <a:ea typeface="+mj-ea"/>
                <a:cs typeface="Sakkal Majalla" panose="02000000000000000000" pitchFamily="2" charset="-78"/>
              </a:rPr>
              <a:t>نظم</a:t>
            </a:r>
            <a:r>
              <a:rPr lang="ar-TN" sz="1300" dirty="0">
                <a:latin typeface="Sakkal Majalla" panose="02000000000000000000" pitchFamily="2" charset="-78"/>
                <a:ea typeface="+mj-ea"/>
                <a:cs typeface="Sakkal Majalla" panose="02000000000000000000" pitchFamily="2" charset="-78"/>
              </a:rPr>
              <a:t> </a:t>
            </a:r>
            <a:r>
              <a:rPr lang="ar-EG" sz="1300" dirty="0">
                <a:latin typeface="Sakkal Majalla" panose="02000000000000000000" pitchFamily="2" charset="-78"/>
                <a:ea typeface="+mj-ea"/>
                <a:cs typeface="Sakkal Majalla" panose="02000000000000000000" pitchFamily="2" charset="-78"/>
              </a:rPr>
              <a:t>المعلومات</a:t>
            </a:r>
            <a:r>
              <a:rPr lang="ar-TN" sz="1300" dirty="0">
                <a:latin typeface="Sakkal Majalla" panose="02000000000000000000" pitchFamily="2" charset="-78"/>
                <a:ea typeface="+mj-ea"/>
                <a:cs typeface="Sakkal Majalla" panose="02000000000000000000" pitchFamily="2" charset="-78"/>
              </a:rPr>
              <a:t> </a:t>
            </a:r>
            <a:r>
              <a:rPr lang="ar-EG" sz="1300" dirty="0">
                <a:latin typeface="Sakkal Majalla" panose="02000000000000000000" pitchFamily="2" charset="-78"/>
                <a:ea typeface="+mj-ea"/>
                <a:cs typeface="Sakkal Majalla" panose="02000000000000000000" pitchFamily="2" charset="-78"/>
              </a:rPr>
              <a:t>الجغرافية</a:t>
            </a:r>
            <a:r>
              <a:rPr lang="ar-TN" sz="1300" dirty="0">
                <a:latin typeface="Sakkal Majalla" panose="02000000000000000000" pitchFamily="2" charset="-78"/>
                <a:ea typeface="+mj-ea"/>
                <a:cs typeface="Sakkal Majalla" panose="02000000000000000000" pitchFamily="2" charset="-78"/>
              </a:rPr>
              <a:t> </a:t>
            </a:r>
            <a:r>
              <a:rPr lang="ar-EG" sz="1300" dirty="0">
                <a:latin typeface="Sakkal Majalla" panose="02000000000000000000" pitchFamily="2" charset="-78"/>
                <a:ea typeface="+mj-ea"/>
                <a:cs typeface="Sakkal Majalla" panose="02000000000000000000" pitchFamily="2" charset="-78"/>
              </a:rPr>
              <a:t>بصورة</a:t>
            </a:r>
            <a:r>
              <a:rPr lang="ar-TN" sz="1300" dirty="0">
                <a:latin typeface="Sakkal Majalla" panose="02000000000000000000" pitchFamily="2" charset="-78"/>
                <a:ea typeface="+mj-ea"/>
                <a:cs typeface="Sakkal Majalla" panose="02000000000000000000" pitchFamily="2" charset="-78"/>
              </a:rPr>
              <a:t> </a:t>
            </a:r>
            <a:r>
              <a:rPr lang="ar-EG" sz="1300" dirty="0">
                <a:latin typeface="Sakkal Majalla" panose="02000000000000000000" pitchFamily="2" charset="-78"/>
                <a:ea typeface="+mj-ea"/>
                <a:cs typeface="Sakkal Majalla" panose="02000000000000000000" pitchFamily="2" charset="-78"/>
              </a:rPr>
              <a:t>فاعلة.</a:t>
            </a:r>
            <a:endParaRPr lang="fr-FR" sz="1300" dirty="0">
              <a:latin typeface="Sakkal Majalla" panose="02000000000000000000" pitchFamily="2" charset="-78"/>
              <a:ea typeface="+mj-ea"/>
              <a:cs typeface="Sakkal Majalla" panose="02000000000000000000" pitchFamily="2" charset="-78"/>
            </a:endParaRPr>
          </a:p>
          <a:p>
            <a:pPr marL="342900" indent="-342900" algn="justLow" rtl="1">
              <a:lnSpc>
                <a:spcPct val="80000"/>
              </a:lnSpc>
              <a:spcBef>
                <a:spcPts val="1000"/>
              </a:spcBef>
              <a:buClr>
                <a:schemeClr val="accent1"/>
              </a:buClr>
              <a:buSzPct val="80000"/>
              <a:buFont typeface="Wingdings 3" charset="2"/>
              <a:buChar char=""/>
            </a:pPr>
            <a:r>
              <a:rPr lang="ar-EG" sz="1300" dirty="0">
                <a:latin typeface="Sakkal Majalla" panose="02000000000000000000" pitchFamily="2" charset="-78"/>
                <a:ea typeface="+mj-ea"/>
                <a:cs typeface="Sakkal Majalla" panose="02000000000000000000" pitchFamily="2" charset="-78"/>
              </a:rPr>
              <a:t>مواصلة</a:t>
            </a:r>
            <a:r>
              <a:rPr lang="ar-TN" sz="1300" dirty="0">
                <a:latin typeface="Sakkal Majalla" panose="02000000000000000000" pitchFamily="2" charset="-78"/>
                <a:ea typeface="+mj-ea"/>
                <a:cs typeface="Sakkal Majalla" panose="02000000000000000000" pitchFamily="2" charset="-78"/>
              </a:rPr>
              <a:t> </a:t>
            </a:r>
            <a:r>
              <a:rPr lang="ar-EG" sz="1300" dirty="0">
                <a:latin typeface="Sakkal Majalla" panose="02000000000000000000" pitchFamily="2" charset="-78"/>
                <a:ea typeface="+mj-ea"/>
                <a:cs typeface="Sakkal Majalla" panose="02000000000000000000" pitchFamily="2" charset="-78"/>
              </a:rPr>
              <a:t>التعاون</a:t>
            </a:r>
            <a:r>
              <a:rPr lang="ar-TN" sz="1300" dirty="0">
                <a:latin typeface="Sakkal Majalla" panose="02000000000000000000" pitchFamily="2" charset="-78"/>
                <a:ea typeface="+mj-ea"/>
                <a:cs typeface="Sakkal Majalla" panose="02000000000000000000" pitchFamily="2" charset="-78"/>
              </a:rPr>
              <a:t> </a:t>
            </a:r>
            <a:r>
              <a:rPr lang="ar-EG" sz="1300" dirty="0">
                <a:latin typeface="Sakkal Majalla" panose="02000000000000000000" pitchFamily="2" charset="-78"/>
                <a:ea typeface="+mj-ea"/>
                <a:cs typeface="Sakkal Majalla" panose="02000000000000000000" pitchFamily="2" charset="-78"/>
              </a:rPr>
              <a:t>العربي</a:t>
            </a:r>
            <a:r>
              <a:rPr lang="ar-TN" sz="1300" dirty="0">
                <a:latin typeface="Sakkal Majalla" panose="02000000000000000000" pitchFamily="2" charset="-78"/>
                <a:ea typeface="+mj-ea"/>
                <a:cs typeface="Sakkal Majalla" panose="02000000000000000000" pitchFamily="2" charset="-78"/>
              </a:rPr>
              <a:t> </a:t>
            </a:r>
            <a:r>
              <a:rPr lang="ar-EG" sz="1300" dirty="0">
                <a:latin typeface="Sakkal Majalla" panose="02000000000000000000" pitchFamily="2" charset="-78"/>
                <a:ea typeface="+mj-ea"/>
                <a:cs typeface="Sakkal Majalla" panose="02000000000000000000" pitchFamily="2" charset="-78"/>
              </a:rPr>
              <a:t>المشترك</a:t>
            </a:r>
            <a:r>
              <a:rPr lang="ar-TN" sz="1300" dirty="0">
                <a:latin typeface="Sakkal Majalla" panose="02000000000000000000" pitchFamily="2" charset="-78"/>
                <a:ea typeface="+mj-ea"/>
                <a:cs typeface="Sakkal Majalla" panose="02000000000000000000" pitchFamily="2" charset="-78"/>
              </a:rPr>
              <a:t> </a:t>
            </a:r>
            <a:r>
              <a:rPr lang="ar-EG" sz="1300" dirty="0">
                <a:latin typeface="Sakkal Majalla" panose="02000000000000000000" pitchFamily="2" charset="-78"/>
                <a:ea typeface="+mj-ea"/>
                <a:cs typeface="Sakkal Majalla" panose="02000000000000000000" pitchFamily="2" charset="-78"/>
              </a:rPr>
              <a:t>واستمرار</a:t>
            </a:r>
            <a:r>
              <a:rPr lang="ar-TN" sz="1300" dirty="0">
                <a:latin typeface="Sakkal Majalla" panose="02000000000000000000" pitchFamily="2" charset="-78"/>
                <a:ea typeface="+mj-ea"/>
                <a:cs typeface="Sakkal Majalla" panose="02000000000000000000" pitchFamily="2" charset="-78"/>
              </a:rPr>
              <a:t> </a:t>
            </a:r>
            <a:r>
              <a:rPr lang="ar-EG" sz="1300" dirty="0">
                <a:latin typeface="Sakkal Majalla" panose="02000000000000000000" pitchFamily="2" charset="-78"/>
                <a:ea typeface="+mj-ea"/>
                <a:cs typeface="Sakkal Majalla" panose="02000000000000000000" pitchFamily="2" charset="-78"/>
              </a:rPr>
              <a:t>عمل</a:t>
            </a:r>
            <a:r>
              <a:rPr lang="ar-TN" sz="1300" dirty="0">
                <a:latin typeface="Sakkal Majalla" panose="02000000000000000000" pitchFamily="2" charset="-78"/>
                <a:ea typeface="+mj-ea"/>
                <a:cs typeface="Sakkal Majalla" panose="02000000000000000000" pitchFamily="2" charset="-78"/>
              </a:rPr>
              <a:t> </a:t>
            </a:r>
            <a:r>
              <a:rPr lang="ar-EG" sz="1300" dirty="0">
                <a:latin typeface="Sakkal Majalla" panose="02000000000000000000" pitchFamily="2" charset="-78"/>
                <a:ea typeface="+mj-ea"/>
                <a:cs typeface="Sakkal Majalla" panose="02000000000000000000" pitchFamily="2" charset="-78"/>
              </a:rPr>
              <a:t>نسخ</a:t>
            </a:r>
            <a:r>
              <a:rPr lang="ar-TN" sz="1300" dirty="0">
                <a:latin typeface="Sakkal Majalla" panose="02000000000000000000" pitchFamily="2" charset="-78"/>
                <a:ea typeface="+mj-ea"/>
                <a:cs typeface="Sakkal Majalla" panose="02000000000000000000" pitchFamily="2" charset="-78"/>
              </a:rPr>
              <a:t> </a:t>
            </a:r>
            <a:r>
              <a:rPr lang="ar-EG" sz="1300" dirty="0">
                <a:latin typeface="Sakkal Majalla" panose="02000000000000000000" pitchFamily="2" charset="-78"/>
                <a:ea typeface="+mj-ea"/>
                <a:cs typeface="Sakkal Majalla" panose="02000000000000000000" pitchFamily="2" charset="-78"/>
              </a:rPr>
              <a:t>مستقبلية</a:t>
            </a:r>
            <a:r>
              <a:rPr lang="ar-TN" sz="1300" dirty="0">
                <a:latin typeface="Sakkal Majalla" panose="02000000000000000000" pitchFamily="2" charset="-78"/>
                <a:ea typeface="+mj-ea"/>
                <a:cs typeface="Sakkal Majalla" panose="02000000000000000000" pitchFamily="2" charset="-78"/>
              </a:rPr>
              <a:t> </a:t>
            </a:r>
            <a:r>
              <a:rPr lang="ar-EG" sz="1300" dirty="0">
                <a:latin typeface="Sakkal Majalla" panose="02000000000000000000" pitchFamily="2" charset="-78"/>
                <a:ea typeface="+mj-ea"/>
                <a:cs typeface="Sakkal Majalla" panose="02000000000000000000" pitchFamily="2" charset="-78"/>
              </a:rPr>
              <a:t>لهذا</a:t>
            </a:r>
            <a:r>
              <a:rPr lang="ar-TN" sz="1300" dirty="0">
                <a:latin typeface="Sakkal Majalla" panose="02000000000000000000" pitchFamily="2" charset="-78"/>
                <a:ea typeface="+mj-ea"/>
                <a:cs typeface="Sakkal Majalla" panose="02000000000000000000" pitchFamily="2" charset="-78"/>
              </a:rPr>
              <a:t> </a:t>
            </a:r>
            <a:r>
              <a:rPr lang="ar-EG" sz="1300" dirty="0">
                <a:latin typeface="Sakkal Majalla" panose="02000000000000000000" pitchFamily="2" charset="-78"/>
                <a:ea typeface="+mj-ea"/>
                <a:cs typeface="Sakkal Majalla" panose="02000000000000000000" pitchFamily="2" charset="-78"/>
              </a:rPr>
              <a:t>المنتدى.</a:t>
            </a:r>
            <a:endParaRPr lang="ar-TN" sz="1300" dirty="0">
              <a:latin typeface="Sakkal Majalla" panose="02000000000000000000" pitchFamily="2" charset="-78"/>
              <a:ea typeface="+mj-ea"/>
              <a:cs typeface="Sakkal Majalla" panose="02000000000000000000" pitchFamily="2" charset="-78"/>
            </a:endParaRPr>
          </a:p>
        </p:txBody>
      </p:sp>
    </p:spTree>
    <p:extLst>
      <p:ext uri="{BB962C8B-B14F-4D97-AF65-F5344CB8AC3E}">
        <p14:creationId xmlns:p14="http://schemas.microsoft.com/office/powerpoint/2010/main" val="34832638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06435904679AA4A94B8D6E9DD914DE7" ma:contentTypeVersion="5" ma:contentTypeDescription="Create a new document." ma:contentTypeScope="" ma:versionID="27afd5ff6a6886562058d49eabf53930">
  <xsd:schema xmlns:xsd="http://www.w3.org/2001/XMLSchema" xmlns:xs="http://www.w3.org/2001/XMLSchema" xmlns:p="http://schemas.microsoft.com/office/2006/metadata/properties" xmlns:ns1="http://schemas.microsoft.com/sharepoint/v3" targetNamespace="http://schemas.microsoft.com/office/2006/metadata/properties" ma:root="true" ma:fieldsID="821f84b3650ed2bf5a9d4ce4cbd0c7bb" ns1:_="">
    <xsd:import namespace="http://schemas.microsoft.com/sharepoint/v3"/>
    <xsd:element name="properties">
      <xsd:complexType>
        <xsd:sequence>
          <xsd:element name="documentManagement">
            <xsd:complexType>
              <xsd:all>
                <xsd:element ref="ns1:PublishingStartDate" minOccurs="0"/>
                <xsd:element ref="ns1:PublishingExpirationDate" minOccurs="0"/>
                <xsd:element ref="ns1:VariationsItemGroup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VariationsItemGroupID" ma:index="10" nillable="true" ma:displayName="Item Group ID" ma:description="" ma:hidden="true" ma:internalName="VariationsItemGroupID">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VariationsItemGroupID xmlns="http://schemas.microsoft.com/sharepoint/v3">59cf1a39-f754-4ea5-8af6-8bce955cbafc</VariationsItemGroupID>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0B5EF759-42C1-44E6-8C48-C8A1EDEB0D28}"/>
</file>

<file path=customXml/itemProps2.xml><?xml version="1.0" encoding="utf-8"?>
<ds:datastoreItem xmlns:ds="http://schemas.openxmlformats.org/officeDocument/2006/customXml" ds:itemID="{18359499-894B-4309-A179-462F31EBC0D0}"/>
</file>

<file path=customXml/itemProps3.xml><?xml version="1.0" encoding="utf-8"?>
<ds:datastoreItem xmlns:ds="http://schemas.openxmlformats.org/officeDocument/2006/customXml" ds:itemID="{1FC172C7-9917-4341-9D3E-B41ECA868BD1}"/>
</file>

<file path=docProps/app.xml><?xml version="1.0" encoding="utf-8"?>
<Properties xmlns="http://schemas.openxmlformats.org/officeDocument/2006/extended-properties" xmlns:vt="http://schemas.openxmlformats.org/officeDocument/2006/docPropsVTypes">
  <Template>Ion</Template>
  <TotalTime>532</TotalTime>
  <Words>2429</Words>
  <Application>Microsoft Office PowerPoint</Application>
  <PresentationFormat>Widescreen</PresentationFormat>
  <Paragraphs>162</Paragraphs>
  <Slides>34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Arial</vt:lpstr>
      <vt:lpstr>Century Gothic</vt:lpstr>
      <vt:lpstr>Modern No. 20</vt:lpstr>
      <vt:lpstr>Mohammad Annoktah</vt:lpstr>
      <vt:lpstr>Mongolian Baiti</vt:lpstr>
      <vt:lpstr>Sakkal Majalla</vt:lpstr>
      <vt:lpstr>Wingdings</vt:lpstr>
      <vt:lpstr>Wingdings 3</vt:lpstr>
      <vt:lpstr>Ion</vt:lpstr>
      <vt:lpstr>التقرير الدوري عن أنشطة المنظمة العربية لتكنولوجيات الاتصال والمعلومات </vt:lpstr>
      <vt:lpstr>أهم الأحداث خلال  سنة 2020</vt:lpstr>
      <vt:lpstr>أهم الأحداث خلال  سنة 2021</vt:lpstr>
      <vt:lpstr>أنشطة وإنجازات المنظمة لسنة 2020-2021</vt:lpstr>
      <vt:lpstr>أنشطة وإنجازات المنظمة لسنة 2020-2021</vt:lpstr>
      <vt:lpstr>PowerPoint Presentation</vt:lpstr>
      <vt:lpstr>أنشطة وإنجازات المنظمة لسنة 2020-2021 مساهمة المنظمة في الجهود المبذولة لمجابهة جائحة كورونا | 2020  </vt:lpstr>
      <vt:lpstr>أنشطة وإنجازات المنظمة لسنة 2020-2021 مساهمة المنظمة في الجهود المبذولة لمجابهة جائحة كورونا | 2020  </vt:lpstr>
      <vt:lpstr>أنشطة وإنجازات المنظمة لسنة 2020-2021 مساهمة المنظمة في الجهود المبذولة لمجابهة جائحة كورونا | 2020 </vt:lpstr>
      <vt:lpstr>أنشطة وإنجازات المنظمة لسنة 2020-2021 مساهمة المنظمة في الجهود المبذولة لمجابهة جائحة كورونا  </vt:lpstr>
      <vt:lpstr>أنشطة وإنجازات المنظمة  لسنة 2020-2021 برنامج الثقة الرقميّة | 2020 - 2021    </vt:lpstr>
      <vt:lpstr>أنشطة وإنجازات المنظمة لسنة 2020-2021 برنامج الثقة الرقميّة | 2020 - 2021    </vt:lpstr>
      <vt:lpstr>أنشطة وإنجازات المنظمة لسنة 2020-2021 برنامج الثقة الرقميّة | 2020 - 2021    </vt:lpstr>
      <vt:lpstr>أنشطة وإنجازات المنظمة لسنة 2020-2021 برنامج الثقة الرقميّة | 2020 - 2021    </vt:lpstr>
      <vt:lpstr>أنشطة وإنجازات المنظمة لسنة 2020-2021 برنامج الثقة الرقميّة | 2020 - 2021    </vt:lpstr>
      <vt:lpstr>أنشطة وإنجازات المنظمة  لسنة 2020-2021 برنامج المحتوى العربي | 2020    </vt:lpstr>
      <vt:lpstr>أنشطة وإنجازات المنظمة لسنة 2020-2021 برنامج المحتوى العربي | 2020    </vt:lpstr>
      <vt:lpstr>أنشطة وإنجازات المنظمة لسنة 2020-2021 برنامج المحتوى العربي | 2020    </vt:lpstr>
      <vt:lpstr>PowerPoint Presentation</vt:lpstr>
      <vt:lpstr>أنشطة وإنجازات المنظمة لسنة 2020-2021 برنامج الشمول المالي | 2020 - 2021    </vt:lpstr>
      <vt:lpstr>PowerPoint Presentation</vt:lpstr>
      <vt:lpstr>أنشطة وإنجازات المنظمة لسنة 2020-2021 برنامج الزراعة الذكية | 2021    </vt:lpstr>
      <vt:lpstr>PowerPoint Presentation</vt:lpstr>
      <vt:lpstr>أنشطة وإنجازات المنظمة لسنة 2020-2021 مبادرة المستقبل الرقمي العربي | 2020 - 2021    </vt:lpstr>
      <vt:lpstr>أنشطة وإنجازات المنظمة لسنة 2020-2021 مبادرة المستقبل الرقمي العربي | 2020 - 2021    </vt:lpstr>
      <vt:lpstr>PowerPoint Presentation</vt:lpstr>
      <vt:lpstr>PowerPoint Presentation</vt:lpstr>
      <vt:lpstr>أنشطة وإنجازات المنظمة لسنة 2020-2021 إعداد رؤية عربية "للأمن السيبرني" | 2021    </vt:lpstr>
      <vt:lpstr>أنشطة وإنجازات المنظمة لسنة 2020-2021 بناء القدرات | 2020-2021    </vt:lpstr>
      <vt:lpstr>PowerPoint Presentation</vt:lpstr>
      <vt:lpstr>أنشطة وإنجازات المنظمة لسنة 2020-2021 الإحتفال باليوم العالمي للاتصالات ومجتمع المعلومات | 2021 "تسريع التحول الرقمي في الأوقات الصعبة"    </vt:lpstr>
      <vt:lpstr>PowerPoint Presentation</vt:lpstr>
      <vt:lpstr>أنشطة وإنجازات المنظمة لسنة 2020-2021 إتفاقيات تعاون وشراكة | 2020-2021    </vt:lpstr>
      <vt:lpstr>أنشطة وإنجازات المنظمة لسنة 2020-2021 إتفاقيات تعاون وشراكة | 2020-2021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تقرير دوري عن أنشطة المنظمة العربية لتكنولوجيات الاتصال والمعلومات</dc:title>
  <dc:creator>poste</dc:creator>
  <cp:lastModifiedBy>Hazem Hezzah</cp:lastModifiedBy>
  <cp:revision>48</cp:revision>
  <cp:lastPrinted>2021-06-14T09:01:35Z</cp:lastPrinted>
  <dcterms:created xsi:type="dcterms:W3CDTF">2021-05-05T21:34:56Z</dcterms:created>
  <dcterms:modified xsi:type="dcterms:W3CDTF">2021-06-14T12:23:26Z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0x010100D06435904679AA4A94B8D6E9DD914DE7</vt:lpwstr>
  </property>
</Properties>
</file>