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6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DD9A5-7A19-4247-A85E-93B91B594197}" v="1" dt="2021-10-18T07:02:11.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9" d="100"/>
          <a:sy n="79" d="100"/>
        </p:scale>
        <p:origin x="120"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637B96-4180-45A5-837F-433A2338736D}" type="datetimeFigureOut">
              <a:rPr lang="en-US" smtClean="0"/>
              <a:t>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349FA4-380B-4012-B207-43026799DDC2}" type="slidenum">
              <a:rPr lang="en-US" smtClean="0"/>
              <a:t>‹#›</a:t>
            </a:fld>
            <a:endParaRPr lang="en-US"/>
          </a:p>
        </p:txBody>
      </p:sp>
    </p:spTree>
    <p:extLst>
      <p:ext uri="{BB962C8B-B14F-4D97-AF65-F5344CB8AC3E}">
        <p14:creationId xmlns:p14="http://schemas.microsoft.com/office/powerpoint/2010/main" val="394846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4072231-05A2-4D8F-9DD8-0EDE9A57A2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266DF3-D731-47C3-8C5B-044798C652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2ACC5-9385-42A7-A63C-8D22E06196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D7DC85-1FD7-4778-97F9-B00FB9C7FBB3}"/>
              </a:ext>
            </a:extLst>
          </p:cNvPr>
          <p:cNvSpPr>
            <a:spLocks noGrp="1"/>
          </p:cNvSpPr>
          <p:nvPr>
            <p:ph type="ftr" sz="quarter" idx="11"/>
          </p:nvPr>
        </p:nvSpPr>
        <p:spPr>
          <a:xfrm>
            <a:off x="4038600" y="6414541"/>
            <a:ext cx="4114800" cy="365125"/>
          </a:xfrm>
        </p:spPr>
        <p:txBody>
          <a:bodyPr/>
          <a:lstStyle>
            <a:lvl1pPr algn="r" rtl="1">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5BAB334D-8394-4DE8-83F6-1F2A1FE1BA3A}"/>
              </a:ext>
            </a:extLst>
          </p:cNvPr>
          <p:cNvSpPr>
            <a:spLocks noGrp="1"/>
          </p:cNvSpPr>
          <p:nvPr>
            <p:ph type="sldNum" sz="quarter" idx="12"/>
          </p:nvPr>
        </p:nvSpPr>
        <p:spPr>
          <a:xfrm>
            <a:off x="8610600" y="6400006"/>
            <a:ext cx="2743200" cy="365125"/>
          </a:xfrm>
        </p:spPr>
        <p:txBody>
          <a:bodyPr/>
          <a:lstStyle>
            <a:lvl1pPr>
              <a:defRPr>
                <a:solidFill>
                  <a:schemeClr val="bg1"/>
                </a:solidFill>
              </a:defRPr>
            </a:lvl1pPr>
          </a:lstStyle>
          <a:p>
            <a:fld id="{FD33C71C-2FCE-4C86-AD81-9447645F1988}" type="slidenum">
              <a:rPr lang="en-US" smtClean="0"/>
              <a:pPr/>
              <a:t>‹#›</a:t>
            </a:fld>
            <a:endParaRPr lang="en-US" dirty="0"/>
          </a:p>
        </p:txBody>
      </p:sp>
    </p:spTree>
    <p:extLst>
      <p:ext uri="{BB962C8B-B14F-4D97-AF65-F5344CB8AC3E}">
        <p14:creationId xmlns:p14="http://schemas.microsoft.com/office/powerpoint/2010/main" val="255609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7810F-DC5D-4720-8CEC-37D4D44F1D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B939B0-2376-44B6-A5F0-F2EC07B462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6BD2D-549E-487E-88E2-F34436866A7F}"/>
              </a:ext>
            </a:extLst>
          </p:cNvPr>
          <p:cNvSpPr>
            <a:spLocks noGrp="1"/>
          </p:cNvSpPr>
          <p:nvPr>
            <p:ph type="dt" sz="half" idx="10"/>
          </p:nvPr>
        </p:nvSpPr>
        <p:spPr/>
        <p:txBody>
          <a:bodyPr/>
          <a:lstStyle/>
          <a:p>
            <a:fld id="{4F0580DB-6D1C-483C-9998-AE3B702FA32F}" type="datetime1">
              <a:rPr lang="en-US" smtClean="0"/>
              <a:t>2/21/2022</a:t>
            </a:fld>
            <a:endParaRPr lang="en-US"/>
          </a:p>
        </p:txBody>
      </p:sp>
      <p:sp>
        <p:nvSpPr>
          <p:cNvPr id="5" name="Footer Placeholder 4">
            <a:extLst>
              <a:ext uri="{FF2B5EF4-FFF2-40B4-BE49-F238E27FC236}">
                <a16:creationId xmlns:a16="http://schemas.microsoft.com/office/drawing/2014/main" id="{41FBB2CE-D272-4BFD-813E-B5FEDF958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7A2FE-F10C-4D78-9491-B5743507C6F4}"/>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322377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C747A8-EDF0-4403-A233-54A07BA9B6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997AA3-D6A0-46B4-87F0-4CB42F387E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A92FC-2549-48F9-9CF6-490096210C07}"/>
              </a:ext>
            </a:extLst>
          </p:cNvPr>
          <p:cNvSpPr>
            <a:spLocks noGrp="1"/>
          </p:cNvSpPr>
          <p:nvPr>
            <p:ph type="dt" sz="half" idx="10"/>
          </p:nvPr>
        </p:nvSpPr>
        <p:spPr/>
        <p:txBody>
          <a:bodyPr/>
          <a:lstStyle/>
          <a:p>
            <a:fld id="{4816BA6B-58CC-4748-940D-795699D3BF3C}" type="datetime1">
              <a:rPr lang="en-US" smtClean="0"/>
              <a:t>2/21/2022</a:t>
            </a:fld>
            <a:endParaRPr lang="en-US"/>
          </a:p>
        </p:txBody>
      </p:sp>
      <p:sp>
        <p:nvSpPr>
          <p:cNvPr id="5" name="Footer Placeholder 4">
            <a:extLst>
              <a:ext uri="{FF2B5EF4-FFF2-40B4-BE49-F238E27FC236}">
                <a16:creationId xmlns:a16="http://schemas.microsoft.com/office/drawing/2014/main" id="{CA334704-A5C3-44C6-AAB1-C008D093F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CE347-BD3F-4F0D-B36A-F6CCAF25C326}"/>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121572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68B0B07-76F6-4A88-A932-87BFB25BA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15000"/>
            <a:ext cx="12192000" cy="1143000"/>
          </a:xfrm>
          <a:prstGeom prst="rect">
            <a:avLst/>
          </a:prstGeom>
        </p:spPr>
      </p:pic>
      <p:sp>
        <p:nvSpPr>
          <p:cNvPr id="2" name="Title 1">
            <a:extLst>
              <a:ext uri="{FF2B5EF4-FFF2-40B4-BE49-F238E27FC236}">
                <a16:creationId xmlns:a16="http://schemas.microsoft.com/office/drawing/2014/main" id="{9C0CFFAF-95AC-479C-ADCF-F9DCFD07CA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C0D71D-77D8-4320-9668-C422B4F90F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9E0D23-9694-47CF-AA89-29D05137310D}"/>
              </a:ext>
            </a:extLst>
          </p:cNvPr>
          <p:cNvSpPr>
            <a:spLocks noGrp="1"/>
          </p:cNvSpPr>
          <p:nvPr>
            <p:ph type="dt" sz="half" idx="10"/>
          </p:nvPr>
        </p:nvSpPr>
        <p:spPr/>
        <p:txBody>
          <a:bodyPr/>
          <a:lstStyle/>
          <a:p>
            <a:fld id="{0AE98014-704B-44B2-A108-9BA9521B3706}" type="datetime1">
              <a:rPr lang="en-US" smtClean="0"/>
              <a:t>2/21/2022</a:t>
            </a:fld>
            <a:endParaRPr lang="en-US"/>
          </a:p>
        </p:txBody>
      </p:sp>
      <p:sp>
        <p:nvSpPr>
          <p:cNvPr id="5" name="Footer Placeholder 4">
            <a:extLst>
              <a:ext uri="{FF2B5EF4-FFF2-40B4-BE49-F238E27FC236}">
                <a16:creationId xmlns:a16="http://schemas.microsoft.com/office/drawing/2014/main" id="{A896307D-4C99-4AA3-BCFC-5C775D2DE8E5}"/>
              </a:ext>
            </a:extLst>
          </p:cNvPr>
          <p:cNvSpPr>
            <a:spLocks noGrp="1"/>
          </p:cNvSpPr>
          <p:nvPr>
            <p:ph type="ftr" sz="quarter" idx="11"/>
          </p:nvPr>
        </p:nvSpPr>
        <p:spPr>
          <a:xfrm>
            <a:off x="4038600" y="6431167"/>
            <a:ext cx="4114800" cy="365125"/>
          </a:xfrm>
        </p:spPr>
        <p:txBody>
          <a:bodyPr/>
          <a:lstStyle>
            <a:lvl1pPr algn="r" rtl="1">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4FE6816F-D89E-4D07-A7D6-F3A63EF0B59F}"/>
              </a:ext>
            </a:extLst>
          </p:cNvPr>
          <p:cNvSpPr>
            <a:spLocks noGrp="1"/>
          </p:cNvSpPr>
          <p:nvPr>
            <p:ph type="sldNum" sz="quarter" idx="12"/>
          </p:nvPr>
        </p:nvSpPr>
        <p:spPr>
          <a:xfrm>
            <a:off x="8702040" y="6431799"/>
            <a:ext cx="2743200" cy="365125"/>
          </a:xfrm>
        </p:spPr>
        <p:txBody>
          <a:bodyPr/>
          <a:lstStyle>
            <a:lvl1pPr>
              <a:defRPr>
                <a:solidFill>
                  <a:schemeClr val="bg1"/>
                </a:solidFill>
              </a:defRPr>
            </a:lvl1pPr>
          </a:lstStyle>
          <a:p>
            <a:fld id="{FD33C71C-2FCE-4C86-AD81-9447645F1988}" type="slidenum">
              <a:rPr lang="en-US" smtClean="0"/>
              <a:pPr/>
              <a:t>‹#›</a:t>
            </a:fld>
            <a:endParaRPr lang="en-US" dirty="0"/>
          </a:p>
        </p:txBody>
      </p:sp>
    </p:spTree>
    <p:extLst>
      <p:ext uri="{BB962C8B-B14F-4D97-AF65-F5344CB8AC3E}">
        <p14:creationId xmlns:p14="http://schemas.microsoft.com/office/powerpoint/2010/main" val="42379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9E01-F00A-496D-9C7E-B23A0742CB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F0EFDF-6714-4FD9-A268-2A0B62166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6DBE8-C537-499F-8ABD-F4218165732B}"/>
              </a:ext>
            </a:extLst>
          </p:cNvPr>
          <p:cNvSpPr>
            <a:spLocks noGrp="1"/>
          </p:cNvSpPr>
          <p:nvPr>
            <p:ph type="dt" sz="half" idx="10"/>
          </p:nvPr>
        </p:nvSpPr>
        <p:spPr/>
        <p:txBody>
          <a:bodyPr/>
          <a:lstStyle/>
          <a:p>
            <a:fld id="{AED12BC1-2A4A-45A3-9377-D21534238A47}" type="datetime1">
              <a:rPr lang="en-US" smtClean="0"/>
              <a:t>2/21/2022</a:t>
            </a:fld>
            <a:endParaRPr lang="en-US"/>
          </a:p>
        </p:txBody>
      </p:sp>
      <p:sp>
        <p:nvSpPr>
          <p:cNvPr id="5" name="Footer Placeholder 4">
            <a:extLst>
              <a:ext uri="{FF2B5EF4-FFF2-40B4-BE49-F238E27FC236}">
                <a16:creationId xmlns:a16="http://schemas.microsoft.com/office/drawing/2014/main" id="{9BC4DE96-A7CE-4A49-8A97-A3585F9A0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4AD87F-5A25-41B2-9CC1-1EA3FDF3471C}"/>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313241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2ECF5-7CB0-44E7-89D9-5A19B01918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58D11C-DB8C-4F58-ACA9-9ABF8C6E41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E933EE-2B5E-4845-A602-29CB15ADD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46DAF6-5216-413A-A0E0-DA49AE0A2610}"/>
              </a:ext>
            </a:extLst>
          </p:cNvPr>
          <p:cNvSpPr>
            <a:spLocks noGrp="1"/>
          </p:cNvSpPr>
          <p:nvPr>
            <p:ph type="dt" sz="half" idx="10"/>
          </p:nvPr>
        </p:nvSpPr>
        <p:spPr/>
        <p:txBody>
          <a:bodyPr/>
          <a:lstStyle/>
          <a:p>
            <a:fld id="{5830A428-9A86-405C-87AB-C83B30FCABAD}" type="datetime1">
              <a:rPr lang="en-US" smtClean="0"/>
              <a:t>2/21/2022</a:t>
            </a:fld>
            <a:endParaRPr lang="en-US"/>
          </a:p>
        </p:txBody>
      </p:sp>
      <p:sp>
        <p:nvSpPr>
          <p:cNvPr id="6" name="Footer Placeholder 5">
            <a:extLst>
              <a:ext uri="{FF2B5EF4-FFF2-40B4-BE49-F238E27FC236}">
                <a16:creationId xmlns:a16="http://schemas.microsoft.com/office/drawing/2014/main" id="{21FB55E0-BE34-4CBA-A88F-B34BCEE62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5E4A1-62B5-4041-91E5-A1B33F4E8B60}"/>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419406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40DF-4D25-47CD-A1D5-AF688F4374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85C86B-4100-497F-88C2-B743557020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0E8EC-0A1E-4410-8239-EA79125B07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34121E-BF0A-4913-9D11-0D733EAABE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CB68EC-6C3C-4C43-9B5A-B955A7C2D8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A8F378-FF38-4FCD-AAB8-1E48A65C32BE}"/>
              </a:ext>
            </a:extLst>
          </p:cNvPr>
          <p:cNvSpPr>
            <a:spLocks noGrp="1"/>
          </p:cNvSpPr>
          <p:nvPr>
            <p:ph type="dt" sz="half" idx="10"/>
          </p:nvPr>
        </p:nvSpPr>
        <p:spPr/>
        <p:txBody>
          <a:bodyPr/>
          <a:lstStyle/>
          <a:p>
            <a:fld id="{B82D4F12-DEDA-45BC-9140-693E5C5511CA}" type="datetime1">
              <a:rPr lang="en-US" smtClean="0"/>
              <a:t>2/21/2022</a:t>
            </a:fld>
            <a:endParaRPr lang="en-US"/>
          </a:p>
        </p:txBody>
      </p:sp>
      <p:sp>
        <p:nvSpPr>
          <p:cNvPr id="8" name="Footer Placeholder 7">
            <a:extLst>
              <a:ext uri="{FF2B5EF4-FFF2-40B4-BE49-F238E27FC236}">
                <a16:creationId xmlns:a16="http://schemas.microsoft.com/office/drawing/2014/main" id="{74493349-2F7E-47D6-8CF0-043F69C37B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6378D7-DEAB-45CB-A044-BCB27E538DF3}"/>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450462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8A0FD-58E1-4A79-806C-DEBB63245C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A9A344-186D-4E41-886D-131C030447ED}"/>
              </a:ext>
            </a:extLst>
          </p:cNvPr>
          <p:cNvSpPr>
            <a:spLocks noGrp="1"/>
          </p:cNvSpPr>
          <p:nvPr>
            <p:ph type="dt" sz="half" idx="10"/>
          </p:nvPr>
        </p:nvSpPr>
        <p:spPr/>
        <p:txBody>
          <a:bodyPr/>
          <a:lstStyle/>
          <a:p>
            <a:fld id="{13BBF9CA-3460-49FF-A38E-AC4CCD53B9CB}" type="datetime1">
              <a:rPr lang="en-US" smtClean="0"/>
              <a:t>2/21/2022</a:t>
            </a:fld>
            <a:endParaRPr lang="en-US"/>
          </a:p>
        </p:txBody>
      </p:sp>
      <p:sp>
        <p:nvSpPr>
          <p:cNvPr id="4" name="Footer Placeholder 3">
            <a:extLst>
              <a:ext uri="{FF2B5EF4-FFF2-40B4-BE49-F238E27FC236}">
                <a16:creationId xmlns:a16="http://schemas.microsoft.com/office/drawing/2014/main" id="{B018F232-0A7C-4D2B-9195-292F8757D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65952C-1417-4215-94B1-AB67CA349DD2}"/>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400095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03DF23-14CB-4B78-81CD-B28BD992C404}"/>
              </a:ext>
            </a:extLst>
          </p:cNvPr>
          <p:cNvSpPr>
            <a:spLocks noGrp="1"/>
          </p:cNvSpPr>
          <p:nvPr>
            <p:ph type="dt" sz="half" idx="10"/>
          </p:nvPr>
        </p:nvSpPr>
        <p:spPr/>
        <p:txBody>
          <a:bodyPr/>
          <a:lstStyle/>
          <a:p>
            <a:fld id="{616C420D-BE0C-43BB-A9BA-D15696D8A0A0}" type="datetime1">
              <a:rPr lang="en-US" smtClean="0"/>
              <a:t>2/21/2022</a:t>
            </a:fld>
            <a:endParaRPr lang="en-US"/>
          </a:p>
        </p:txBody>
      </p:sp>
      <p:sp>
        <p:nvSpPr>
          <p:cNvPr id="3" name="Footer Placeholder 2">
            <a:extLst>
              <a:ext uri="{FF2B5EF4-FFF2-40B4-BE49-F238E27FC236}">
                <a16:creationId xmlns:a16="http://schemas.microsoft.com/office/drawing/2014/main" id="{778583C8-257A-4A5D-81C1-0DB49BFF10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112BA8-F946-48CA-AF7E-441A7193B75A}"/>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414152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ED93-32DC-4A1A-A506-06613EFDB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62596D-8C80-4576-B87C-F2DBD615EC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28AFE8-E315-4172-9FBB-39FF91B24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F0786-4965-4E6F-BA5E-47ABE98F2DD0}"/>
              </a:ext>
            </a:extLst>
          </p:cNvPr>
          <p:cNvSpPr>
            <a:spLocks noGrp="1"/>
          </p:cNvSpPr>
          <p:nvPr>
            <p:ph type="dt" sz="half" idx="10"/>
          </p:nvPr>
        </p:nvSpPr>
        <p:spPr/>
        <p:txBody>
          <a:bodyPr/>
          <a:lstStyle/>
          <a:p>
            <a:fld id="{0C40CF5D-3CE7-4FB3-B142-EA2294487FAC}" type="datetime1">
              <a:rPr lang="en-US" smtClean="0"/>
              <a:t>2/21/2022</a:t>
            </a:fld>
            <a:endParaRPr lang="en-US"/>
          </a:p>
        </p:txBody>
      </p:sp>
      <p:sp>
        <p:nvSpPr>
          <p:cNvPr id="6" name="Footer Placeholder 5">
            <a:extLst>
              <a:ext uri="{FF2B5EF4-FFF2-40B4-BE49-F238E27FC236}">
                <a16:creationId xmlns:a16="http://schemas.microsoft.com/office/drawing/2014/main" id="{F088561B-3E05-4985-B89A-D675E8443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19DA1-FBB6-4FF1-87B3-0B5C32F8444C}"/>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14460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C7E7-C26C-4674-B81B-304E12564E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ABCAA-7264-4D4F-961A-16AB3E2C0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4D7CDF-A2EA-417F-98D5-76CED49AE5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9164A-CD97-4DC8-93D2-2766496A4A7B}"/>
              </a:ext>
            </a:extLst>
          </p:cNvPr>
          <p:cNvSpPr>
            <a:spLocks noGrp="1"/>
          </p:cNvSpPr>
          <p:nvPr>
            <p:ph type="dt" sz="half" idx="10"/>
          </p:nvPr>
        </p:nvSpPr>
        <p:spPr/>
        <p:txBody>
          <a:bodyPr/>
          <a:lstStyle/>
          <a:p>
            <a:fld id="{2798CFE6-36EB-4BA5-B06C-815317C87210}" type="datetime1">
              <a:rPr lang="en-US" smtClean="0"/>
              <a:t>2/21/2022</a:t>
            </a:fld>
            <a:endParaRPr lang="en-US"/>
          </a:p>
        </p:txBody>
      </p:sp>
      <p:sp>
        <p:nvSpPr>
          <p:cNvPr id="6" name="Footer Placeholder 5">
            <a:extLst>
              <a:ext uri="{FF2B5EF4-FFF2-40B4-BE49-F238E27FC236}">
                <a16:creationId xmlns:a16="http://schemas.microsoft.com/office/drawing/2014/main" id="{6E4239A5-67A6-488D-955C-16BAA123F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DEDDF-F7BF-47B4-83DC-D35C173E6DC6}"/>
              </a:ext>
            </a:extLst>
          </p:cNvPr>
          <p:cNvSpPr>
            <a:spLocks noGrp="1"/>
          </p:cNvSpPr>
          <p:nvPr>
            <p:ph type="sldNum" sz="quarter" idx="12"/>
          </p:nvPr>
        </p:nvSpPr>
        <p:spPr/>
        <p:txBody>
          <a:bodyPr/>
          <a:lstStyle/>
          <a:p>
            <a:fld id="{FD33C71C-2FCE-4C86-AD81-9447645F1988}" type="slidenum">
              <a:rPr lang="en-US" smtClean="0"/>
              <a:t>‹#›</a:t>
            </a:fld>
            <a:endParaRPr lang="en-US"/>
          </a:p>
        </p:txBody>
      </p:sp>
    </p:spTree>
    <p:extLst>
      <p:ext uri="{BB962C8B-B14F-4D97-AF65-F5344CB8AC3E}">
        <p14:creationId xmlns:p14="http://schemas.microsoft.com/office/powerpoint/2010/main" val="4220993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FD7A4E-DCBC-4DD6-B202-88F9FE7E7C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2DE091-09E7-4658-9AE0-595849875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04BC7-11B5-46E3-B80F-1CDA85881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6D6CD-31C2-4407-BDB0-1493CCE41FF6}" type="datetime1">
              <a:rPr lang="en-US" smtClean="0"/>
              <a:t>2/21/2022</a:t>
            </a:fld>
            <a:endParaRPr lang="en-US"/>
          </a:p>
        </p:txBody>
      </p:sp>
      <p:sp>
        <p:nvSpPr>
          <p:cNvPr id="5" name="Footer Placeholder 4">
            <a:extLst>
              <a:ext uri="{FF2B5EF4-FFF2-40B4-BE49-F238E27FC236}">
                <a16:creationId xmlns:a16="http://schemas.microsoft.com/office/drawing/2014/main" id="{09757C21-BC1C-4BA7-89FE-3AF97E0857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30C623-AF45-48F7-97AB-C94A92AA9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C71C-2FCE-4C86-AD81-9447645F1988}" type="slidenum">
              <a:rPr lang="en-US" smtClean="0"/>
              <a:t>‹#›</a:t>
            </a:fld>
            <a:endParaRPr lang="en-US"/>
          </a:p>
        </p:txBody>
      </p:sp>
    </p:spTree>
    <p:extLst>
      <p:ext uri="{BB962C8B-B14F-4D97-AF65-F5344CB8AC3E}">
        <p14:creationId xmlns:p14="http://schemas.microsoft.com/office/powerpoint/2010/main" val="4027848336"/>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Follow-Up@auptde.org" TargetMode="External"/><Relationship Id="rId2" Type="http://schemas.openxmlformats.org/officeDocument/2006/relationships/hyperlink" Target="mailto:SC-Conference@auptd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C30FA5-762B-4968-8EA7-AD4B33E29B12}"/>
              </a:ext>
            </a:extLst>
          </p:cNvPr>
          <p:cNvSpPr>
            <a:spLocks noGrp="1"/>
          </p:cNvSpPr>
          <p:nvPr>
            <p:ph type="title"/>
          </p:nvPr>
        </p:nvSpPr>
        <p:spPr>
          <a:xfrm>
            <a:off x="930478" y="2339457"/>
            <a:ext cx="10515600" cy="1325563"/>
          </a:xfrm>
        </p:spPr>
        <p:txBody>
          <a:bodyPr>
            <a:normAutofit/>
          </a:bodyPr>
          <a:lstStyle/>
          <a:p>
            <a:pPr algn="ctr" rtl="1"/>
            <a:r>
              <a:rPr lang="ar-JO" sz="4800" dirty="0"/>
              <a:t>المؤتمر العام السابع للاتحاد العربي للكهرباء </a:t>
            </a:r>
            <a:endParaRPr lang="en-US" sz="3600" dirty="0">
              <a:solidFill>
                <a:srgbClr val="1866A7"/>
              </a:solidFill>
              <a:cs typeface="+mn-cs"/>
            </a:endParaRPr>
          </a:p>
        </p:txBody>
      </p:sp>
      <p:sp>
        <p:nvSpPr>
          <p:cNvPr id="5" name="Content Placeholder 4">
            <a:extLst>
              <a:ext uri="{FF2B5EF4-FFF2-40B4-BE49-F238E27FC236}">
                <a16:creationId xmlns:a16="http://schemas.microsoft.com/office/drawing/2014/main" id="{014BA771-E79F-4769-8CA0-F78F5B410668}"/>
              </a:ext>
            </a:extLst>
          </p:cNvPr>
          <p:cNvSpPr>
            <a:spLocks noGrp="1"/>
          </p:cNvSpPr>
          <p:nvPr>
            <p:ph idx="1"/>
          </p:nvPr>
        </p:nvSpPr>
        <p:spPr>
          <a:xfrm>
            <a:off x="862668" y="3855761"/>
            <a:ext cx="10515600" cy="2670874"/>
          </a:xfrm>
        </p:spPr>
        <p:txBody>
          <a:bodyPr/>
          <a:lstStyle/>
          <a:p>
            <a:pPr marL="0" indent="0" algn="ctr">
              <a:buNone/>
            </a:pPr>
            <a:r>
              <a:rPr lang="ar-JO" dirty="0"/>
              <a:t>الدوحة – قطر </a:t>
            </a:r>
            <a:endParaRPr lang="en-US" dirty="0"/>
          </a:p>
          <a:p>
            <a:pPr marL="0" indent="0" algn="ctr">
              <a:buNone/>
            </a:pPr>
            <a:endParaRPr lang="ar-JO" dirty="0"/>
          </a:p>
          <a:p>
            <a:pPr marL="0" indent="0" algn="ctr">
              <a:buNone/>
            </a:pPr>
            <a:r>
              <a:rPr lang="ar-JO" dirty="0"/>
              <a:t>20-22 /3/ 2022</a:t>
            </a:r>
          </a:p>
          <a:p>
            <a:pPr algn="ctr" rtl="1"/>
            <a:endParaRPr lang="en-US" dirty="0"/>
          </a:p>
        </p:txBody>
      </p:sp>
      <p:sp>
        <p:nvSpPr>
          <p:cNvPr id="6" name="Slide Number Placeholder 5">
            <a:extLst>
              <a:ext uri="{FF2B5EF4-FFF2-40B4-BE49-F238E27FC236}">
                <a16:creationId xmlns:a16="http://schemas.microsoft.com/office/drawing/2014/main" id="{8D1FB5FB-F14D-45EC-B455-9F44C14DD562}"/>
              </a:ext>
            </a:extLst>
          </p:cNvPr>
          <p:cNvSpPr>
            <a:spLocks noGrp="1"/>
          </p:cNvSpPr>
          <p:nvPr>
            <p:ph type="sldNum" sz="quarter" idx="12"/>
          </p:nvPr>
        </p:nvSpPr>
        <p:spPr/>
        <p:txBody>
          <a:bodyPr/>
          <a:lstStyle/>
          <a:p>
            <a:fld id="{FD33C71C-2FCE-4C86-AD81-9447645F1988}" type="slidenum">
              <a:rPr lang="en-US" smtClean="0"/>
              <a:pPr/>
              <a:t>1</a:t>
            </a:fld>
            <a:endParaRPr lang="en-US" dirty="0"/>
          </a:p>
        </p:txBody>
      </p:sp>
    </p:spTree>
    <p:extLst>
      <p:ext uri="{BB962C8B-B14F-4D97-AF65-F5344CB8AC3E}">
        <p14:creationId xmlns:p14="http://schemas.microsoft.com/office/powerpoint/2010/main" val="242160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698BB6-E4DB-48BB-BC35-7A4CC58A29D4}"/>
              </a:ext>
            </a:extLst>
          </p:cNvPr>
          <p:cNvSpPr txBox="1"/>
          <p:nvPr/>
        </p:nvSpPr>
        <p:spPr>
          <a:xfrm>
            <a:off x="327171" y="282263"/>
            <a:ext cx="11618752"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نبذة عن الاتحاد العربي للكهرباء</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10" name="TextBox 9">
            <a:extLst>
              <a:ext uri="{FF2B5EF4-FFF2-40B4-BE49-F238E27FC236}">
                <a16:creationId xmlns:a16="http://schemas.microsoft.com/office/drawing/2014/main" id="{617D3B2B-BEF0-48D3-BF44-E4A7F2AF984D}"/>
              </a:ext>
            </a:extLst>
          </p:cNvPr>
          <p:cNvSpPr txBox="1"/>
          <p:nvPr/>
        </p:nvSpPr>
        <p:spPr>
          <a:xfrm>
            <a:off x="436228" y="962306"/>
            <a:ext cx="11618752" cy="2308324"/>
          </a:xfrm>
          <a:prstGeom prst="rect">
            <a:avLst/>
          </a:prstGeom>
          <a:noFill/>
        </p:spPr>
        <p:txBody>
          <a:bodyPr wrap="square">
            <a:spAutoFit/>
          </a:bodyPr>
          <a:lstStyle/>
          <a:p>
            <a:pPr marL="0" marR="0" algn="justLow" rtl="1">
              <a:spcBef>
                <a:spcPts val="0"/>
              </a:spcBef>
              <a:spcAft>
                <a:spcPts val="0"/>
              </a:spcAft>
            </a:pPr>
            <a:r>
              <a:rPr lang="ar-SA" sz="1800" b="1"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تم إنشاء الاتحاد العربي للكهرباء</a:t>
            </a: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 خلال انعقاد الاجتماع التأسيسي الأول في تونس في شهر كانون أول</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justLow" rtl="1">
              <a:spcBef>
                <a:spcPts val="0"/>
              </a:spcBef>
              <a:spcAft>
                <a:spcPts val="0"/>
              </a:spcAft>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 ( ديسمبر) 1987، حيث </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يتخذ الاتحاد العربي للكهرباء مدينة عمّان- المملكة الأردنية الهاشمية مقرا له منذ تأسيسه، </a:t>
            </a: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يضم الاتحاد حاليا في عضويته 32 عضوا عاملا من مختلف الوزارت والهيئات والمؤسسات العاملة بقطاع الطاقة الكهربائية  </a:t>
            </a: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  كأعضاء عاملين، يمثلون 19 دولة عربية ، كما يلي : (</a:t>
            </a:r>
            <a:r>
              <a:rPr lang="ar-SA" sz="1800" b="1"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الأردن - الإمارات العربية المتحدة  - البحرين - تونس - الجزائر - السعودية - السودان - سوريا - العراق - سلطنة عمان - فلسطين - قطر –الكويت-  لبنان - ليبيا -  مصر - المغرب - موريتانيا – اليمن)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just" rtl="1">
              <a:spcBef>
                <a:spcPts val="0"/>
              </a:spcBef>
              <a:spcAft>
                <a:spcPts val="0"/>
              </a:spcAft>
            </a:pPr>
            <a:r>
              <a:rPr lang="en-US" sz="1800" dirty="0">
                <a:solidFill>
                  <a:srgbClr val="00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1800" dirty="0">
                <a:solidFill>
                  <a:srgbClr val="000000"/>
                </a:solidFill>
                <a:effectLst/>
                <a:latin typeface="Simplified Arabic" panose="02020603050405020304" pitchFamily="18" charset="-78"/>
                <a:ea typeface="Calibri" panose="020F0502020204030204" pitchFamily="34" charset="0"/>
                <a:cs typeface="Simplified Arabic" panose="02020603050405020304" pitchFamily="18" charset="-78"/>
              </a:rPr>
              <a:t>بالإضافة إلى العديد من الشركات المصنعة للمعدات الكهربائية والكابلات المنفذه للأعمال الكهربائية كأعضاء مشاركين.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r" rtl="1"/>
            <a:endParaRPr lang="en-US" sz="1800" dirty="0"/>
          </a:p>
          <a:p>
            <a:pPr algn="r" rtl="1"/>
            <a:endParaRPr lang="en-US" sz="1800" dirty="0"/>
          </a:p>
        </p:txBody>
      </p:sp>
      <p:sp>
        <p:nvSpPr>
          <p:cNvPr id="14" name="TextBox 13">
            <a:extLst>
              <a:ext uri="{FF2B5EF4-FFF2-40B4-BE49-F238E27FC236}">
                <a16:creationId xmlns:a16="http://schemas.microsoft.com/office/drawing/2014/main" id="{46D20EE7-8A64-4A40-972A-486D6BE02AE1}"/>
              </a:ext>
            </a:extLst>
          </p:cNvPr>
          <p:cNvSpPr txBox="1"/>
          <p:nvPr/>
        </p:nvSpPr>
        <p:spPr>
          <a:xfrm>
            <a:off x="436228" y="3245722"/>
            <a:ext cx="11618752" cy="2585323"/>
          </a:xfrm>
          <a:prstGeom prst="rect">
            <a:avLst/>
          </a:prstGeom>
          <a:noFill/>
        </p:spPr>
        <p:txBody>
          <a:bodyPr wrap="square">
            <a:spAutoFit/>
          </a:bodyPr>
          <a:lstStyle/>
          <a:p>
            <a:pPr marL="0" marR="0" indent="86360" algn="just" rtl="1">
              <a:spcBef>
                <a:spcPts val="0"/>
              </a:spcBef>
              <a:spcAft>
                <a:spcPts val="0"/>
              </a:spcAft>
            </a:pPr>
            <a:r>
              <a:rPr lang="ar-JO" sz="1800" b="1" dirty="0">
                <a:effectLst/>
                <a:latin typeface="Times New Roman" panose="02020603050405020304" pitchFamily="18" charset="0"/>
                <a:ea typeface="Times New Roman" panose="02020603050405020304" pitchFamily="18" charset="0"/>
                <a:cs typeface="Simplified Arabic" panose="02020603050405020304" pitchFamily="18" charset="-78"/>
              </a:rPr>
              <a:t>يعمل الاتحاد</a:t>
            </a:r>
            <a:r>
              <a:rPr lang="ar-JO" sz="1800" dirty="0">
                <a:effectLst/>
                <a:latin typeface="Times New Roman" panose="02020603050405020304" pitchFamily="18" charset="0"/>
                <a:ea typeface="Times New Roman" panose="02020603050405020304" pitchFamily="18" charset="0"/>
                <a:cs typeface="Simplified Arabic" panose="02020603050405020304" pitchFamily="18" charset="-78"/>
              </a:rPr>
              <a:t> من خلال مجلس إدارته الذي يضم عشرة أعضاء ويرأسه سعادة م. عبدالرحيم الحافظي- </a:t>
            </a: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مدير عام المكتب الوطني للكهرباء والماء الصالح للشرب/ المغرب ،  ومن خلال الأمانة العامة للاتحاد ومقرها عمّان- الأردن وكذلك من خلال ستة لجان فنية متخصصة تضم ممثلين من جميع الشركات والوزارات / الأعضاء في الاتحاد .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indent="86360" algn="just"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16510" marR="0" algn="just" rtl="1">
              <a:spcBef>
                <a:spcPts val="0"/>
              </a:spcBef>
              <a:spcAft>
                <a:spcPts val="0"/>
              </a:spcAft>
            </a:pPr>
            <a:r>
              <a:rPr lang="ar-JO"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يهدف الاتحاد</a:t>
            </a: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منذ تأسيسة الى تنمية وتطوير وتنسيق عمل أعضائه وتنسيق الروابط فيما بينهم والإسهام في تحقيق التكامل الفني والإداري والاقتصادي والبيئي بين الدول العربية كما يهدف الى تنمية وتطوير قطاع الكهرباء في الوطن العربي بما يشمله من مجالات التوليد والنقل والتوزيع والتصنيع وغيرها.</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indent="86360" algn="just"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r" rtl="1"/>
            <a:endParaRPr lang="en-US" sz="1800" dirty="0"/>
          </a:p>
          <a:p>
            <a:pPr algn="r" rtl="1"/>
            <a:endParaRPr lang="en-US" sz="1800" dirty="0"/>
          </a:p>
        </p:txBody>
      </p:sp>
      <p:sp>
        <p:nvSpPr>
          <p:cNvPr id="15" name="Slide Number Placeholder 14">
            <a:extLst>
              <a:ext uri="{FF2B5EF4-FFF2-40B4-BE49-F238E27FC236}">
                <a16:creationId xmlns:a16="http://schemas.microsoft.com/office/drawing/2014/main" id="{6F3E5068-077F-4EF2-927C-2E2F50F6705A}"/>
              </a:ext>
            </a:extLst>
          </p:cNvPr>
          <p:cNvSpPr>
            <a:spLocks noGrp="1"/>
          </p:cNvSpPr>
          <p:nvPr>
            <p:ph type="sldNum" sz="quarter" idx="12"/>
          </p:nvPr>
        </p:nvSpPr>
        <p:spPr/>
        <p:txBody>
          <a:bodyPr/>
          <a:lstStyle/>
          <a:p>
            <a:fld id="{FD33C71C-2FCE-4C86-AD81-9447645F1988}" type="slidenum">
              <a:rPr lang="en-US" smtClean="0"/>
              <a:pPr/>
              <a:t>2</a:t>
            </a:fld>
            <a:endParaRPr lang="en-US" dirty="0"/>
          </a:p>
        </p:txBody>
      </p:sp>
    </p:spTree>
    <p:extLst>
      <p:ext uri="{BB962C8B-B14F-4D97-AF65-F5344CB8AC3E}">
        <p14:creationId xmlns:p14="http://schemas.microsoft.com/office/powerpoint/2010/main" val="129555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698BB6-E4DB-48BB-BC35-7A4CC58A29D4}"/>
              </a:ext>
            </a:extLst>
          </p:cNvPr>
          <p:cNvSpPr txBox="1"/>
          <p:nvPr/>
        </p:nvSpPr>
        <p:spPr>
          <a:xfrm>
            <a:off x="327171" y="282263"/>
            <a:ext cx="11618752"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نبذة عن الاتحاد العربي للكهرباء</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10" name="TextBox 9">
            <a:extLst>
              <a:ext uri="{FF2B5EF4-FFF2-40B4-BE49-F238E27FC236}">
                <a16:creationId xmlns:a16="http://schemas.microsoft.com/office/drawing/2014/main" id="{617D3B2B-BEF0-48D3-BF44-E4A7F2AF984D}"/>
              </a:ext>
            </a:extLst>
          </p:cNvPr>
          <p:cNvSpPr txBox="1"/>
          <p:nvPr/>
        </p:nvSpPr>
        <p:spPr>
          <a:xfrm>
            <a:off x="436228" y="962306"/>
            <a:ext cx="11618752" cy="2585323"/>
          </a:xfrm>
          <a:prstGeom prst="rect">
            <a:avLst/>
          </a:prstGeom>
          <a:noFill/>
        </p:spPr>
        <p:txBody>
          <a:bodyPr wrap="square">
            <a:spAutoFit/>
          </a:bodyPr>
          <a:lstStyle/>
          <a:p>
            <a:pPr marL="0" marR="0" indent="57150" algn="just" rtl="1">
              <a:spcBef>
                <a:spcPts val="0"/>
              </a:spcBef>
              <a:spcAft>
                <a:spcPts val="0"/>
              </a:spcAft>
            </a:pPr>
            <a:r>
              <a:rPr lang="ar-JO"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يصدر عن</a:t>
            </a: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الاتحاد العربي للكهرباء التقارير والاصدارات التالية :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النشرة الإحصائية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-دليل محطات الطاقة الكهربائية في الدول العربية .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دليل التعريفات الكهربائية في الوطن العربي.</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خرائط الربط الكهربائي العربي الصادرة  بالتعاون مع جامعة الدول العربية.</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قاموس المصطلحات الموحدة المتعلقة بقطاع الكهرباء ( عربي ، انجليزي ، فرنسي ) الصادر بالتعاون مع جامعة الدول العربية .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r"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مجلة كهرباء العرب</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0" marR="0" algn="just" rtl="1">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r" rtl="1"/>
            <a:endParaRPr lang="en-US" sz="1800" dirty="0"/>
          </a:p>
        </p:txBody>
      </p:sp>
      <p:sp>
        <p:nvSpPr>
          <p:cNvPr id="15" name="Slide Number Placeholder 14">
            <a:extLst>
              <a:ext uri="{FF2B5EF4-FFF2-40B4-BE49-F238E27FC236}">
                <a16:creationId xmlns:a16="http://schemas.microsoft.com/office/drawing/2014/main" id="{6F3E5068-077F-4EF2-927C-2E2F50F6705A}"/>
              </a:ext>
            </a:extLst>
          </p:cNvPr>
          <p:cNvSpPr>
            <a:spLocks noGrp="1"/>
          </p:cNvSpPr>
          <p:nvPr>
            <p:ph type="sldNum" sz="quarter" idx="12"/>
          </p:nvPr>
        </p:nvSpPr>
        <p:spPr/>
        <p:txBody>
          <a:bodyPr/>
          <a:lstStyle/>
          <a:p>
            <a:fld id="{FD33C71C-2FCE-4C86-AD81-9447645F1988}" type="slidenum">
              <a:rPr lang="en-US" smtClean="0"/>
              <a:pPr/>
              <a:t>3</a:t>
            </a:fld>
            <a:endParaRPr lang="en-US" dirty="0"/>
          </a:p>
        </p:txBody>
      </p:sp>
    </p:spTree>
    <p:extLst>
      <p:ext uri="{BB962C8B-B14F-4D97-AF65-F5344CB8AC3E}">
        <p14:creationId xmlns:p14="http://schemas.microsoft.com/office/powerpoint/2010/main" val="14592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698BB6-E4DB-48BB-BC35-7A4CC58A29D4}"/>
              </a:ext>
            </a:extLst>
          </p:cNvPr>
          <p:cNvSpPr txBox="1"/>
          <p:nvPr/>
        </p:nvSpPr>
        <p:spPr>
          <a:xfrm>
            <a:off x="119270" y="282263"/>
            <a:ext cx="11826653"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المؤتمر العام للاتحاد العربي للكهرباء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10" name="TextBox 9">
            <a:extLst>
              <a:ext uri="{FF2B5EF4-FFF2-40B4-BE49-F238E27FC236}">
                <a16:creationId xmlns:a16="http://schemas.microsoft.com/office/drawing/2014/main" id="{617D3B2B-BEF0-48D3-BF44-E4A7F2AF984D}"/>
              </a:ext>
            </a:extLst>
          </p:cNvPr>
          <p:cNvSpPr txBox="1"/>
          <p:nvPr/>
        </p:nvSpPr>
        <p:spPr>
          <a:xfrm>
            <a:off x="436228" y="1026955"/>
            <a:ext cx="11618752" cy="1795876"/>
          </a:xfrm>
          <a:prstGeom prst="rect">
            <a:avLst/>
          </a:prstGeom>
          <a:noFill/>
        </p:spPr>
        <p:txBody>
          <a:bodyPr wrap="square">
            <a:spAutoFit/>
          </a:bodyPr>
          <a:lstStyle/>
          <a:p>
            <a:pPr marL="187960" marR="0" algn="justLow" rtl="1">
              <a:spcBef>
                <a:spcPts val="0"/>
              </a:spcBef>
              <a:spcAft>
                <a:spcPts val="0"/>
              </a:spcAft>
            </a:pPr>
            <a:r>
              <a:rPr lang="ar-JO" sz="1800" b="1" dirty="0">
                <a:effectLst/>
                <a:latin typeface="Times New Roman" panose="02020603050405020304" pitchFamily="18" charset="0"/>
                <a:ea typeface="Times New Roman" panose="02020603050405020304" pitchFamily="18" charset="0"/>
                <a:cs typeface="Simplified Arabic" panose="02020603050405020304" pitchFamily="18" charset="-78"/>
              </a:rPr>
              <a:t>يعقد  الاتحاد العربي للكهرباء مؤتمره العام كل ثلاث سنوات</a:t>
            </a: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حيث </a:t>
            </a:r>
            <a:r>
              <a:rPr lang="ar-JO" sz="1800" dirty="0">
                <a:effectLst/>
                <a:latin typeface="Times New Roman" panose="02020603050405020304" pitchFamily="18" charset="0"/>
                <a:ea typeface="Calibri" panose="020F0502020204030204" pitchFamily="34" charset="0"/>
                <a:cs typeface="Simplified Arabic" panose="02020603050405020304" pitchFamily="18" charset="-78"/>
              </a:rPr>
              <a:t>يعتبر هذا المؤتمر من التظاهرات العلمية المتخصصة في قطاع الكهرباء على مستوى المنطقة العربية والإقليمية في إطار السعي المشترك نحو تنمية وتطوير هذا القطاع الهام على المستويين الاجتماعي والاقتصادي ويحظى بمشاركة وحضور أصحاب المعالي وزراء الكهرباء والطاقة العرب وسعادة المدراء العامون والرؤساء التنفيذيون للمؤسسات والهيئات الحكومية والقطاع الخاص في الدول العربية، إضافة إلى عدد كبير من الخبراء والباحثين من الدول العربية والأجنبية.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171450" marR="0" algn="just" rtl="1">
              <a:lnSpc>
                <a:spcPct val="115000"/>
              </a:lnSpc>
              <a:spcBef>
                <a:spcPts val="0"/>
              </a:spcBef>
              <a:spcAft>
                <a:spcPts val="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r" rtl="1"/>
            <a:endParaRPr lang="en-US" sz="1800" dirty="0"/>
          </a:p>
        </p:txBody>
      </p:sp>
      <p:sp>
        <p:nvSpPr>
          <p:cNvPr id="14" name="TextBox 13">
            <a:extLst>
              <a:ext uri="{FF2B5EF4-FFF2-40B4-BE49-F238E27FC236}">
                <a16:creationId xmlns:a16="http://schemas.microsoft.com/office/drawing/2014/main" id="{46D20EE7-8A64-4A40-972A-486D6BE02AE1}"/>
              </a:ext>
            </a:extLst>
          </p:cNvPr>
          <p:cNvSpPr txBox="1"/>
          <p:nvPr/>
        </p:nvSpPr>
        <p:spPr>
          <a:xfrm>
            <a:off x="436228" y="3245722"/>
            <a:ext cx="11618752" cy="2338845"/>
          </a:xfrm>
          <a:prstGeom prst="rect">
            <a:avLst/>
          </a:prstGeom>
          <a:noFill/>
        </p:spPr>
        <p:txBody>
          <a:bodyPr wrap="square">
            <a:spAutoFit/>
          </a:bodyPr>
          <a:lstStyle/>
          <a:p>
            <a:pPr marL="0" marR="0" algn="r" rtl="1">
              <a:lnSpc>
                <a:spcPct val="107000"/>
              </a:lnSpc>
              <a:spcBef>
                <a:spcPts val="0"/>
              </a:spcBef>
              <a:spcAft>
                <a:spcPts val="80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سيعقد الاتحاد المؤتمر العام السابع في الدوحة – دولة قطر ( فندق ومنتجع الشيراتون ) خلال الفترة 20- 22 / 3 / 2022 برعاية معالي رئيس الوزراء ووزير الداخلية </a:t>
            </a: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JO" dirty="0">
                <a:solidFill>
                  <a:srgbClr val="000000"/>
                </a:solidFill>
                <a:latin typeface="Times New Roman" panose="02020603050405020304" pitchFamily="18" charset="0"/>
                <a:cs typeface="Simplified Arabic" panose="02020603050405020304" pitchFamily="18" charset="-78"/>
              </a:rPr>
              <a:t>في دولة قطر تحت عنوان </a:t>
            </a:r>
            <a:r>
              <a:rPr lang="ar-JO"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نحو رؤية مشتركة لتحقيق مستقبل </a:t>
            </a:r>
            <a:r>
              <a:rPr lang="ar-JO" sz="1800" b="1" dirty="0">
                <a:effectLst/>
                <a:latin typeface="Calibri" panose="020F0502020204030204" pitchFamily="34" charset="0"/>
                <a:ea typeface="Calibri" panose="020F0502020204030204" pitchFamily="34" charset="0"/>
                <a:cs typeface="Arial" panose="020B0604020202020204" pitchFamily="34" charset="0"/>
              </a:rPr>
              <a:t>واعد</a:t>
            </a:r>
            <a:r>
              <a:rPr lang="ar-JO"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JO"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للكهرباء في الوطن العربي</a:t>
            </a: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حيث سيتم من خلاله </a:t>
            </a:r>
            <a:r>
              <a:rPr lang="ar-JO"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عقد عدة فعاليات: </a:t>
            </a:r>
            <a:endParaRPr lang="en-US" sz="1800" dirty="0">
              <a:effectLst/>
              <a:latin typeface="Times New Roman" panose="02020603050405020304" pitchFamily="18" charset="0"/>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Symbol" panose="05050102010706020507" pitchFamily="18" charset="2"/>
              <a:buChar char=""/>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إجتماعات مجلس الادارة والجمعية العامة التابعة للاتحاد.</a:t>
            </a:r>
          </a:p>
          <a:p>
            <a:pPr marL="342900" marR="0" lvl="0" indent="-342900" algn="just" rtl="1">
              <a:lnSpc>
                <a:spcPct val="115000"/>
              </a:lnSpc>
              <a:spcBef>
                <a:spcPts val="0"/>
              </a:spcBef>
              <a:spcAft>
                <a:spcPts val="0"/>
              </a:spcAft>
              <a:buFont typeface="Symbol" panose="05050102010706020507" pitchFamily="18" charset="2"/>
              <a:buChar char=""/>
            </a:pPr>
            <a:r>
              <a:rPr lang="ar-JO"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معرض مصاحب للمؤتمر الذي سيتم دمجه مع معرض</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JO"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صناعة المعدات الكهربائية في الوطن</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JO"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العربي  الذي تنظمة جامعة الدول العربية. </a:t>
            </a:r>
            <a:endPar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 rtl="1">
              <a:lnSpc>
                <a:spcPct val="115000"/>
              </a:lnSpc>
              <a:spcBef>
                <a:spcPts val="0"/>
              </a:spcBef>
              <a:spcAft>
                <a:spcPts val="0"/>
              </a:spcAft>
              <a:buFont typeface="Symbol" panose="05050102010706020507" pitchFamily="18" charset="2"/>
              <a:buChar char=""/>
            </a:pPr>
            <a:r>
              <a:rPr lang="ar-JO" sz="1800" b="1" dirty="0">
                <a:solidFill>
                  <a:srgbClr val="000000"/>
                </a:solidFill>
                <a:effectLst/>
                <a:ea typeface="Times New Roman" panose="02020603050405020304" pitchFamily="18" charset="0"/>
                <a:cs typeface="Simplified Arabic" panose="02020603050405020304" pitchFamily="18" charset="-78"/>
              </a:rPr>
              <a:t>ندوات مصاحبة للمؤتمر</a:t>
            </a:r>
            <a:r>
              <a:rPr lang="ar-JO" sz="1800" dirty="0">
                <a:solidFill>
                  <a:srgbClr val="000000"/>
                </a:solidFill>
                <a:effectLst/>
                <a:ea typeface="Times New Roman" panose="02020603050405020304" pitchFamily="18" charset="0"/>
                <a:cs typeface="Simplified Arabic" panose="02020603050405020304" pitchFamily="18" charset="-78"/>
              </a:rPr>
              <a:t> : يتم فيها عرض أوارق علمية متخصصة في قطاع الكهرباء وفي الخدمات المساندة من مختلف المؤسسات والشركات العاملة في قطاع الكهرباء في الوطن العربي، وكذلك من الهيئات والشركات العالمية العاملة في القطاع.  </a:t>
            </a:r>
            <a:endParaRPr lang="en-US" sz="1800" dirty="0"/>
          </a:p>
          <a:p>
            <a:pPr algn="r" rtl="1"/>
            <a:endParaRPr lang="en-US" sz="1800" dirty="0"/>
          </a:p>
        </p:txBody>
      </p:sp>
      <p:sp>
        <p:nvSpPr>
          <p:cNvPr id="15" name="Slide Number Placeholder 14">
            <a:extLst>
              <a:ext uri="{FF2B5EF4-FFF2-40B4-BE49-F238E27FC236}">
                <a16:creationId xmlns:a16="http://schemas.microsoft.com/office/drawing/2014/main" id="{6F3E5068-077F-4EF2-927C-2E2F50F6705A}"/>
              </a:ext>
            </a:extLst>
          </p:cNvPr>
          <p:cNvSpPr>
            <a:spLocks noGrp="1"/>
          </p:cNvSpPr>
          <p:nvPr>
            <p:ph type="sldNum" sz="quarter" idx="12"/>
          </p:nvPr>
        </p:nvSpPr>
        <p:spPr/>
        <p:txBody>
          <a:bodyPr/>
          <a:lstStyle/>
          <a:p>
            <a:fld id="{FD33C71C-2FCE-4C86-AD81-9447645F1988}" type="slidenum">
              <a:rPr lang="en-US" smtClean="0"/>
              <a:pPr/>
              <a:t>4</a:t>
            </a:fld>
            <a:endParaRPr lang="en-US" dirty="0"/>
          </a:p>
        </p:txBody>
      </p:sp>
      <p:sp>
        <p:nvSpPr>
          <p:cNvPr id="7" name="TextBox 6">
            <a:extLst>
              <a:ext uri="{FF2B5EF4-FFF2-40B4-BE49-F238E27FC236}">
                <a16:creationId xmlns:a16="http://schemas.microsoft.com/office/drawing/2014/main" id="{10B4DD35-E2E6-4238-9313-52C10D181686}"/>
              </a:ext>
            </a:extLst>
          </p:cNvPr>
          <p:cNvSpPr txBox="1"/>
          <p:nvPr/>
        </p:nvSpPr>
        <p:spPr>
          <a:xfrm>
            <a:off x="182673" y="2741007"/>
            <a:ext cx="11826653"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المؤتمر العام السابع للاتحاد العربي للكهرباء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68040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698BB6-E4DB-48BB-BC35-7A4CC58A29D4}"/>
              </a:ext>
            </a:extLst>
          </p:cNvPr>
          <p:cNvSpPr txBox="1"/>
          <p:nvPr/>
        </p:nvSpPr>
        <p:spPr>
          <a:xfrm>
            <a:off x="182673" y="101154"/>
            <a:ext cx="11826653"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أهداف المؤتمر :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10" name="TextBox 9">
            <a:extLst>
              <a:ext uri="{FF2B5EF4-FFF2-40B4-BE49-F238E27FC236}">
                <a16:creationId xmlns:a16="http://schemas.microsoft.com/office/drawing/2014/main" id="{617D3B2B-BEF0-48D3-BF44-E4A7F2AF984D}"/>
              </a:ext>
            </a:extLst>
          </p:cNvPr>
          <p:cNvSpPr txBox="1"/>
          <p:nvPr/>
        </p:nvSpPr>
        <p:spPr>
          <a:xfrm>
            <a:off x="390574" y="672924"/>
            <a:ext cx="11618752" cy="2756076"/>
          </a:xfrm>
          <a:prstGeom prst="rect">
            <a:avLst/>
          </a:prstGeom>
          <a:noFill/>
        </p:spPr>
        <p:txBody>
          <a:bodyPr wrap="square">
            <a:spAutoFit/>
          </a:bodyPr>
          <a:lstStyle/>
          <a:p>
            <a:pPr marR="0" lvl="0" algn="just" rtl="1">
              <a:lnSpc>
                <a:spcPct val="107000"/>
              </a:lnSpc>
              <a:spcBef>
                <a:spcPts val="0"/>
              </a:spcBef>
              <a:spcAft>
                <a:spcPts val="800"/>
              </a:spcAft>
              <a:buSzPts val="1200"/>
            </a:pPr>
            <a:r>
              <a:rPr lang="ar-JO" dirty="0">
                <a:latin typeface="Calibri" panose="020F0502020204030204" pitchFamily="34" charset="0"/>
                <a:ea typeface="Calibri" panose="020F0502020204030204" pitchFamily="34" charset="0"/>
                <a:cs typeface="Simplified Arabic" panose="02020603050405020304" pitchFamily="18" charset="-78"/>
              </a:rPr>
              <a:t>1- ت</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عزيز التعاون وتبادل الخبرات واكتساب المعرفة بين المختصين والعاملين في أنظمة الكهرباء عربيا وعالميا بين الدول العربية من جهة، وتعزيز الشراكات مع المنظمات الدولية والعالمية صاحبة الخبرات من وجهة أخرى، وما يصاحب ذلك من تشجيع البحث العلمي وطرح تحديات التشغيل والتحكم والكفاءة والكلفة الاقتصادية في مجالات الطاقة الكهربائية.</a:t>
            </a:r>
            <a:endParaRPr lang="ar-JO" sz="1800" dirty="0">
              <a:effectLst/>
              <a:latin typeface="Calibri" panose="020F0502020204030204" pitchFamily="34" charset="0"/>
              <a:ea typeface="Calibri" panose="020F0502020204030204" pitchFamily="34" charset="0"/>
              <a:cs typeface="Simplified Arabic" panose="02020603050405020304" pitchFamily="18" charset="-78"/>
            </a:endParaRPr>
          </a:p>
          <a:p>
            <a:pPr marR="0" lvl="0" algn="just" rtl="1">
              <a:lnSpc>
                <a:spcPct val="107000"/>
              </a:lnSpc>
              <a:spcBef>
                <a:spcPts val="0"/>
              </a:spcBef>
              <a:spcAft>
                <a:spcPts val="800"/>
              </a:spcAft>
              <a:buSzPts val="1200"/>
            </a:pPr>
            <a:r>
              <a:rPr lang="ar-JO" dirty="0">
                <a:latin typeface="Calibri" panose="020F0502020204030204" pitchFamily="34" charset="0"/>
                <a:ea typeface="Calibri" panose="020F0502020204030204" pitchFamily="34" charset="0"/>
                <a:cs typeface="Simplified Arabic" panose="02020603050405020304" pitchFamily="18" charset="-78"/>
              </a:rPr>
              <a:t>2-</a:t>
            </a:r>
            <a:r>
              <a:rPr lang="fr-FR" sz="1800" dirty="0">
                <a:effectLst/>
                <a:latin typeface="Simplified Arabic" panose="02020603050405020304" pitchFamily="18" charset="-78"/>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التقريب بين الرؤى والأهداف من أجل مواصلة التطور في قطاعات الكهرباء في الوطن العربي من النواحي الفنية، والاقتصادية والاجتماعية والبيئية والتشريعية والتنظيمية لتمكين صناع القرار من تنسيق الخطط والاستراتيجيات بين الدول الأعضاء وإرساء ثقافة التنمية المستدامة بقطاع الطاقة الكهربائية في الوطن العربي.</a:t>
            </a:r>
            <a:endParaRPr lang="ar-JO" sz="1800" dirty="0">
              <a:effectLst/>
              <a:latin typeface="Calibri" panose="020F0502020204030204" pitchFamily="34" charset="0"/>
              <a:ea typeface="Calibri" panose="020F0502020204030204" pitchFamily="34" charset="0"/>
              <a:cs typeface="Simplified Arabic" panose="02020603050405020304" pitchFamily="18" charset="-78"/>
            </a:endParaRPr>
          </a:p>
          <a:p>
            <a:pPr marR="0" lvl="0" algn="just" rtl="1">
              <a:lnSpc>
                <a:spcPct val="107000"/>
              </a:lnSpc>
              <a:spcBef>
                <a:spcPts val="0"/>
              </a:spcBef>
              <a:spcAft>
                <a:spcPts val="800"/>
              </a:spcAft>
              <a:buSzPts val="1200"/>
            </a:pPr>
            <a:endParaRPr lang="ar-JO" sz="1800" dirty="0">
              <a:effectLst/>
              <a:latin typeface="Calibri" panose="020F0502020204030204" pitchFamily="34" charset="0"/>
              <a:ea typeface="Calibri" panose="020F0502020204030204" pitchFamily="34" charset="0"/>
              <a:cs typeface="Simplified Arabic" panose="02020603050405020304" pitchFamily="18" charset="-78"/>
            </a:endParaRPr>
          </a:p>
          <a:p>
            <a:pPr marR="0" lvl="0" algn="just" rtl="1">
              <a:lnSpc>
                <a:spcPct val="107000"/>
              </a:lnSpc>
              <a:spcBef>
                <a:spcPts val="0"/>
              </a:spcBef>
              <a:spcAft>
                <a:spcPts val="800"/>
              </a:spcAft>
              <a:buSzPts val="1200"/>
            </a:pPr>
            <a:r>
              <a:rPr lang="ar-JO" dirty="0">
                <a:latin typeface="Calibri" panose="020F0502020204030204" pitchFamily="34" charset="0"/>
                <a:ea typeface="Calibri" panose="020F0502020204030204" pitchFamily="34" charset="0"/>
                <a:cs typeface="Simplified Arabic" panose="02020603050405020304" pitchFamily="18" charset="-78"/>
              </a:rPr>
              <a:t>3- </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تعزيز الشراكات مع الدول الأجنبية والانفتاح على</a:t>
            </a:r>
            <a:r>
              <a:rPr lang="ar-SA" sz="1800" dirty="0">
                <a:effectLst/>
                <a:latin typeface="Calibri" panose="020F0502020204030204" pitchFamily="34" charset="0"/>
                <a:ea typeface="Calibri" panose="020F0502020204030204" pitchFamily="34" charset="0"/>
                <a:cs typeface="Arial" panose="020B0604020202020204" pitchFamily="34" charset="0"/>
              </a:rPr>
              <a:t> الاستفادة من التقنيات والنظم المتقدمة في انتاج ونقل وتوزيع الكهرباء وإدارة التحكم في شبكات الربط الكهربائي والشبكات الذكية والسعي لتوفير البنية المادية والأطر التشريعية والتنظيمية المناسبة لتشجيع إقامة سوق عربية مشتركة للكهرباء</a:t>
            </a:r>
            <a:r>
              <a:rPr lang="fr-FR" sz="1800" dirty="0">
                <a:effectLst/>
                <a:latin typeface="Calibri" panose="020F0502020204030204" pitchFamily="34" charset="0"/>
                <a:ea typeface="Calibri" panose="020F0502020204030204" pitchFamily="34" charset="0"/>
                <a:cs typeface="Arial" panose="020B0604020202020204" pitchFamily="34" charset="0"/>
              </a:rPr>
              <a:t>.</a:t>
            </a:r>
            <a:r>
              <a:rPr lang="fr-FR"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6D20EE7-8A64-4A40-972A-486D6BE02AE1}"/>
              </a:ext>
            </a:extLst>
          </p:cNvPr>
          <p:cNvSpPr txBox="1"/>
          <p:nvPr/>
        </p:nvSpPr>
        <p:spPr>
          <a:xfrm>
            <a:off x="365347" y="3989859"/>
            <a:ext cx="11826653" cy="4390433"/>
          </a:xfrm>
          <a:prstGeom prst="rect">
            <a:avLst/>
          </a:prstGeom>
          <a:noFill/>
        </p:spPr>
        <p:txBody>
          <a:bodyPr wrap="square">
            <a:spAutoFit/>
          </a:bodyPr>
          <a:lstStyle/>
          <a:p>
            <a:pPr marL="171450" marR="0" algn="just" rtl="1">
              <a:lnSpc>
                <a:spcPct val="115000"/>
              </a:lnSpc>
              <a:spcBef>
                <a:spcPts val="0"/>
              </a:spcBef>
              <a:spcAft>
                <a:spcPts val="100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سيناول المؤتمر المحاور التالية: </a:t>
            </a:r>
          </a:p>
          <a:p>
            <a:pPr marL="457200" indent="-285750" algn="just" rtl="1">
              <a:lnSpc>
                <a:spcPct val="115000"/>
              </a:lnSpc>
              <a:spcAft>
                <a:spcPts val="1000"/>
              </a:spcAft>
              <a:buFontTx/>
              <a:buChar char="-"/>
            </a:pPr>
            <a:r>
              <a:rPr lang="ar-SA" sz="1800" b="1" kern="1200" dirty="0">
                <a:effectLst/>
                <a:latin typeface="GE SS Two Medium"/>
                <a:ea typeface="GE SS Two Medium"/>
              </a:rPr>
              <a:t>سياسات واستراتيجيات قطاع</a:t>
            </a:r>
            <a:r>
              <a:rPr lang="ar-SA" sz="1800" b="1" kern="1200" dirty="0">
                <a:effectLst/>
                <a:latin typeface="GE SS Two Medium"/>
                <a:ea typeface="GE SS Two Medium"/>
                <a:cs typeface="GE SS Two Medium"/>
              </a:rPr>
              <a:t> </a:t>
            </a:r>
            <a:r>
              <a:rPr lang="ar-SA" sz="1800" b="1" kern="1200" dirty="0">
                <a:effectLst/>
                <a:latin typeface="GE SS Two Medium"/>
                <a:ea typeface="GE SS Two Medium"/>
              </a:rPr>
              <a:t>الكهرباء في الوطن العربي </a:t>
            </a:r>
            <a:r>
              <a:rPr lang="ar-SA" sz="1800" b="1" kern="1200" dirty="0">
                <a:effectLst/>
                <a:latin typeface="GE SS Two Medium"/>
                <a:ea typeface="GE SS Two Medium"/>
                <a:cs typeface="GE SS Two Medium"/>
              </a:rPr>
              <a:t>- </a:t>
            </a:r>
            <a:r>
              <a:rPr lang="ar-SA" sz="1800" b="1" kern="1200" dirty="0">
                <a:effectLst/>
                <a:latin typeface="GE SS Two Medium"/>
                <a:ea typeface="GE SS Two Medium"/>
              </a:rPr>
              <a:t>الواقع والآفاق المستقبلية</a:t>
            </a:r>
            <a:endParaRPr lang="ar-JO" sz="1800" b="1" kern="1200" dirty="0">
              <a:effectLst/>
              <a:latin typeface="GE SS Two Medium"/>
              <a:ea typeface="GE SS Two Medium"/>
            </a:endParaRPr>
          </a:p>
          <a:p>
            <a:pPr marL="457200" indent="-285750" algn="just" rtl="1">
              <a:lnSpc>
                <a:spcPct val="115000"/>
              </a:lnSpc>
              <a:spcAft>
                <a:spcPts val="1000"/>
              </a:spcAft>
              <a:buFontTx/>
              <a:buChar char="-"/>
            </a:pPr>
            <a:r>
              <a:rPr lang="ar-SA" sz="1800" b="1" kern="1200" dirty="0">
                <a:effectLst/>
                <a:latin typeface="GE SS Two Medium"/>
                <a:ea typeface="GE SS Two Medium"/>
              </a:rPr>
              <a:t>آفاق مواكبة قطاع الطاقة الكهربائية في الوطن العربي للثورة الصناعية الرابعة</a:t>
            </a:r>
            <a:endParaRPr lang="en-US" sz="1800" dirty="0">
              <a:effectLst/>
              <a:latin typeface="Times New Roman" panose="02020603050405020304" pitchFamily="18" charset="0"/>
              <a:ea typeface="Times New Roman" panose="02020603050405020304" pitchFamily="18" charset="0"/>
            </a:endParaRPr>
          </a:p>
          <a:p>
            <a:pPr marL="457200" indent="-285750" algn="just" rtl="1">
              <a:lnSpc>
                <a:spcPct val="115000"/>
              </a:lnSpc>
              <a:spcAft>
                <a:spcPts val="1000"/>
              </a:spcAft>
              <a:buFontTx/>
              <a:buChar char="-"/>
            </a:pPr>
            <a:r>
              <a:rPr lang="ar-SA" sz="1800" b="1" kern="1200" dirty="0">
                <a:effectLst/>
                <a:latin typeface="GE SS Two Medium"/>
                <a:ea typeface="GE SS Two Medium"/>
              </a:rPr>
              <a:t>دور الطاقات الجديدة والمتجددة في تطوير الاقتصاد والحفاظ على البيئة في الدول العربية</a:t>
            </a:r>
            <a:endParaRPr lang="en-US" sz="1800" dirty="0">
              <a:effectLst/>
              <a:latin typeface="Times New Roman" panose="02020603050405020304" pitchFamily="18" charset="0"/>
              <a:ea typeface="Times New Roman" panose="02020603050405020304" pitchFamily="18" charset="0"/>
            </a:endParaRPr>
          </a:p>
          <a:p>
            <a:pPr marL="457200" indent="-285750" algn="just" rtl="1">
              <a:lnSpc>
                <a:spcPct val="115000"/>
              </a:lnSpc>
              <a:spcAft>
                <a:spcPts val="1000"/>
              </a:spcAft>
              <a:buFontTx/>
              <a:buChar char="-"/>
            </a:pPr>
            <a:r>
              <a:rPr lang="ar-SA" sz="1800" b="1" kern="1200" dirty="0">
                <a:effectLst/>
                <a:latin typeface="GE SS Two Medium"/>
                <a:ea typeface="GE SS Two Medium"/>
              </a:rPr>
              <a:t>آفاق السوق العربية المشتركة للكهرباء ومشاريع الربط </a:t>
            </a:r>
            <a:endParaRPr lang="en-US" sz="1800" dirty="0">
              <a:effectLst/>
              <a:latin typeface="Times New Roman" panose="02020603050405020304" pitchFamily="18" charset="0"/>
              <a:ea typeface="Times New Roman" panose="02020603050405020304" pitchFamily="18" charset="0"/>
            </a:endParaRPr>
          </a:p>
          <a:p>
            <a:pPr marL="457200" indent="-285750" algn="just" rtl="1">
              <a:lnSpc>
                <a:spcPct val="115000"/>
              </a:lnSpc>
              <a:spcAft>
                <a:spcPts val="1000"/>
              </a:spcAft>
              <a:buFontTx/>
              <a:buChar char="-"/>
            </a:pPr>
            <a:endParaRPr lang="ar-JO" sz="1800" b="1" kern="1200" dirty="0">
              <a:effectLst/>
              <a:latin typeface="GE SS Two Medium"/>
              <a:ea typeface="GE SS Two Medium"/>
            </a:endParaRPr>
          </a:p>
          <a:p>
            <a:pPr marL="457200" indent="-285750" algn="just" rtl="1">
              <a:lnSpc>
                <a:spcPct val="115000"/>
              </a:lnSpc>
              <a:spcAft>
                <a:spcPts val="1000"/>
              </a:spcAft>
              <a:buFontTx/>
              <a:buChar char="-"/>
            </a:pPr>
            <a:endParaRPr lang="ar-JO" sz="1800" b="1" kern="1200" dirty="0">
              <a:effectLst/>
              <a:latin typeface="GE SS Two Medium"/>
              <a:ea typeface="GE SS Two Medium"/>
            </a:endParaRPr>
          </a:p>
          <a:p>
            <a:pPr marL="457200" indent="-285750" algn="just" rtl="1">
              <a:lnSpc>
                <a:spcPct val="115000"/>
              </a:lnSpc>
              <a:spcAft>
                <a:spcPts val="1000"/>
              </a:spcAft>
              <a:buFontTx/>
              <a:buChar char="-"/>
            </a:pPr>
            <a:endParaRPr lang="en-US" sz="1800" dirty="0">
              <a:effectLst/>
              <a:latin typeface="Times New Roman" panose="02020603050405020304" pitchFamily="18" charset="0"/>
              <a:ea typeface="Times New Roman" panose="02020603050405020304" pitchFamily="18" charset="0"/>
            </a:endParaRPr>
          </a:p>
          <a:p>
            <a:pPr marL="171450" marR="0" algn="just" rtl="1">
              <a:lnSpc>
                <a:spcPct val="115000"/>
              </a:lnSpc>
              <a:spcBef>
                <a:spcPts val="0"/>
              </a:spcBef>
              <a:spcAft>
                <a:spcPts val="1000"/>
              </a:spcAft>
            </a:pPr>
            <a:endPar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algn="r" rtl="1"/>
            <a:endParaRPr lang="en-US" sz="1800" dirty="0"/>
          </a:p>
        </p:txBody>
      </p:sp>
      <p:sp>
        <p:nvSpPr>
          <p:cNvPr id="15" name="Slide Number Placeholder 14">
            <a:extLst>
              <a:ext uri="{FF2B5EF4-FFF2-40B4-BE49-F238E27FC236}">
                <a16:creationId xmlns:a16="http://schemas.microsoft.com/office/drawing/2014/main" id="{6F3E5068-077F-4EF2-927C-2E2F50F6705A}"/>
              </a:ext>
            </a:extLst>
          </p:cNvPr>
          <p:cNvSpPr>
            <a:spLocks noGrp="1"/>
          </p:cNvSpPr>
          <p:nvPr>
            <p:ph type="sldNum" sz="quarter" idx="12"/>
          </p:nvPr>
        </p:nvSpPr>
        <p:spPr/>
        <p:txBody>
          <a:bodyPr/>
          <a:lstStyle/>
          <a:p>
            <a:fld id="{FD33C71C-2FCE-4C86-AD81-9447645F1988}" type="slidenum">
              <a:rPr lang="en-US" smtClean="0"/>
              <a:pPr/>
              <a:t>5</a:t>
            </a:fld>
            <a:endParaRPr lang="en-US" dirty="0"/>
          </a:p>
        </p:txBody>
      </p:sp>
      <p:sp>
        <p:nvSpPr>
          <p:cNvPr id="7" name="TextBox 6">
            <a:extLst>
              <a:ext uri="{FF2B5EF4-FFF2-40B4-BE49-F238E27FC236}">
                <a16:creationId xmlns:a16="http://schemas.microsoft.com/office/drawing/2014/main" id="{10B4DD35-E2E6-4238-9313-52C10D181686}"/>
              </a:ext>
            </a:extLst>
          </p:cNvPr>
          <p:cNvSpPr txBox="1"/>
          <p:nvPr/>
        </p:nvSpPr>
        <p:spPr>
          <a:xfrm>
            <a:off x="182673" y="3381540"/>
            <a:ext cx="11824665"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محاور المؤتمر: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53898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698BB6-E4DB-48BB-BC35-7A4CC58A29D4}"/>
              </a:ext>
            </a:extLst>
          </p:cNvPr>
          <p:cNvSpPr txBox="1"/>
          <p:nvPr/>
        </p:nvSpPr>
        <p:spPr>
          <a:xfrm>
            <a:off x="119270" y="282263"/>
            <a:ext cx="11826653"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دعوة لرعاية للمؤتمر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10" name="TextBox 9">
            <a:extLst>
              <a:ext uri="{FF2B5EF4-FFF2-40B4-BE49-F238E27FC236}">
                <a16:creationId xmlns:a16="http://schemas.microsoft.com/office/drawing/2014/main" id="{617D3B2B-BEF0-48D3-BF44-E4A7F2AF984D}"/>
              </a:ext>
            </a:extLst>
          </p:cNvPr>
          <p:cNvSpPr txBox="1"/>
          <p:nvPr/>
        </p:nvSpPr>
        <p:spPr>
          <a:xfrm>
            <a:off x="436228" y="1026955"/>
            <a:ext cx="11618752" cy="1477328"/>
          </a:xfrm>
          <a:prstGeom prst="rect">
            <a:avLst/>
          </a:prstGeom>
          <a:noFill/>
        </p:spPr>
        <p:txBody>
          <a:bodyPr wrap="square">
            <a:spAutoFit/>
          </a:bodyPr>
          <a:lstStyle/>
          <a:p>
            <a:pPr lvl="0" algn="r" rtl="1"/>
            <a:r>
              <a:rPr lang="ar-JO" dirty="0"/>
              <a:t>في حال رغبت إحدى </a:t>
            </a:r>
            <a:r>
              <a:rPr lang="ar-SA" dirty="0"/>
              <a:t>الشركات </a:t>
            </a:r>
            <a:r>
              <a:rPr lang="ar-JO" dirty="0"/>
              <a:t>ب</a:t>
            </a:r>
            <a:r>
              <a:rPr lang="ar-SA" dirty="0"/>
              <a:t>رعاية المؤتمر</a:t>
            </a:r>
            <a:r>
              <a:rPr lang="ar-JO" dirty="0"/>
              <a:t> ، الرجاء </a:t>
            </a:r>
            <a:r>
              <a:rPr lang="ar-SA" dirty="0"/>
              <a:t> التواصل</a:t>
            </a:r>
            <a:r>
              <a:rPr lang="ar-JO" dirty="0"/>
              <a:t> مع المعنيين على </a:t>
            </a:r>
            <a:r>
              <a:rPr lang="ar-SA" dirty="0"/>
              <a:t>العناوين</a:t>
            </a:r>
            <a:r>
              <a:rPr lang="ar-JO" dirty="0"/>
              <a:t> التالية : </a:t>
            </a:r>
            <a:endParaRPr lang="en-US" dirty="0"/>
          </a:p>
          <a:p>
            <a:pPr lvl="0" algn="r" rtl="1"/>
            <a:r>
              <a:rPr lang="en-US" dirty="0">
                <a:hlinkClick r:id="rId2"/>
              </a:rPr>
              <a:t>SC-Conference@auptde.org</a:t>
            </a:r>
            <a:endParaRPr lang="en-US" dirty="0"/>
          </a:p>
          <a:p>
            <a:pPr lvl="0" algn="r" rtl="1"/>
            <a:r>
              <a:rPr lang="en-US" dirty="0">
                <a:hlinkClick r:id="rId3"/>
              </a:rPr>
              <a:t>Follow-Up@auptde.org</a:t>
            </a:r>
            <a:endParaRPr lang="en-US" dirty="0"/>
          </a:p>
          <a:p>
            <a:pPr lvl="0" algn="r" rtl="1"/>
            <a:endParaRPr lang="ar-JO" dirty="0"/>
          </a:p>
          <a:p>
            <a:pPr algn="r" rtl="1"/>
            <a:endParaRPr lang="en-US" sz="1800" dirty="0"/>
          </a:p>
        </p:txBody>
      </p:sp>
      <p:sp>
        <p:nvSpPr>
          <p:cNvPr id="14" name="TextBox 13">
            <a:extLst>
              <a:ext uri="{FF2B5EF4-FFF2-40B4-BE49-F238E27FC236}">
                <a16:creationId xmlns:a16="http://schemas.microsoft.com/office/drawing/2014/main" id="{46D20EE7-8A64-4A40-972A-486D6BE02AE1}"/>
              </a:ext>
            </a:extLst>
          </p:cNvPr>
          <p:cNvSpPr txBox="1"/>
          <p:nvPr/>
        </p:nvSpPr>
        <p:spPr>
          <a:xfrm>
            <a:off x="573248" y="3264227"/>
            <a:ext cx="11618752" cy="787652"/>
          </a:xfrm>
          <a:prstGeom prst="rect">
            <a:avLst/>
          </a:prstGeom>
          <a:noFill/>
        </p:spPr>
        <p:txBody>
          <a:bodyPr wrap="square">
            <a:spAutoFit/>
          </a:bodyPr>
          <a:lstStyle/>
          <a:p>
            <a:pPr marL="0" marR="0" algn="r" rtl="1">
              <a:lnSpc>
                <a:spcPct val="107000"/>
              </a:lnSpc>
              <a:spcBef>
                <a:spcPts val="0"/>
              </a:spcBef>
              <a:spcAft>
                <a:spcPts val="800"/>
              </a:spcAft>
            </a:pPr>
            <a:r>
              <a:rPr lang="ar-JO"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في حال ترشيح مشاركين للحضور فإن رسوم التسجيل تساوي 400 دولار للمشارك .</a:t>
            </a:r>
          </a:p>
          <a:p>
            <a:pPr marL="0" marR="0" algn="r" rtl="1">
              <a:lnSpc>
                <a:spcPct val="107000"/>
              </a:lnSpc>
              <a:spcBef>
                <a:spcPts val="0"/>
              </a:spcBef>
              <a:spcAft>
                <a:spcPts val="800"/>
              </a:spcAft>
            </a:pPr>
            <a:endParaRPr lang="ar-JO" dirty="0">
              <a:solidFill>
                <a:srgbClr val="000000"/>
              </a:solidFill>
              <a:latin typeface="Times New Roman" panose="02020603050405020304" pitchFamily="18" charset="0"/>
              <a:cs typeface="Simplified Arabic" panose="02020603050405020304" pitchFamily="18" charset="-78"/>
            </a:endParaRPr>
          </a:p>
        </p:txBody>
      </p:sp>
      <p:sp>
        <p:nvSpPr>
          <p:cNvPr id="15" name="Slide Number Placeholder 14">
            <a:extLst>
              <a:ext uri="{FF2B5EF4-FFF2-40B4-BE49-F238E27FC236}">
                <a16:creationId xmlns:a16="http://schemas.microsoft.com/office/drawing/2014/main" id="{6F3E5068-077F-4EF2-927C-2E2F50F6705A}"/>
              </a:ext>
            </a:extLst>
          </p:cNvPr>
          <p:cNvSpPr>
            <a:spLocks noGrp="1"/>
          </p:cNvSpPr>
          <p:nvPr>
            <p:ph type="sldNum" sz="quarter" idx="12"/>
          </p:nvPr>
        </p:nvSpPr>
        <p:spPr/>
        <p:txBody>
          <a:bodyPr/>
          <a:lstStyle/>
          <a:p>
            <a:fld id="{FD33C71C-2FCE-4C86-AD81-9447645F1988}" type="slidenum">
              <a:rPr lang="en-US" smtClean="0"/>
              <a:pPr/>
              <a:t>6</a:t>
            </a:fld>
            <a:endParaRPr lang="en-US" dirty="0"/>
          </a:p>
        </p:txBody>
      </p:sp>
      <p:sp>
        <p:nvSpPr>
          <p:cNvPr id="7" name="TextBox 6">
            <a:extLst>
              <a:ext uri="{FF2B5EF4-FFF2-40B4-BE49-F238E27FC236}">
                <a16:creationId xmlns:a16="http://schemas.microsoft.com/office/drawing/2014/main" id="{10B4DD35-E2E6-4238-9313-52C10D181686}"/>
              </a:ext>
            </a:extLst>
          </p:cNvPr>
          <p:cNvSpPr txBox="1"/>
          <p:nvPr/>
        </p:nvSpPr>
        <p:spPr>
          <a:xfrm>
            <a:off x="182673" y="2741007"/>
            <a:ext cx="11826653" cy="523220"/>
          </a:xfrm>
          <a:prstGeom prst="rect">
            <a:avLst/>
          </a:prstGeom>
          <a:solidFill>
            <a:schemeClr val="accent1"/>
          </a:solidFill>
        </p:spPr>
        <p:txBody>
          <a:bodyPr wrap="square" rtlCol="0">
            <a:spAutoFit/>
          </a:bodyPr>
          <a:lstStyle/>
          <a:p>
            <a:pPr marL="0" marR="0" algn="r" rtl="1">
              <a:spcBef>
                <a:spcPts val="0"/>
              </a:spcBef>
              <a:spcAft>
                <a:spcPts val="0"/>
              </a:spcAft>
            </a:pPr>
            <a:r>
              <a:rPr lang="ar-JO" sz="2800" dirty="0">
                <a:solidFill>
                  <a:schemeClr val="bg1"/>
                </a:solidFill>
              </a:rPr>
              <a:t>رسوم المشاركة في المؤتمر </a:t>
            </a:r>
            <a:endParaRPr lang="en-US" sz="2800" dirty="0">
              <a:solidFill>
                <a:schemeClr val="bg1"/>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02403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ariationsItemGroupID xmlns="http://schemas.microsoft.com/sharepoint/v3">94d5ab2c-122c-4fb6-afa1-3a35703a79a0</VariationsItemGroupID>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6435904679AA4A94B8D6E9DD914DE7" ma:contentTypeVersion="5" ma:contentTypeDescription="Create a new document." ma:contentTypeScope="" ma:versionID="27afd5ff6a6886562058d49eabf53930">
  <xsd:schema xmlns:xsd="http://www.w3.org/2001/XMLSchema" xmlns:xs="http://www.w3.org/2001/XMLSchema" xmlns:p="http://schemas.microsoft.com/office/2006/metadata/properties" xmlns:ns1="http://schemas.microsoft.com/sharepoint/v3" targetNamespace="http://schemas.microsoft.com/office/2006/metadata/properties" ma:root="true" ma:fieldsID="821f84b3650ed2bf5a9d4ce4cbd0c7bb"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VariationsItemGroupID" ma:index="10" nillable="true" ma:displayName="Item Group ID" ma:description="" ma:hidden="true" ma:internalName="VariationsItemGroup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45873E-CD4C-4578-A6A5-F8F52E093B45}"/>
</file>

<file path=customXml/itemProps2.xml><?xml version="1.0" encoding="utf-8"?>
<ds:datastoreItem xmlns:ds="http://schemas.openxmlformats.org/officeDocument/2006/customXml" ds:itemID="{E670CE2C-6E90-484E-894F-95CE4E5BFC40}"/>
</file>

<file path=customXml/itemProps3.xml><?xml version="1.0" encoding="utf-8"?>
<ds:datastoreItem xmlns:ds="http://schemas.openxmlformats.org/officeDocument/2006/customXml" ds:itemID="{0656A3D4-B2FA-460A-95D9-4F8F823C0A61}"/>
</file>

<file path=docProps/app.xml><?xml version="1.0" encoding="utf-8"?>
<Properties xmlns="http://schemas.openxmlformats.org/officeDocument/2006/extended-properties" xmlns:vt="http://schemas.openxmlformats.org/officeDocument/2006/docPropsVTypes">
  <TotalTime>106</TotalTime>
  <Words>774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 SS Two Medium</vt:lpstr>
      <vt:lpstr>Simplified Arabic</vt:lpstr>
      <vt:lpstr>Symbol</vt:lpstr>
      <vt:lpstr>Times New Roman</vt:lpstr>
      <vt:lpstr>Office Theme</vt:lpstr>
      <vt:lpstr>المؤتمر العام السابع للاتحاد العربي للكهرباء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العرض</dc:title>
  <dc:creator>Iyad  Mahmoud Ali AlSmadi</dc:creator>
  <cp:lastModifiedBy>Abdulllahi Sheikh Shueb</cp:lastModifiedBy>
  <cp:revision>8</cp:revision>
  <dcterms:created xsi:type="dcterms:W3CDTF">2021-08-16T12:07:47Z</dcterms:created>
  <dcterms:modified xsi:type="dcterms:W3CDTF">2022-02-21T08:31:57Z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0x010100D06435904679AA4A94B8D6E9DD914DE7</vt:lpwstr>
  </property>
</Properties>
</file>