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57" r:id="rId3"/>
    <p:sldId id="265" r:id="rId4"/>
    <p:sldId id="263" r:id="rId5"/>
    <p:sldId id="264" r:id="rId6"/>
    <p:sldId id="258" r:id="rId7"/>
    <p:sldId id="259" r:id="rId8"/>
    <p:sldId id="260" r:id="rId9"/>
    <p:sldId id="261" r:id="rId10"/>
    <p:sldId id="266" r:id="rId11"/>
    <p:sldId id="267" r:id="rId12"/>
    <p:sldId id="268" r:id="rId13"/>
    <p:sldId id="270" r:id="rId14"/>
    <p:sldId id="271" r:id="rId15"/>
    <p:sldId id="272" r:id="rId16"/>
    <p:sldId id="273" r:id="rId17"/>
    <p:sldId id="274" r:id="rId18"/>
    <p:sldId id="275" r:id="rId19"/>
    <p:sldId id="276" r:id="rId20"/>
    <p:sldId id="277" r:id="rId21"/>
    <p:sldId id="280" r:id="rId22"/>
    <p:sldId id="283" r:id="rId23"/>
    <p:sldId id="285" r:id="rId24"/>
    <p:sldId id="286" r:id="rId25"/>
    <p:sldId id="287" r:id="rId26"/>
    <p:sldId id="288" r:id="rId27"/>
    <p:sldId id="289" r:id="rId28"/>
    <p:sldId id="290" r:id="rId29"/>
    <p:sldId id="291" r:id="rId30"/>
    <p:sldId id="292"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F9385-7A4C-4E84-A862-722D9BCA45F1}" type="datetimeFigureOut">
              <a:rPr lang="en-US" smtClean="0"/>
              <a:pPr/>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D4C26-DD87-4B91-BE06-8B117C5C30D5}" type="slidenum">
              <a:rPr lang="en-US" smtClean="0"/>
              <a:pPr/>
              <a:t>‹#›</a:t>
            </a:fld>
            <a:endParaRPr lang="en-US"/>
          </a:p>
        </p:txBody>
      </p:sp>
    </p:spTree>
    <p:extLst>
      <p:ext uri="{BB962C8B-B14F-4D97-AF65-F5344CB8AC3E}">
        <p14:creationId xmlns:p14="http://schemas.microsoft.com/office/powerpoint/2010/main" val="54379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DAB4CE-6647-41EC-8B42-6CD98D16F013}"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410514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xfrm>
            <a:off x="1139895" y="1221074"/>
            <a:ext cx="4370111" cy="3294713"/>
          </a:xfrm>
          <a:ln/>
        </p:spPr>
      </p:sp>
      <p:sp>
        <p:nvSpPr>
          <p:cNvPr id="3" name="Notes Placeholder 2"/>
          <p:cNvSpPr>
            <a:spLocks noGrp="1"/>
          </p:cNvSpPr>
          <p:nvPr>
            <p:ph type="body" idx="1"/>
          </p:nvPr>
        </p:nvSpPr>
        <p:spPr/>
        <p:txBody>
          <a:bodyPr/>
          <a:lstStyle/>
          <a:p>
            <a:pPr>
              <a:defRPr/>
            </a:pPr>
            <a:r>
              <a:rPr lang="en-US" dirty="0"/>
              <a:t>Tell the participants that the World Health Assembly endorsed the WHO Global Action Plan for the Prevention and Control of NCDs 2013-2020 in May 2013.</a:t>
            </a:r>
          </a:p>
          <a:p>
            <a:pPr>
              <a:defRPr/>
            </a:pPr>
            <a:r>
              <a:rPr lang="en-US" dirty="0"/>
              <a:t> </a:t>
            </a:r>
          </a:p>
          <a:p>
            <a:pPr>
              <a:defRPr/>
            </a:pPr>
            <a:r>
              <a:rPr lang="en-US" dirty="0"/>
              <a:t>The Global Action Plan gives Member States, international partners and WHO a plan of action and a menu of policy options which, when implemented collectively between 2013 and 2020, will contribute</a:t>
            </a:r>
          </a:p>
          <a:p>
            <a:pPr>
              <a:defRPr/>
            </a:pPr>
            <a:r>
              <a:rPr lang="en-US" dirty="0"/>
              <a:t>to progress on nine global NCD targets to be attained in 2025. This includes a 25% relative reduction in premature mortality, shown in the next slide </a:t>
            </a:r>
          </a:p>
          <a:p>
            <a:pPr>
              <a:defRPr/>
            </a:pPr>
            <a:r>
              <a:rPr lang="en-US" dirty="0"/>
              <a:t> </a:t>
            </a:r>
          </a:p>
          <a:p>
            <a:pPr>
              <a:defRPr/>
            </a:pPr>
            <a:endParaRPr lang="en-US" dirty="0"/>
          </a:p>
        </p:txBody>
      </p:sp>
      <p:sp>
        <p:nvSpPr>
          <p:cNvPr id="402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30000"/>
              </a:spcBef>
              <a:defRPr sz="1300">
                <a:solidFill>
                  <a:schemeClr val="tx1"/>
                </a:solidFill>
                <a:latin typeface="Arial" charset="0"/>
                <a:cs typeface="Arial" charset="0"/>
              </a:defRPr>
            </a:lvl1pPr>
            <a:lvl2pPr marL="729057" indent="-280406" algn="l" rtl="0" eaLnBrk="0" hangingPunct="0">
              <a:spcBef>
                <a:spcPct val="30000"/>
              </a:spcBef>
              <a:defRPr sz="1300">
                <a:solidFill>
                  <a:schemeClr val="tx1"/>
                </a:solidFill>
                <a:latin typeface="Arial" charset="0"/>
                <a:cs typeface="Arial" charset="0"/>
              </a:defRPr>
            </a:lvl2pPr>
            <a:lvl3pPr marL="1121626" indent="-224325" algn="l" rtl="0" eaLnBrk="0" hangingPunct="0">
              <a:spcBef>
                <a:spcPct val="30000"/>
              </a:spcBef>
              <a:defRPr sz="1300">
                <a:solidFill>
                  <a:schemeClr val="tx1"/>
                </a:solidFill>
                <a:latin typeface="Arial" charset="0"/>
                <a:cs typeface="Arial" charset="0"/>
              </a:defRPr>
            </a:lvl3pPr>
            <a:lvl4pPr marL="1570276" indent="-224325" algn="l" rtl="0" eaLnBrk="0" hangingPunct="0">
              <a:spcBef>
                <a:spcPct val="30000"/>
              </a:spcBef>
              <a:defRPr sz="1300">
                <a:solidFill>
                  <a:schemeClr val="tx1"/>
                </a:solidFill>
                <a:latin typeface="Arial" charset="0"/>
                <a:cs typeface="Arial" charset="0"/>
              </a:defRPr>
            </a:lvl4pPr>
            <a:lvl5pPr marL="2018927" indent="-224325" algn="l" rtl="0" eaLnBrk="0" hangingPunct="0">
              <a:spcBef>
                <a:spcPct val="30000"/>
              </a:spcBef>
              <a:defRPr sz="1300">
                <a:solidFill>
                  <a:schemeClr val="tx1"/>
                </a:solidFill>
                <a:latin typeface="Arial" charset="0"/>
                <a:cs typeface="Arial" charset="0"/>
              </a:defRPr>
            </a:lvl5pPr>
            <a:lvl6pPr marL="2467577" indent="-224325" eaLnBrk="0" fontAlgn="base" hangingPunct="0">
              <a:spcBef>
                <a:spcPct val="30000"/>
              </a:spcBef>
              <a:spcAft>
                <a:spcPct val="0"/>
              </a:spcAft>
              <a:defRPr sz="1300">
                <a:solidFill>
                  <a:schemeClr val="tx1"/>
                </a:solidFill>
                <a:latin typeface="Arial" charset="0"/>
                <a:cs typeface="Arial" charset="0"/>
              </a:defRPr>
            </a:lvl6pPr>
            <a:lvl7pPr marL="2916227" indent="-224325" eaLnBrk="0" fontAlgn="base" hangingPunct="0">
              <a:spcBef>
                <a:spcPct val="30000"/>
              </a:spcBef>
              <a:spcAft>
                <a:spcPct val="0"/>
              </a:spcAft>
              <a:defRPr sz="1300">
                <a:solidFill>
                  <a:schemeClr val="tx1"/>
                </a:solidFill>
                <a:latin typeface="Arial" charset="0"/>
                <a:cs typeface="Arial" charset="0"/>
              </a:defRPr>
            </a:lvl7pPr>
            <a:lvl8pPr marL="3364878" indent="-224325" eaLnBrk="0" fontAlgn="base" hangingPunct="0">
              <a:spcBef>
                <a:spcPct val="30000"/>
              </a:spcBef>
              <a:spcAft>
                <a:spcPct val="0"/>
              </a:spcAft>
              <a:defRPr sz="1300">
                <a:solidFill>
                  <a:schemeClr val="tx1"/>
                </a:solidFill>
                <a:latin typeface="Arial" charset="0"/>
                <a:cs typeface="Arial" charset="0"/>
              </a:defRPr>
            </a:lvl8pPr>
            <a:lvl9pPr marL="3813528" indent="-224325" eaLnBrk="0" fontAlgn="base" hangingPunct="0">
              <a:spcBef>
                <a:spcPct val="30000"/>
              </a:spcBef>
              <a:spcAft>
                <a:spcPct val="0"/>
              </a:spcAft>
              <a:defRPr sz="1300">
                <a:solidFill>
                  <a:schemeClr val="tx1"/>
                </a:solidFill>
                <a:latin typeface="Arial" charset="0"/>
                <a:cs typeface="Arial" charset="0"/>
              </a:defRPr>
            </a:lvl9pPr>
          </a:lstStyle>
          <a:p>
            <a:pPr algn="r" rtl="1" eaLnBrk="1" hangingPunct="1">
              <a:spcBef>
                <a:spcPct val="0"/>
              </a:spcBef>
            </a:pPr>
            <a:fld id="{DC9AEDA2-471B-4627-9C0F-5C617BCDB473}" type="slidenum">
              <a:rPr lang="en-US" altLang="en-US" sz="1200" smtClean="0">
                <a:solidFill>
                  <a:srgbClr val="000000"/>
                </a:solidFill>
              </a:rPr>
              <a:pPr algn="r" rtl="1" eaLnBrk="1" hangingPunct="1">
                <a:spcBef>
                  <a:spcPct val="0"/>
                </a:spcBef>
              </a:pPr>
              <a:t>24</a:t>
            </a:fld>
            <a:endParaRPr lang="en-US" altLang="en-US" sz="1200" dirty="0">
              <a:solidFill>
                <a:srgbClr val="000000"/>
              </a:solidFill>
            </a:endParaRPr>
          </a:p>
        </p:txBody>
      </p:sp>
    </p:spTree>
    <p:extLst>
      <p:ext uri="{BB962C8B-B14F-4D97-AF65-F5344CB8AC3E}">
        <p14:creationId xmlns:p14="http://schemas.microsoft.com/office/powerpoint/2010/main" val="106053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731838"/>
            <a:ext cx="4883150" cy="3662362"/>
          </a:xfrm>
        </p:spPr>
      </p:sp>
      <p:sp>
        <p:nvSpPr>
          <p:cNvPr id="3" name="Notes Placeholder 2"/>
          <p:cNvSpPr>
            <a:spLocks noGrp="1"/>
          </p:cNvSpPr>
          <p:nvPr>
            <p:ph type="body" idx="1"/>
          </p:nvPr>
        </p:nvSpPr>
        <p:spPr/>
        <p:txBody>
          <a:bodyPr/>
          <a:lstStyle/>
          <a:p>
            <a:r>
              <a:rPr lang="en-US" dirty="0"/>
              <a:t>At Regional level, moving from global commitments to country implementation has been supported by the adoption in 2012 of a</a:t>
            </a:r>
            <a:r>
              <a:rPr lang="en-US" b="1" dirty="0"/>
              <a:t> Regional Framework for Action </a:t>
            </a:r>
            <a:r>
              <a:rPr lang="en-US" dirty="0"/>
              <a:t>which sets the strategic directions for national country responses along four priority areas  </a:t>
            </a:r>
            <a:endParaRPr lang="en-GB" sz="1400" dirty="0"/>
          </a:p>
          <a:p>
            <a:pPr lvl="1"/>
            <a:r>
              <a:rPr lang="en-US" dirty="0"/>
              <a:t>governance,</a:t>
            </a:r>
            <a:endParaRPr lang="en-GB" sz="1400" dirty="0"/>
          </a:p>
          <a:p>
            <a:pPr lvl="1"/>
            <a:r>
              <a:rPr lang="en-US" dirty="0"/>
              <a:t>prevention and reduction of risk factors,</a:t>
            </a:r>
            <a:endParaRPr lang="en-GB" sz="1400" dirty="0"/>
          </a:p>
          <a:p>
            <a:pPr lvl="1"/>
            <a:r>
              <a:rPr lang="en-US" dirty="0"/>
              <a:t>surveillance, monitoring and evaluation and</a:t>
            </a:r>
            <a:endParaRPr lang="en-GB" sz="1400" dirty="0"/>
          </a:p>
          <a:p>
            <a:pPr lvl="1"/>
            <a:r>
              <a:rPr lang="en-US" dirty="0"/>
              <a:t>health care</a:t>
            </a:r>
            <a:endParaRPr lang="en-GB" sz="1400" dirty="0"/>
          </a:p>
          <a:p>
            <a:endParaRPr lang="en-GB" dirty="0"/>
          </a:p>
        </p:txBody>
      </p:sp>
      <p:sp>
        <p:nvSpPr>
          <p:cNvPr id="4" name="Slide Number Placeholder 3"/>
          <p:cNvSpPr>
            <a:spLocks noGrp="1"/>
          </p:cNvSpPr>
          <p:nvPr>
            <p:ph type="sldNum" sz="quarter" idx="10"/>
          </p:nvPr>
        </p:nvSpPr>
        <p:spPr/>
        <p:txBody>
          <a:bodyPr/>
          <a:lstStyle/>
          <a:p>
            <a:fld id="{AFC63B03-217B-4F9E-9241-6CDEDE4FE0BC}" type="slidenum">
              <a:rPr lang="en-GB" smtClean="0"/>
              <a:pPr/>
              <a:t>25</a:t>
            </a:fld>
            <a:endParaRPr lang="en-GB"/>
          </a:p>
        </p:txBody>
      </p:sp>
    </p:spTree>
    <p:extLst>
      <p:ext uri="{BB962C8B-B14F-4D97-AF65-F5344CB8AC3E}">
        <p14:creationId xmlns:p14="http://schemas.microsoft.com/office/powerpoint/2010/main" val="378703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9E31C9-4073-4390-B5E4-3B1F24923D6C}" type="slidenum">
              <a:rPr lang="en-US" smtClean="0"/>
              <a:pPr/>
              <a:t>26</a:t>
            </a:fld>
            <a:endParaRPr lang="en-US" dirty="0"/>
          </a:p>
        </p:txBody>
      </p:sp>
    </p:spTree>
    <p:extLst>
      <p:ext uri="{BB962C8B-B14F-4D97-AF65-F5344CB8AC3E}">
        <p14:creationId xmlns:p14="http://schemas.microsoft.com/office/powerpoint/2010/main" val="110682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E092CC-7933-4627-BEFA-6932263FC070}" type="slidenum">
              <a:rPr lang="en-US" smtClean="0"/>
              <a:pPr/>
              <a:t>30</a:t>
            </a:fld>
            <a:endParaRPr lang="en-US"/>
          </a:p>
        </p:txBody>
      </p:sp>
    </p:spTree>
    <p:extLst>
      <p:ext uri="{BB962C8B-B14F-4D97-AF65-F5344CB8AC3E}">
        <p14:creationId xmlns:p14="http://schemas.microsoft.com/office/powerpoint/2010/main" val="24238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08E1B55-19DD-45AB-A120-4B39CFFA1DE0}" type="datetimeFigureOut">
              <a:rPr lang="en-US" smtClean="0"/>
              <a:pPr/>
              <a:t>3/6/2019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2922B83-3522-4738-98E6-BE5BB86A4E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8E1B55-19DD-45AB-A120-4B39CFFA1DE0}"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22B83-3522-4738-98E6-BE5BB86A4E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8E1B55-19DD-45AB-A120-4B39CFFA1DE0}"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22B83-3522-4738-98E6-BE5BB86A4E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08E1B55-19DD-45AB-A120-4B39CFFA1DE0}" type="datetimeFigureOut">
              <a:rPr lang="en-US" smtClean="0"/>
              <a:pPr/>
              <a:t>3/6/2019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F2922B83-3522-4738-98E6-BE5BB86A4E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08E1B55-19DD-45AB-A120-4B39CFFA1DE0}" type="datetimeFigureOut">
              <a:rPr lang="en-US" smtClean="0"/>
              <a:pPr/>
              <a:t>3/6/2019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F2922B83-3522-4738-98E6-BE5BB86A4EE1}"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08E1B55-19DD-45AB-A120-4B39CFFA1DE0}" type="datetimeFigureOut">
              <a:rPr lang="en-US" smtClean="0"/>
              <a:pPr/>
              <a:t>3/6/2019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F2922B83-3522-4738-98E6-BE5BB86A4E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08E1B55-19DD-45AB-A120-4B39CFFA1DE0}" type="datetimeFigureOut">
              <a:rPr lang="en-US" smtClean="0"/>
              <a:pPr/>
              <a:t>3/6/2019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2922B83-3522-4738-98E6-BE5BB86A4E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8E1B55-19DD-45AB-A120-4B39CFFA1DE0}" type="datetimeFigureOut">
              <a:rPr lang="en-US" smtClean="0"/>
              <a:pPr/>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22B83-3522-4738-98E6-BE5BB86A4E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08E1B55-19DD-45AB-A120-4B39CFFA1DE0}" type="datetimeFigureOut">
              <a:rPr lang="en-US" smtClean="0"/>
              <a:pPr/>
              <a:t>3/6/2019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F2922B83-3522-4738-98E6-BE5BB86A4E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08E1B55-19DD-45AB-A120-4B39CFFA1DE0}" type="datetimeFigureOut">
              <a:rPr lang="en-US" smtClean="0"/>
              <a:pPr/>
              <a:t>3/6/2019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2922B83-3522-4738-98E6-BE5BB86A4E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08E1B55-19DD-45AB-A120-4B39CFFA1DE0}" type="datetimeFigureOut">
              <a:rPr lang="en-US" smtClean="0"/>
              <a:pPr/>
              <a:t>3/6/2019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2922B83-3522-4738-98E6-BE5BB86A4E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60000">
              <a:schemeClr val="bg2">
                <a:shade val="92000"/>
                <a:satMod val="230000"/>
              </a:schemeClr>
            </a:gs>
            <a:gs pos="100000">
              <a:schemeClr val="bg2">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08E1B55-19DD-45AB-A120-4B39CFFA1DE0}" type="datetimeFigureOut">
              <a:rPr lang="en-US" smtClean="0"/>
              <a:pPr/>
              <a:t>3/6/2019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2922B83-3522-4738-98E6-BE5BB86A4E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who.int/nmh/events/un_ncd_summit2011/political_declaration_en.pdf?ua=1" TargetMode="External"/><Relationship Id="rId13" Type="http://schemas.openxmlformats.org/officeDocument/2006/relationships/image" Target="../media/image9.jpeg"/><Relationship Id="rId18" Type="http://schemas.openxmlformats.org/officeDocument/2006/relationships/hyperlink" Target="https://caricom.org/media-center/communications/statements-from-" TargetMode="External"/><Relationship Id="rId3" Type="http://schemas.openxmlformats.org/officeDocument/2006/relationships/image" Target="../media/image4.png"/><Relationship Id="rId7" Type="http://schemas.openxmlformats.org/officeDocument/2006/relationships/image" Target="../media/image8.wmf"/><Relationship Id="rId12" Type="http://schemas.openxmlformats.org/officeDocument/2006/relationships/hyperlink" Target="http://www.who.int/ncds/governance/third-un-meeting/en/" TargetMode="External"/><Relationship Id="rId17" Type="http://schemas.openxmlformats.org/officeDocument/2006/relationships/hyperlink" Target="http://www.who.int/conferences/global-ncd-conference/Roadmap.pdf?ua=1" TargetMode="External"/><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un.org/en/ga/search/view_doc.asp?symbol=A/RES/69/313" TargetMode="External"/><Relationship Id="rId5" Type="http://schemas.openxmlformats.org/officeDocument/2006/relationships/image" Target="../media/image6.jpeg"/><Relationship Id="rId15" Type="http://schemas.openxmlformats.org/officeDocument/2006/relationships/image" Target="../media/image10.png"/><Relationship Id="rId10" Type="http://schemas.openxmlformats.org/officeDocument/2006/relationships/hyperlink" Target="http://www.un.org/en/ga/search/view_doc.asp?symbol=A/RES/70/1" TargetMode="External"/><Relationship Id="rId19" Type="http://schemas.openxmlformats.org/officeDocument/2006/relationships/hyperlink" Target="http://www.un.org/en/ecosoc/julyhls/pdf09/ministerial_declaration-2009.pdf" TargetMode="External"/><Relationship Id="rId4" Type="http://schemas.openxmlformats.org/officeDocument/2006/relationships/image" Target="../media/image5.png"/><Relationship Id="rId9" Type="http://schemas.openxmlformats.org/officeDocument/2006/relationships/hyperlink" Target="http://www.who.int/nmh/events/2014/a-res-68-300.pdf?ua=1" TargetMode="External"/><Relationship Id="rId14" Type="http://schemas.openxmlformats.org/officeDocument/2006/relationships/hyperlink" Target="http://www.who.int/nmh/events/moscow_ncds_2011/conference_documents/moscow_declaration_en.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ho.int/ncds/management/best-buys/e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2514600"/>
          </a:xfrm>
        </p:spPr>
        <p:txBody>
          <a:bodyPr>
            <a:normAutofit fontScale="90000"/>
          </a:bodyPr>
          <a:lstStyle/>
          <a:p>
            <a:pPr algn="l"/>
            <a:r>
              <a:rPr lang="en-US" sz="4900" b="1" dirty="0" smtClean="0"/>
              <a:t>National</a:t>
            </a:r>
            <a:br>
              <a:rPr lang="en-US" sz="4900" b="1" dirty="0" smtClean="0"/>
            </a:br>
            <a:r>
              <a:rPr lang="en-US" sz="4900" b="1" dirty="0" smtClean="0"/>
              <a:t>Breast Cancer Screening</a:t>
            </a:r>
            <a:br>
              <a:rPr lang="en-US" sz="4900" b="1" dirty="0" smtClean="0"/>
            </a:br>
            <a:r>
              <a:rPr lang="en-US" sz="4900" b="1" dirty="0" smtClean="0"/>
              <a:t>Program</a:t>
            </a:r>
            <a:r>
              <a:rPr lang="en-US" b="1" dirty="0" smtClean="0"/>
              <a:t/>
            </a:r>
            <a:br>
              <a:rPr lang="en-US" b="1" dirty="0" smtClean="0"/>
            </a:br>
            <a:endParaRPr lang="en-US" b="1" dirty="0"/>
          </a:p>
        </p:txBody>
      </p:sp>
      <p:sp>
        <p:nvSpPr>
          <p:cNvPr id="3" name="Subtitle 2"/>
          <p:cNvSpPr>
            <a:spLocks noGrp="1"/>
          </p:cNvSpPr>
          <p:nvPr>
            <p:ph type="subTitle" idx="1"/>
          </p:nvPr>
        </p:nvSpPr>
        <p:spPr>
          <a:xfrm>
            <a:off x="533400" y="3429000"/>
            <a:ext cx="8062912" cy="1600200"/>
          </a:xfrm>
        </p:spPr>
        <p:txBody>
          <a:bodyPr>
            <a:normAutofit/>
          </a:bodyPr>
          <a:lstStyle/>
          <a:p>
            <a:pPr algn="l"/>
            <a:r>
              <a:rPr lang="en-US" sz="2600" b="1" dirty="0" smtClean="0">
                <a:solidFill>
                  <a:srgbClr val="FFFF00"/>
                </a:solidFill>
              </a:rPr>
              <a:t>Dr. </a:t>
            </a:r>
            <a:r>
              <a:rPr lang="en-US" sz="2600" b="1" dirty="0" err="1" smtClean="0">
                <a:solidFill>
                  <a:srgbClr val="FFFF00"/>
                </a:solidFill>
              </a:rPr>
              <a:t>Rihab</a:t>
            </a:r>
            <a:r>
              <a:rPr lang="en-US" sz="2600" b="1" dirty="0" smtClean="0">
                <a:solidFill>
                  <a:srgbClr val="FFFF00"/>
                </a:solidFill>
              </a:rPr>
              <a:t> </a:t>
            </a:r>
            <a:r>
              <a:rPr lang="en-US" sz="2600" b="1" dirty="0" err="1" smtClean="0">
                <a:solidFill>
                  <a:srgbClr val="FFFF00"/>
                </a:solidFill>
              </a:rPr>
              <a:t>Alwotayan</a:t>
            </a:r>
            <a:endParaRPr lang="en-US" sz="2600" b="1" dirty="0" smtClean="0">
              <a:solidFill>
                <a:srgbClr val="FFFF00"/>
              </a:solidFill>
            </a:endParaRPr>
          </a:p>
          <a:p>
            <a:pPr algn="l"/>
            <a:r>
              <a:rPr lang="en-US" sz="2600" b="1" dirty="0" smtClean="0">
                <a:solidFill>
                  <a:srgbClr val="FFFF00"/>
                </a:solidFill>
              </a:rPr>
              <a:t>Director of International Health Relations</a:t>
            </a:r>
            <a:endParaRPr lang="en-US" sz="2600" b="1" dirty="0">
              <a:solidFill>
                <a:srgbClr val="FFFF00"/>
              </a:solidFill>
            </a:endParaRPr>
          </a:p>
          <a:p>
            <a:pPr algn="l"/>
            <a:r>
              <a:rPr lang="en-US" sz="2600" b="1" dirty="0" smtClean="0">
                <a:solidFill>
                  <a:srgbClr val="FFFF00"/>
                </a:solidFill>
              </a:rPr>
              <a:t>Ministry of Health - Kuwait</a:t>
            </a:r>
            <a:endParaRPr lang="en-US" sz="26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Screening volume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solidFill>
                  <a:srgbClr val="FFFF00"/>
                </a:solidFill>
              </a:rPr>
              <a:t>Out of 164,000 Kuwaiti female (40yrs-69yrs) eligible to do screening mammogram in the coverage year (1/4/2016 -31/3/2017) of this report, 4203 screens. Which makes it a total of 11,100 screens done from 1/4/2014 to 31/3/2017. </a:t>
            </a:r>
          </a:p>
          <a:p>
            <a:pPr algn="just"/>
            <a:r>
              <a:rPr lang="en-US" b="1" dirty="0" smtClean="0">
                <a:solidFill>
                  <a:srgbClr val="FFFF00"/>
                </a:solidFill>
              </a:rPr>
              <a:t>Out of the 11,100 screens, 142 had breast cancer detected as the following: </a:t>
            </a:r>
          </a:p>
          <a:p>
            <a:pPr lvl="1" algn="just"/>
            <a:r>
              <a:rPr lang="en-US" b="1" dirty="0" smtClean="0">
                <a:solidFill>
                  <a:srgbClr val="FFFF00"/>
                </a:solidFill>
              </a:rPr>
              <a:t>Year 1 (1-4-2014 to 31-3-2015): 26 out of the 2952 screens had breast cancer. </a:t>
            </a:r>
          </a:p>
          <a:p>
            <a:pPr lvl="1" algn="just"/>
            <a:r>
              <a:rPr lang="en-US" b="1" dirty="0" smtClean="0">
                <a:solidFill>
                  <a:srgbClr val="FFFF00"/>
                </a:solidFill>
              </a:rPr>
              <a:t>Year 2 (1-4-2015 to 31-3-2016): 57 out of the 3945 screens had breast cancer. </a:t>
            </a:r>
          </a:p>
          <a:p>
            <a:pPr lvl="1" algn="just"/>
            <a:r>
              <a:rPr lang="en-US" b="1" dirty="0" smtClean="0">
                <a:solidFill>
                  <a:srgbClr val="FFFF00"/>
                </a:solidFill>
              </a:rPr>
              <a:t>Year 3 (1-4-2016 to 31-3-2017): 56 out of the 4203 screens had breast cancer.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Screening outcome summary (1-4-2016 to 31-3-2017)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38200" y="1935162"/>
            <a:ext cx="7326526" cy="47704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Screening outcome summary (1-4-2014 to 31-3-2017):</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1981200"/>
            <a:ext cx="7162800" cy="4737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a:xfrm>
            <a:off x="457200" y="1882808"/>
            <a:ext cx="8382000" cy="4572000"/>
          </a:xfrm>
        </p:spPr>
        <p:txBody>
          <a:bodyPr>
            <a:normAutofit/>
          </a:bodyPr>
          <a:lstStyle/>
          <a:p>
            <a:r>
              <a:rPr lang="en-US" b="1" dirty="0" smtClean="0">
                <a:solidFill>
                  <a:srgbClr val="FFFF00"/>
                </a:solidFill>
              </a:rPr>
              <a:t>Coverage: participation rate : </a:t>
            </a:r>
          </a:p>
          <a:p>
            <a:pPr lvl="1" algn="just"/>
            <a:r>
              <a:rPr lang="en-US" sz="2800" b="1" dirty="0" smtClean="0">
                <a:solidFill>
                  <a:srgbClr val="FFFF00"/>
                </a:solidFill>
              </a:rPr>
              <a:t>The total number of Kuwaiti women (40 -69 yrs) eligible to do screening mammogram in the coverage year of this report (2016-2017) was 164,000. Out of this number, 4203 had screening mammography, and this accounted for 2.56% of the screen eligible Kuwaiti population. </a:t>
            </a:r>
            <a:endParaRPr lang="en-US" b="1" dirty="0" smtClean="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a:xfrm>
            <a:off x="457200" y="1882808"/>
            <a:ext cx="8305800" cy="4572000"/>
          </a:xfrm>
        </p:spPr>
        <p:txBody>
          <a:bodyPr>
            <a:normAutofit/>
          </a:bodyPr>
          <a:lstStyle/>
          <a:p>
            <a:r>
              <a:rPr lang="en-US" b="1" dirty="0" smtClean="0">
                <a:solidFill>
                  <a:srgbClr val="FFFF00"/>
                </a:solidFill>
              </a:rPr>
              <a:t>Retention Rate: </a:t>
            </a:r>
          </a:p>
          <a:p>
            <a:pPr lvl="1" algn="just"/>
            <a:r>
              <a:rPr lang="en-US" sz="2800" b="1" dirty="0" smtClean="0">
                <a:solidFill>
                  <a:srgbClr val="FFFF00"/>
                </a:solidFill>
              </a:rPr>
              <a:t>The percentage of screen-eligible women in Kuwait who were rescreened within 30 months of their previous program screen for initial and subsequent screens was 0.8% of total population and 11.8% of screened women during the period 1-4-2014 to 31-3-2017 (n= 1309 ). </a:t>
            </a:r>
            <a:endParaRPr lang="en-US" b="1" dirty="0" smtClean="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p:txBody>
          <a:bodyPr>
            <a:normAutofit/>
          </a:bodyPr>
          <a:lstStyle/>
          <a:p>
            <a:r>
              <a:rPr lang="en-US" b="1" dirty="0" smtClean="0">
                <a:solidFill>
                  <a:srgbClr val="FFFF00"/>
                </a:solidFill>
              </a:rPr>
              <a:t>Follow up: abnormal call rate </a:t>
            </a:r>
          </a:p>
          <a:p>
            <a:pPr lvl="1" algn="just"/>
            <a:r>
              <a:rPr lang="en-US" sz="2800" b="1" dirty="0" smtClean="0">
                <a:solidFill>
                  <a:srgbClr val="FFFF00"/>
                </a:solidFill>
              </a:rPr>
              <a:t>11.8 % of screened women had recall due to abnormal result for which extra imaging was done in terms of additional mammographic images and/or breast ultrasound.</a:t>
            </a:r>
            <a:endParaRPr lang="en-US" b="1" dirty="0" smtClean="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a:xfrm>
            <a:off x="457200" y="1882808"/>
            <a:ext cx="8305800" cy="4572000"/>
          </a:xfrm>
        </p:spPr>
        <p:txBody>
          <a:bodyPr>
            <a:normAutofit/>
          </a:bodyPr>
          <a:lstStyle/>
          <a:p>
            <a:r>
              <a:rPr lang="en-US" b="1" dirty="0" smtClean="0">
                <a:solidFill>
                  <a:srgbClr val="FFFF00"/>
                </a:solidFill>
              </a:rPr>
              <a:t>Quality of screening: positive predictive value </a:t>
            </a:r>
          </a:p>
          <a:p>
            <a:pPr lvl="1" algn="just"/>
            <a:r>
              <a:rPr lang="en-US" sz="2800" b="1" dirty="0" smtClean="0">
                <a:solidFill>
                  <a:srgbClr val="FFFF00"/>
                </a:solidFill>
              </a:rPr>
              <a:t>PPV is the % of abnormal cases with completed follow up found to have breast cancer (DCIS or invasive) after diagnostic work up. PPV1 is 10.0% and PPV3 is 28.8%. 1.3% of screened women were diagnosed with screen detected breast cancer after completion of diagnostic work up.</a:t>
            </a:r>
            <a:endParaRPr lang="en-US" b="1" dirty="0" smtClean="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FFFF00"/>
                </a:solidFill>
              </a:rPr>
              <a:t>Quality of screening: sensitivity and specificity </a:t>
            </a:r>
          </a:p>
          <a:p>
            <a:pPr lvl="1" algn="just"/>
            <a:r>
              <a:rPr lang="en-US" sz="2800" b="1" dirty="0" smtClean="0">
                <a:solidFill>
                  <a:srgbClr val="FFFF00"/>
                </a:solidFill>
              </a:rPr>
              <a:t>Sensitivity is the proportion of women diagnosed with a screen detected </a:t>
            </a:r>
            <a:r>
              <a:rPr lang="en-US" sz="2800" b="1" dirty="0" err="1" smtClean="0">
                <a:solidFill>
                  <a:srgbClr val="FFFF00"/>
                </a:solidFill>
              </a:rPr>
              <a:t>ductal</a:t>
            </a:r>
            <a:r>
              <a:rPr lang="en-US" sz="2800" b="1" dirty="0" smtClean="0">
                <a:solidFill>
                  <a:srgbClr val="FFFF00"/>
                </a:solidFill>
              </a:rPr>
              <a:t> carcinoma in situ (DCIS) and/or invasive breast cancer following completion of diagnostic assessment who had a positive screening test for breast cancer. KNMSP sensitivity is 94.9%.</a:t>
            </a:r>
          </a:p>
          <a:p>
            <a:pPr lvl="1" algn="just"/>
            <a:r>
              <a:rPr lang="en-US" sz="2800" b="1" dirty="0" smtClean="0">
                <a:solidFill>
                  <a:srgbClr val="FFFF00"/>
                </a:solidFill>
              </a:rPr>
              <a:t>Specificity is the proportion of screened women without a diagnosis of DCIS and/or invasive breast cancer who had a negative screening test for breast cancer. KNMSP specificity is 88.1%. </a:t>
            </a:r>
            <a:endParaRPr lang="en-US" b="1" dirty="0" smtClean="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FF00"/>
                </a:solidFill>
              </a:rPr>
              <a:t>Detection: in situ breast cancer detection rate </a:t>
            </a:r>
          </a:p>
          <a:p>
            <a:pPr lvl="1" algn="just"/>
            <a:r>
              <a:rPr lang="en-US" sz="2800" b="1" dirty="0" smtClean="0">
                <a:solidFill>
                  <a:srgbClr val="FFFF00"/>
                </a:solidFill>
              </a:rPr>
              <a:t>In situ breast cancer detection rate is the number of women detected with DCIS or LCIS during a screening period per 1,000 women screened. In situ breast cancer is also referred to as TNM stage 0 cancer. </a:t>
            </a:r>
          </a:p>
          <a:p>
            <a:pPr lvl="1" algn="just"/>
            <a:r>
              <a:rPr lang="en-US" sz="2800" b="1" dirty="0" smtClean="0">
                <a:solidFill>
                  <a:srgbClr val="FFFF00"/>
                </a:solidFill>
              </a:rPr>
              <a:t>There were 10 women with DCIS. The in situ breast cancer detection rate was 2.4 per 1,000 women screened. </a:t>
            </a:r>
            <a:endParaRPr lang="en-US" b="1" dirty="0" smtClean="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 evaluation </a:t>
            </a:r>
            <a:endParaRPr lang="en-US" dirty="0"/>
          </a:p>
        </p:txBody>
      </p:sp>
      <p:sp>
        <p:nvSpPr>
          <p:cNvPr id="3" name="Content Placeholder 2"/>
          <p:cNvSpPr>
            <a:spLocks noGrp="1"/>
          </p:cNvSpPr>
          <p:nvPr>
            <p:ph idx="1"/>
          </p:nvPr>
        </p:nvSpPr>
        <p:spPr/>
        <p:txBody>
          <a:bodyPr>
            <a:normAutofit/>
          </a:bodyPr>
          <a:lstStyle/>
          <a:p>
            <a:r>
              <a:rPr lang="en-US" b="1" dirty="0" smtClean="0">
                <a:solidFill>
                  <a:srgbClr val="FFFF00"/>
                </a:solidFill>
              </a:rPr>
              <a:t>Disease extent at diagnosis : </a:t>
            </a:r>
          </a:p>
          <a:p>
            <a:pPr lvl="1" algn="just"/>
            <a:r>
              <a:rPr lang="en-US" sz="2800" b="1" dirty="0" smtClean="0">
                <a:solidFill>
                  <a:srgbClr val="FFFF00"/>
                </a:solidFill>
              </a:rPr>
              <a:t>The early stage invasive breast cancer detection rate was 45.6%. (n=21)</a:t>
            </a:r>
            <a:r>
              <a:rPr lang="en-US" sz="2800" b="1" dirty="0" smtClean="0">
                <a:solidFill>
                  <a:srgbClr val="92D050"/>
                </a:solidFill>
              </a:rPr>
              <a:t> </a:t>
            </a:r>
            <a:endParaRPr lang="en-US" b="1" dirty="0" smtClean="0">
              <a:solidFill>
                <a:srgbClr val="92D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 burden in Kuwait</a:t>
            </a:r>
            <a:endParaRPr lang="en-US" dirty="0"/>
          </a:p>
        </p:txBody>
      </p:sp>
      <p:sp>
        <p:nvSpPr>
          <p:cNvPr id="3" name="Content Placeholder 2"/>
          <p:cNvSpPr>
            <a:spLocks noGrp="1"/>
          </p:cNvSpPr>
          <p:nvPr>
            <p:ph idx="1"/>
          </p:nvPr>
        </p:nvSpPr>
        <p:spPr/>
        <p:txBody>
          <a:bodyPr>
            <a:normAutofit/>
          </a:bodyPr>
          <a:lstStyle/>
          <a:p>
            <a:pPr algn="just"/>
            <a:endParaRPr lang="en-US" b="1" dirty="0" smtClean="0"/>
          </a:p>
          <a:p>
            <a:pPr algn="just"/>
            <a:r>
              <a:rPr lang="en-US" b="1" dirty="0" smtClean="0">
                <a:solidFill>
                  <a:srgbClr val="FFFF00"/>
                </a:solidFill>
              </a:rPr>
              <a:t>Breast cancer now represents the most common female malignancy in both the developing and developed world, and is the primary cause of death among women globally.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686800" cy="1399032"/>
          </a:xfrm>
        </p:spPr>
        <p:txBody>
          <a:bodyPr>
            <a:normAutofit/>
          </a:bodyPr>
          <a:lstStyle/>
          <a:p>
            <a:r>
              <a:rPr lang="en-US" b="1" dirty="0" smtClean="0"/>
              <a:t>Summary and future directions </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solidFill>
                  <a:srgbClr val="FFFF00"/>
                </a:solidFill>
              </a:rPr>
              <a:t>We aim in the future to increase breast cancer awareness campaigns to reach all women in Kuwait. We hope that in the years to come, we will screen more women, aiming to reach 70% of the population. </a:t>
            </a:r>
          </a:p>
          <a:p>
            <a:pPr algn="just"/>
            <a:r>
              <a:rPr lang="en-US" b="1" dirty="0" smtClean="0">
                <a:solidFill>
                  <a:srgbClr val="FFFF00"/>
                </a:solidFill>
              </a:rPr>
              <a:t>Moreover, we need to train more radiologists and technologists on screening mammography in order to open more breast mammography screening units </a:t>
            </a:r>
            <a:r>
              <a:rPr lang="en-US" b="1" smtClean="0">
                <a:solidFill>
                  <a:srgbClr val="FFFF00"/>
                </a:solidFill>
              </a:rPr>
              <a:t>throughout Kuwait. </a:t>
            </a:r>
            <a:endParaRPr lang="en-US" b="1" dirty="0" smtClean="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a:extLst>
              <a:ext uri="{FF2B5EF4-FFF2-40B4-BE49-F238E27FC236}">
                <a16:creationId xmlns="" xmlns:a16="http://schemas.microsoft.com/office/drawing/2014/main" id="{F84C8B8F-6C33-4CDC-833B-052A4FA834F7}"/>
              </a:ext>
            </a:extLst>
          </p:cNvPr>
          <p:cNvGrpSpPr/>
          <p:nvPr/>
        </p:nvGrpSpPr>
        <p:grpSpPr>
          <a:xfrm>
            <a:off x="457200" y="2000250"/>
            <a:ext cx="8381999" cy="3867150"/>
            <a:chOff x="52874" y="686647"/>
            <a:chExt cx="9027703" cy="5717122"/>
          </a:xfrm>
        </p:grpSpPr>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351" y="3688218"/>
              <a:ext cx="1192809" cy="1166640"/>
            </a:xfrm>
            <a:prstGeom prst="rect">
              <a:avLst/>
            </a:prstGeom>
          </p:spPr>
        </p:pic>
        <p:pic>
          <p:nvPicPr>
            <p:cNvPr id="2050" name="Picture 2" descr="http://newsroom.unfccc.int/media/330776/ffd3_logo_700x323.png?crop=0,0.015744679196969778,0.46984982908264783,0.40978919132602326&amp;cropmode=percentage&amp;width=512&amp;height=256&amp;rnd=1308126417500000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4739114" y="5232468"/>
              <a:ext cx="1532170" cy="7660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3099" y="2151263"/>
              <a:ext cx="1077923" cy="1202407"/>
            </a:xfrm>
            <a:prstGeom prst="rect">
              <a:avLst/>
            </a:prstGeom>
          </p:spPr>
        </p:pic>
        <p:pic>
          <p:nvPicPr>
            <p:cNvPr id="2054" name="Picture 6" descr="ncdlogo160.jpg (160×15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874" y="2026690"/>
              <a:ext cx="874179" cy="8687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Description: visue-gris-lNMH"/>
            <p:cNvPicPr/>
            <p:nvPr/>
          </p:nvPicPr>
          <p:blipFill>
            <a:blip r:embed="rId7" cstate="email">
              <a:extLst>
                <a:ext uri="{28A0092B-C50C-407E-A947-70E740481C1C}">
                  <a14:useLocalDpi xmlns:a14="http://schemas.microsoft.com/office/drawing/2010/main"/>
                </a:ext>
              </a:extLst>
            </a:blip>
            <a:srcRect/>
            <a:stretch>
              <a:fillRect/>
            </a:stretch>
          </p:blipFill>
          <p:spPr bwMode="auto">
            <a:xfrm>
              <a:off x="219520" y="5498935"/>
              <a:ext cx="904834" cy="904834"/>
            </a:xfrm>
            <a:prstGeom prst="rect">
              <a:avLst/>
            </a:prstGeom>
            <a:noFill/>
            <a:ln>
              <a:noFill/>
            </a:ln>
          </p:spPr>
        </p:pic>
        <p:sp>
          <p:nvSpPr>
            <p:cNvPr id="4" name="Freeform 3"/>
            <p:cNvSpPr/>
            <p:nvPr/>
          </p:nvSpPr>
          <p:spPr>
            <a:xfrm>
              <a:off x="935693" y="2468652"/>
              <a:ext cx="6843540" cy="2633614"/>
            </a:xfrm>
            <a:custGeom>
              <a:avLst/>
              <a:gdLst>
                <a:gd name="connsiteX0" fmla="*/ 0 w 6981372"/>
                <a:gd name="connsiteY0" fmla="*/ 213913 h 3532259"/>
                <a:gd name="connsiteX1" fmla="*/ 682172 w 6981372"/>
                <a:gd name="connsiteY1" fmla="*/ 112313 h 3532259"/>
                <a:gd name="connsiteX2" fmla="*/ 2061029 w 6981372"/>
                <a:gd name="connsiteY2" fmla="*/ 184885 h 3532259"/>
                <a:gd name="connsiteX3" fmla="*/ 1146629 w 6981372"/>
                <a:gd name="connsiteY3" fmla="*/ 2303971 h 3532259"/>
                <a:gd name="connsiteX4" fmla="*/ 3338286 w 6981372"/>
                <a:gd name="connsiteY4" fmla="*/ 3479628 h 3532259"/>
                <a:gd name="connsiteX5" fmla="*/ 5805715 w 6981372"/>
                <a:gd name="connsiteY5" fmla="*/ 3145799 h 3532259"/>
                <a:gd name="connsiteX6" fmla="*/ 6981372 w 6981372"/>
                <a:gd name="connsiteY6" fmla="*/ 1534713 h 3532259"/>
                <a:gd name="connsiteX0" fmla="*/ 0 w 6981372"/>
                <a:gd name="connsiteY0" fmla="*/ 147175 h 3465521"/>
                <a:gd name="connsiteX1" fmla="*/ 682172 w 6981372"/>
                <a:gd name="connsiteY1" fmla="*/ 45575 h 3465521"/>
                <a:gd name="connsiteX2" fmla="*/ 2032000 w 6981372"/>
                <a:gd name="connsiteY2" fmla="*/ 219747 h 3465521"/>
                <a:gd name="connsiteX3" fmla="*/ 1146629 w 6981372"/>
                <a:gd name="connsiteY3" fmla="*/ 2237233 h 3465521"/>
                <a:gd name="connsiteX4" fmla="*/ 3338286 w 6981372"/>
                <a:gd name="connsiteY4" fmla="*/ 3412890 h 3465521"/>
                <a:gd name="connsiteX5" fmla="*/ 5805715 w 6981372"/>
                <a:gd name="connsiteY5" fmla="*/ 3079061 h 3465521"/>
                <a:gd name="connsiteX6" fmla="*/ 6981372 w 6981372"/>
                <a:gd name="connsiteY6" fmla="*/ 1467975 h 3465521"/>
                <a:gd name="connsiteX0" fmla="*/ 0 w 6981372"/>
                <a:gd name="connsiteY0" fmla="*/ 167388 h 3464477"/>
                <a:gd name="connsiteX1" fmla="*/ 682172 w 6981372"/>
                <a:gd name="connsiteY1" fmla="*/ 65788 h 3464477"/>
                <a:gd name="connsiteX2" fmla="*/ 2032000 w 6981372"/>
                <a:gd name="connsiteY2" fmla="*/ 239960 h 3464477"/>
                <a:gd name="connsiteX3" fmla="*/ 943429 w 6981372"/>
                <a:gd name="connsiteY3" fmla="*/ 2562246 h 3464477"/>
                <a:gd name="connsiteX4" fmla="*/ 3338286 w 6981372"/>
                <a:gd name="connsiteY4" fmla="*/ 3433103 h 3464477"/>
                <a:gd name="connsiteX5" fmla="*/ 5805715 w 6981372"/>
                <a:gd name="connsiteY5" fmla="*/ 3099274 h 3464477"/>
                <a:gd name="connsiteX6" fmla="*/ 6981372 w 6981372"/>
                <a:gd name="connsiteY6" fmla="*/ 1488188 h 3464477"/>
                <a:gd name="connsiteX0" fmla="*/ 0 w 6981372"/>
                <a:gd name="connsiteY0" fmla="*/ 167388 h 3865520"/>
                <a:gd name="connsiteX1" fmla="*/ 682172 w 6981372"/>
                <a:gd name="connsiteY1" fmla="*/ 65788 h 3865520"/>
                <a:gd name="connsiteX2" fmla="*/ 2032000 w 6981372"/>
                <a:gd name="connsiteY2" fmla="*/ 239960 h 3865520"/>
                <a:gd name="connsiteX3" fmla="*/ 943429 w 6981372"/>
                <a:gd name="connsiteY3" fmla="*/ 2562246 h 3865520"/>
                <a:gd name="connsiteX4" fmla="*/ 3323772 w 6981372"/>
                <a:gd name="connsiteY4" fmla="*/ 3854017 h 3865520"/>
                <a:gd name="connsiteX5" fmla="*/ 5805715 w 6981372"/>
                <a:gd name="connsiteY5" fmla="*/ 3099274 h 3865520"/>
                <a:gd name="connsiteX6" fmla="*/ 6981372 w 6981372"/>
                <a:gd name="connsiteY6" fmla="*/ 1488188 h 3865520"/>
                <a:gd name="connsiteX0" fmla="*/ 0 w 6981372"/>
                <a:gd name="connsiteY0" fmla="*/ 167388 h 3866383"/>
                <a:gd name="connsiteX1" fmla="*/ 682172 w 6981372"/>
                <a:gd name="connsiteY1" fmla="*/ 65788 h 3866383"/>
                <a:gd name="connsiteX2" fmla="*/ 2032000 w 6981372"/>
                <a:gd name="connsiteY2" fmla="*/ 239960 h 3866383"/>
                <a:gd name="connsiteX3" fmla="*/ 943429 w 6981372"/>
                <a:gd name="connsiteY3" fmla="*/ 2562246 h 3866383"/>
                <a:gd name="connsiteX4" fmla="*/ 3323772 w 6981372"/>
                <a:gd name="connsiteY4" fmla="*/ 3854017 h 3866383"/>
                <a:gd name="connsiteX5" fmla="*/ 5733143 w 6981372"/>
                <a:gd name="connsiteY5" fmla="*/ 3113788 h 3866383"/>
                <a:gd name="connsiteX6" fmla="*/ 6981372 w 6981372"/>
                <a:gd name="connsiteY6" fmla="*/ 1488188 h 3866383"/>
                <a:gd name="connsiteX0" fmla="*/ 0 w 7126515"/>
                <a:gd name="connsiteY0" fmla="*/ 305509 h 3873876"/>
                <a:gd name="connsiteX1" fmla="*/ 827315 w 7126515"/>
                <a:gd name="connsiteY1" fmla="*/ 73281 h 3873876"/>
                <a:gd name="connsiteX2" fmla="*/ 2177143 w 7126515"/>
                <a:gd name="connsiteY2" fmla="*/ 247453 h 3873876"/>
                <a:gd name="connsiteX3" fmla="*/ 1088572 w 7126515"/>
                <a:gd name="connsiteY3" fmla="*/ 2569739 h 3873876"/>
                <a:gd name="connsiteX4" fmla="*/ 3468915 w 7126515"/>
                <a:gd name="connsiteY4" fmla="*/ 3861510 h 3873876"/>
                <a:gd name="connsiteX5" fmla="*/ 5878286 w 7126515"/>
                <a:gd name="connsiteY5" fmla="*/ 3121281 h 3873876"/>
                <a:gd name="connsiteX6" fmla="*/ 7126515 w 7126515"/>
                <a:gd name="connsiteY6" fmla="*/ 1495681 h 3873876"/>
                <a:gd name="connsiteX0" fmla="*/ 0 w 7126515"/>
                <a:gd name="connsiteY0" fmla="*/ 304550 h 3873468"/>
                <a:gd name="connsiteX1" fmla="*/ 827315 w 7126515"/>
                <a:gd name="connsiteY1" fmla="*/ 72322 h 3873468"/>
                <a:gd name="connsiteX2" fmla="*/ 2177143 w 7126515"/>
                <a:gd name="connsiteY2" fmla="*/ 246494 h 3873468"/>
                <a:gd name="connsiteX3" fmla="*/ 1132115 w 7126515"/>
                <a:gd name="connsiteY3" fmla="*/ 2554266 h 3873468"/>
                <a:gd name="connsiteX4" fmla="*/ 3468915 w 7126515"/>
                <a:gd name="connsiteY4" fmla="*/ 3860551 h 3873468"/>
                <a:gd name="connsiteX5" fmla="*/ 5878286 w 7126515"/>
                <a:gd name="connsiteY5" fmla="*/ 3120322 h 3873468"/>
                <a:gd name="connsiteX6" fmla="*/ 7126515 w 7126515"/>
                <a:gd name="connsiteY6" fmla="*/ 1494722 h 3873468"/>
                <a:gd name="connsiteX0" fmla="*/ 0 w 7126515"/>
                <a:gd name="connsiteY0" fmla="*/ 304550 h 3788431"/>
                <a:gd name="connsiteX1" fmla="*/ 827315 w 7126515"/>
                <a:gd name="connsiteY1" fmla="*/ 72322 h 3788431"/>
                <a:gd name="connsiteX2" fmla="*/ 2177143 w 7126515"/>
                <a:gd name="connsiteY2" fmla="*/ 246494 h 3788431"/>
                <a:gd name="connsiteX3" fmla="*/ 1132115 w 7126515"/>
                <a:gd name="connsiteY3" fmla="*/ 2554266 h 3788431"/>
                <a:gd name="connsiteX4" fmla="*/ 4165601 w 7126515"/>
                <a:gd name="connsiteY4" fmla="*/ 3773465 h 3788431"/>
                <a:gd name="connsiteX5" fmla="*/ 5878286 w 7126515"/>
                <a:gd name="connsiteY5" fmla="*/ 3120322 h 3788431"/>
                <a:gd name="connsiteX6" fmla="*/ 7126515 w 7126515"/>
                <a:gd name="connsiteY6" fmla="*/ 1494722 h 3788431"/>
                <a:gd name="connsiteX0" fmla="*/ 0 w 7126515"/>
                <a:gd name="connsiteY0" fmla="*/ 304550 h 3799640"/>
                <a:gd name="connsiteX1" fmla="*/ 827315 w 7126515"/>
                <a:gd name="connsiteY1" fmla="*/ 72322 h 3799640"/>
                <a:gd name="connsiteX2" fmla="*/ 2177143 w 7126515"/>
                <a:gd name="connsiteY2" fmla="*/ 246494 h 3799640"/>
                <a:gd name="connsiteX3" fmla="*/ 1132115 w 7126515"/>
                <a:gd name="connsiteY3" fmla="*/ 2554266 h 3799640"/>
                <a:gd name="connsiteX4" fmla="*/ 4165601 w 7126515"/>
                <a:gd name="connsiteY4" fmla="*/ 3773465 h 3799640"/>
                <a:gd name="connsiteX5" fmla="*/ 5747657 w 7126515"/>
                <a:gd name="connsiteY5" fmla="*/ 3236436 h 3799640"/>
                <a:gd name="connsiteX6" fmla="*/ 7126515 w 7126515"/>
                <a:gd name="connsiteY6" fmla="*/ 1494722 h 3799640"/>
                <a:gd name="connsiteX0" fmla="*/ 0 w 7126515"/>
                <a:gd name="connsiteY0" fmla="*/ 347018 h 3816329"/>
                <a:gd name="connsiteX1" fmla="*/ 827315 w 7126515"/>
                <a:gd name="connsiteY1" fmla="*/ 114790 h 3816329"/>
                <a:gd name="connsiteX2" fmla="*/ 2177143 w 7126515"/>
                <a:gd name="connsiteY2" fmla="*/ 288962 h 3816329"/>
                <a:gd name="connsiteX3" fmla="*/ 232229 w 7126515"/>
                <a:gd name="connsiteY3" fmla="*/ 3220848 h 3816329"/>
                <a:gd name="connsiteX4" fmla="*/ 4165601 w 7126515"/>
                <a:gd name="connsiteY4" fmla="*/ 3815933 h 3816329"/>
                <a:gd name="connsiteX5" fmla="*/ 5747657 w 7126515"/>
                <a:gd name="connsiteY5" fmla="*/ 3278904 h 3816329"/>
                <a:gd name="connsiteX6" fmla="*/ 7126515 w 7126515"/>
                <a:gd name="connsiteY6" fmla="*/ 1537190 h 3816329"/>
                <a:gd name="connsiteX0" fmla="*/ 0 w 7126515"/>
                <a:gd name="connsiteY0" fmla="*/ 347018 h 3386538"/>
                <a:gd name="connsiteX1" fmla="*/ 827315 w 7126515"/>
                <a:gd name="connsiteY1" fmla="*/ 114790 h 3386538"/>
                <a:gd name="connsiteX2" fmla="*/ 2177143 w 7126515"/>
                <a:gd name="connsiteY2" fmla="*/ 288962 h 3386538"/>
                <a:gd name="connsiteX3" fmla="*/ 232229 w 7126515"/>
                <a:gd name="connsiteY3" fmla="*/ 3220848 h 3386538"/>
                <a:gd name="connsiteX4" fmla="*/ 3657601 w 7126515"/>
                <a:gd name="connsiteY4" fmla="*/ 3046676 h 3386538"/>
                <a:gd name="connsiteX5" fmla="*/ 5747657 w 7126515"/>
                <a:gd name="connsiteY5" fmla="*/ 3278904 h 3386538"/>
                <a:gd name="connsiteX6" fmla="*/ 7126515 w 7126515"/>
                <a:gd name="connsiteY6" fmla="*/ 1537190 h 3386538"/>
                <a:gd name="connsiteX0" fmla="*/ 0 w 7155544"/>
                <a:gd name="connsiteY0" fmla="*/ 347018 h 3415503"/>
                <a:gd name="connsiteX1" fmla="*/ 827315 w 7155544"/>
                <a:gd name="connsiteY1" fmla="*/ 114790 h 3415503"/>
                <a:gd name="connsiteX2" fmla="*/ 2177143 w 7155544"/>
                <a:gd name="connsiteY2" fmla="*/ 288962 h 3415503"/>
                <a:gd name="connsiteX3" fmla="*/ 232229 w 7155544"/>
                <a:gd name="connsiteY3" fmla="*/ 3220848 h 3415503"/>
                <a:gd name="connsiteX4" fmla="*/ 3657601 w 7155544"/>
                <a:gd name="connsiteY4" fmla="*/ 3046676 h 3415503"/>
                <a:gd name="connsiteX5" fmla="*/ 5747657 w 7155544"/>
                <a:gd name="connsiteY5" fmla="*/ 3278904 h 3415503"/>
                <a:gd name="connsiteX6" fmla="*/ 7155544 w 7155544"/>
                <a:gd name="connsiteY6" fmla="*/ 608276 h 3415503"/>
                <a:gd name="connsiteX0" fmla="*/ 0 w 7155544"/>
                <a:gd name="connsiteY0" fmla="*/ 347018 h 3400435"/>
                <a:gd name="connsiteX1" fmla="*/ 827315 w 7155544"/>
                <a:gd name="connsiteY1" fmla="*/ 114790 h 3400435"/>
                <a:gd name="connsiteX2" fmla="*/ 2177143 w 7155544"/>
                <a:gd name="connsiteY2" fmla="*/ 288962 h 3400435"/>
                <a:gd name="connsiteX3" fmla="*/ 232229 w 7155544"/>
                <a:gd name="connsiteY3" fmla="*/ 3220848 h 3400435"/>
                <a:gd name="connsiteX4" fmla="*/ 3657601 w 7155544"/>
                <a:gd name="connsiteY4" fmla="*/ 3046676 h 3400435"/>
                <a:gd name="connsiteX5" fmla="*/ 6226628 w 7155544"/>
                <a:gd name="connsiteY5" fmla="*/ 2770904 h 3400435"/>
                <a:gd name="connsiteX6" fmla="*/ 7155544 w 7155544"/>
                <a:gd name="connsiteY6" fmla="*/ 608276 h 3400435"/>
                <a:gd name="connsiteX0" fmla="*/ 0 w 7155544"/>
                <a:gd name="connsiteY0" fmla="*/ 280569 h 3253212"/>
                <a:gd name="connsiteX1" fmla="*/ 827315 w 7155544"/>
                <a:gd name="connsiteY1" fmla="*/ 48341 h 3253212"/>
                <a:gd name="connsiteX2" fmla="*/ 2627086 w 7155544"/>
                <a:gd name="connsiteY2" fmla="*/ 1340113 h 3253212"/>
                <a:gd name="connsiteX3" fmla="*/ 232229 w 7155544"/>
                <a:gd name="connsiteY3" fmla="*/ 3154399 h 3253212"/>
                <a:gd name="connsiteX4" fmla="*/ 3657601 w 7155544"/>
                <a:gd name="connsiteY4" fmla="*/ 2980227 h 3253212"/>
                <a:gd name="connsiteX5" fmla="*/ 6226628 w 7155544"/>
                <a:gd name="connsiteY5" fmla="*/ 2704455 h 3253212"/>
                <a:gd name="connsiteX6" fmla="*/ 7155544 w 7155544"/>
                <a:gd name="connsiteY6" fmla="*/ 541827 h 3253212"/>
                <a:gd name="connsiteX0" fmla="*/ 0 w 7155544"/>
                <a:gd name="connsiteY0" fmla="*/ 55396 h 3028039"/>
                <a:gd name="connsiteX1" fmla="*/ 1349829 w 7155544"/>
                <a:gd name="connsiteY1" fmla="*/ 113454 h 3028039"/>
                <a:gd name="connsiteX2" fmla="*/ 2627086 w 7155544"/>
                <a:gd name="connsiteY2" fmla="*/ 1114940 h 3028039"/>
                <a:gd name="connsiteX3" fmla="*/ 232229 w 7155544"/>
                <a:gd name="connsiteY3" fmla="*/ 2929226 h 3028039"/>
                <a:gd name="connsiteX4" fmla="*/ 3657601 w 7155544"/>
                <a:gd name="connsiteY4" fmla="*/ 2755054 h 3028039"/>
                <a:gd name="connsiteX5" fmla="*/ 6226628 w 7155544"/>
                <a:gd name="connsiteY5" fmla="*/ 2479282 h 3028039"/>
                <a:gd name="connsiteX6" fmla="*/ 7155544 w 7155544"/>
                <a:gd name="connsiteY6" fmla="*/ 316654 h 3028039"/>
                <a:gd name="connsiteX0" fmla="*/ 0 w 7155544"/>
                <a:gd name="connsiteY0" fmla="*/ 15837 h 2988480"/>
                <a:gd name="connsiteX1" fmla="*/ 1349829 w 7155544"/>
                <a:gd name="connsiteY1" fmla="*/ 73895 h 2988480"/>
                <a:gd name="connsiteX2" fmla="*/ 174172 w 7155544"/>
                <a:gd name="connsiteY2" fmla="*/ 204523 h 2988480"/>
                <a:gd name="connsiteX3" fmla="*/ 2627086 w 7155544"/>
                <a:gd name="connsiteY3" fmla="*/ 1075381 h 2988480"/>
                <a:gd name="connsiteX4" fmla="*/ 232229 w 7155544"/>
                <a:gd name="connsiteY4" fmla="*/ 2889667 h 2988480"/>
                <a:gd name="connsiteX5" fmla="*/ 3657601 w 7155544"/>
                <a:gd name="connsiteY5" fmla="*/ 2715495 h 2988480"/>
                <a:gd name="connsiteX6" fmla="*/ 6226628 w 7155544"/>
                <a:gd name="connsiteY6" fmla="*/ 2439723 h 2988480"/>
                <a:gd name="connsiteX7" fmla="*/ 7155544 w 7155544"/>
                <a:gd name="connsiteY7" fmla="*/ 277095 h 2988480"/>
                <a:gd name="connsiteX0" fmla="*/ 66793 w 7222337"/>
                <a:gd name="connsiteY0" fmla="*/ 0 h 2972643"/>
                <a:gd name="connsiteX1" fmla="*/ 240965 w 7222337"/>
                <a:gd name="connsiteY1" fmla="*/ 188686 h 2972643"/>
                <a:gd name="connsiteX2" fmla="*/ 2693879 w 7222337"/>
                <a:gd name="connsiteY2" fmla="*/ 1059544 h 2972643"/>
                <a:gd name="connsiteX3" fmla="*/ 299022 w 7222337"/>
                <a:gd name="connsiteY3" fmla="*/ 2873830 h 2972643"/>
                <a:gd name="connsiteX4" fmla="*/ 3724394 w 7222337"/>
                <a:gd name="connsiteY4" fmla="*/ 2699658 h 2972643"/>
                <a:gd name="connsiteX5" fmla="*/ 6293421 w 7222337"/>
                <a:gd name="connsiteY5" fmla="*/ 2423886 h 2972643"/>
                <a:gd name="connsiteX6" fmla="*/ 7222337 w 7222337"/>
                <a:gd name="connsiteY6" fmla="*/ 261258 h 2972643"/>
                <a:gd name="connsiteX0" fmla="*/ 0 w 7155544"/>
                <a:gd name="connsiteY0" fmla="*/ 355166 h 3327809"/>
                <a:gd name="connsiteX1" fmla="*/ 3889829 w 7155544"/>
                <a:gd name="connsiteY1" fmla="*/ 35852 h 3327809"/>
                <a:gd name="connsiteX2" fmla="*/ 2627086 w 7155544"/>
                <a:gd name="connsiteY2" fmla="*/ 1414710 h 3327809"/>
                <a:gd name="connsiteX3" fmla="*/ 232229 w 7155544"/>
                <a:gd name="connsiteY3" fmla="*/ 3228996 h 3327809"/>
                <a:gd name="connsiteX4" fmla="*/ 3657601 w 7155544"/>
                <a:gd name="connsiteY4" fmla="*/ 3054824 h 3327809"/>
                <a:gd name="connsiteX5" fmla="*/ 6226628 w 7155544"/>
                <a:gd name="connsiteY5" fmla="*/ 2779052 h 3327809"/>
                <a:gd name="connsiteX6" fmla="*/ 7155544 w 7155544"/>
                <a:gd name="connsiteY6" fmla="*/ 616424 h 3327809"/>
                <a:gd name="connsiteX0" fmla="*/ 3740805 w 6933949"/>
                <a:gd name="connsiteY0" fmla="*/ 0 h 3553214"/>
                <a:gd name="connsiteX1" fmla="*/ 3668234 w 6933949"/>
                <a:gd name="connsiteY1" fmla="*/ 261257 h 3553214"/>
                <a:gd name="connsiteX2" fmla="*/ 2405491 w 6933949"/>
                <a:gd name="connsiteY2" fmla="*/ 1640115 h 3553214"/>
                <a:gd name="connsiteX3" fmla="*/ 10634 w 6933949"/>
                <a:gd name="connsiteY3" fmla="*/ 3454401 h 3553214"/>
                <a:gd name="connsiteX4" fmla="*/ 3436006 w 6933949"/>
                <a:gd name="connsiteY4" fmla="*/ 3280229 h 3553214"/>
                <a:gd name="connsiteX5" fmla="*/ 6005033 w 6933949"/>
                <a:gd name="connsiteY5" fmla="*/ 3004457 h 3553214"/>
                <a:gd name="connsiteX6" fmla="*/ 6933949 w 6933949"/>
                <a:gd name="connsiteY6" fmla="*/ 841829 h 3553214"/>
                <a:gd name="connsiteX0" fmla="*/ 3740865 w 6934009"/>
                <a:gd name="connsiteY0" fmla="*/ 0 h 3553214"/>
                <a:gd name="connsiteX1" fmla="*/ 2405551 w 6934009"/>
                <a:gd name="connsiteY1" fmla="*/ 1640115 h 3553214"/>
                <a:gd name="connsiteX2" fmla="*/ 10694 w 6934009"/>
                <a:gd name="connsiteY2" fmla="*/ 3454401 h 3553214"/>
                <a:gd name="connsiteX3" fmla="*/ 3436066 w 6934009"/>
                <a:gd name="connsiteY3" fmla="*/ 3280229 h 3553214"/>
                <a:gd name="connsiteX4" fmla="*/ 6005093 w 6934009"/>
                <a:gd name="connsiteY4" fmla="*/ 3004457 h 3553214"/>
                <a:gd name="connsiteX5" fmla="*/ 6934009 w 6934009"/>
                <a:gd name="connsiteY5" fmla="*/ 841829 h 3553214"/>
                <a:gd name="connsiteX0" fmla="*/ 4064693 w 7257837"/>
                <a:gd name="connsiteY0" fmla="*/ 0 h 3593915"/>
                <a:gd name="connsiteX1" fmla="*/ 552236 w 7257837"/>
                <a:gd name="connsiteY1" fmla="*/ 1074058 h 3593915"/>
                <a:gd name="connsiteX2" fmla="*/ 334522 w 7257837"/>
                <a:gd name="connsiteY2" fmla="*/ 3454401 h 3593915"/>
                <a:gd name="connsiteX3" fmla="*/ 3759894 w 7257837"/>
                <a:gd name="connsiteY3" fmla="*/ 3280229 h 3593915"/>
                <a:gd name="connsiteX4" fmla="*/ 6328921 w 7257837"/>
                <a:gd name="connsiteY4" fmla="*/ 3004457 h 3593915"/>
                <a:gd name="connsiteX5" fmla="*/ 7257837 w 7257837"/>
                <a:gd name="connsiteY5" fmla="*/ 841829 h 3593915"/>
                <a:gd name="connsiteX0" fmla="*/ 4003628 w 7254830"/>
                <a:gd name="connsiteY0" fmla="*/ 0 h 2897230"/>
                <a:gd name="connsiteX1" fmla="*/ 549229 w 7254830"/>
                <a:gd name="connsiteY1" fmla="*/ 377373 h 2897230"/>
                <a:gd name="connsiteX2" fmla="*/ 331515 w 7254830"/>
                <a:gd name="connsiteY2" fmla="*/ 2757716 h 2897230"/>
                <a:gd name="connsiteX3" fmla="*/ 3756887 w 7254830"/>
                <a:gd name="connsiteY3" fmla="*/ 2583544 h 2897230"/>
                <a:gd name="connsiteX4" fmla="*/ 6325914 w 7254830"/>
                <a:gd name="connsiteY4" fmla="*/ 2307772 h 2897230"/>
                <a:gd name="connsiteX5" fmla="*/ 7254830 w 7254830"/>
                <a:gd name="connsiteY5" fmla="*/ 145144 h 2897230"/>
                <a:gd name="connsiteX0" fmla="*/ 3599468 w 6850670"/>
                <a:gd name="connsiteY0" fmla="*/ 0 h 2997000"/>
                <a:gd name="connsiteX1" fmla="*/ 145069 w 6850670"/>
                <a:gd name="connsiteY1" fmla="*/ 377373 h 2997000"/>
                <a:gd name="connsiteX2" fmla="*/ 914326 w 6850670"/>
                <a:gd name="connsiteY2" fmla="*/ 2873830 h 2997000"/>
                <a:gd name="connsiteX3" fmla="*/ 3352727 w 6850670"/>
                <a:gd name="connsiteY3" fmla="*/ 2583544 h 2997000"/>
                <a:gd name="connsiteX4" fmla="*/ 5921754 w 6850670"/>
                <a:gd name="connsiteY4" fmla="*/ 2307772 h 2997000"/>
                <a:gd name="connsiteX5" fmla="*/ 6850670 w 6850670"/>
                <a:gd name="connsiteY5" fmla="*/ 145144 h 2997000"/>
                <a:gd name="connsiteX0" fmla="*/ 3599468 w 6574898"/>
                <a:gd name="connsiteY0" fmla="*/ 0 h 2997000"/>
                <a:gd name="connsiteX1" fmla="*/ 145069 w 6574898"/>
                <a:gd name="connsiteY1" fmla="*/ 377373 h 2997000"/>
                <a:gd name="connsiteX2" fmla="*/ 914326 w 6574898"/>
                <a:gd name="connsiteY2" fmla="*/ 2873830 h 2997000"/>
                <a:gd name="connsiteX3" fmla="*/ 3352727 w 6574898"/>
                <a:gd name="connsiteY3" fmla="*/ 2583544 h 2997000"/>
                <a:gd name="connsiteX4" fmla="*/ 5921754 w 6574898"/>
                <a:gd name="connsiteY4" fmla="*/ 2307772 h 2997000"/>
                <a:gd name="connsiteX5" fmla="*/ 6574898 w 6574898"/>
                <a:gd name="connsiteY5" fmla="*/ 1001487 h 2997000"/>
                <a:gd name="connsiteX0" fmla="*/ 57765 w 7271367"/>
                <a:gd name="connsiteY0" fmla="*/ 0 h 3069571"/>
                <a:gd name="connsiteX1" fmla="*/ 841538 w 7271367"/>
                <a:gd name="connsiteY1" fmla="*/ 449944 h 3069571"/>
                <a:gd name="connsiteX2" fmla="*/ 1610795 w 7271367"/>
                <a:gd name="connsiteY2" fmla="*/ 2946401 h 3069571"/>
                <a:gd name="connsiteX3" fmla="*/ 4049196 w 7271367"/>
                <a:gd name="connsiteY3" fmla="*/ 2656115 h 3069571"/>
                <a:gd name="connsiteX4" fmla="*/ 6618223 w 7271367"/>
                <a:gd name="connsiteY4" fmla="*/ 2380343 h 3069571"/>
                <a:gd name="connsiteX5" fmla="*/ 7271367 w 7271367"/>
                <a:gd name="connsiteY5" fmla="*/ 1074058 h 3069571"/>
                <a:gd name="connsiteX0" fmla="*/ 57765 w 7271367"/>
                <a:gd name="connsiteY0" fmla="*/ 0 h 2967342"/>
                <a:gd name="connsiteX1" fmla="*/ 841538 w 7271367"/>
                <a:gd name="connsiteY1" fmla="*/ 449944 h 2967342"/>
                <a:gd name="connsiteX2" fmla="*/ 1610795 w 7271367"/>
                <a:gd name="connsiteY2" fmla="*/ 2946401 h 2967342"/>
                <a:gd name="connsiteX3" fmla="*/ 4818453 w 7271367"/>
                <a:gd name="connsiteY3" fmla="*/ 1683658 h 2967342"/>
                <a:gd name="connsiteX4" fmla="*/ 6618223 w 7271367"/>
                <a:gd name="connsiteY4" fmla="*/ 2380343 h 2967342"/>
                <a:gd name="connsiteX5" fmla="*/ 7271367 w 7271367"/>
                <a:gd name="connsiteY5" fmla="*/ 1074058 h 2967342"/>
                <a:gd name="connsiteX0" fmla="*/ 72725 w 7286327"/>
                <a:gd name="connsiteY0" fmla="*/ 0 h 2824023"/>
                <a:gd name="connsiteX1" fmla="*/ 856498 w 7286327"/>
                <a:gd name="connsiteY1" fmla="*/ 449944 h 2824023"/>
                <a:gd name="connsiteX2" fmla="*/ 2990098 w 7286327"/>
                <a:gd name="connsiteY2" fmla="*/ 2801258 h 2824023"/>
                <a:gd name="connsiteX3" fmla="*/ 4833413 w 7286327"/>
                <a:gd name="connsiteY3" fmla="*/ 1683658 h 2824023"/>
                <a:gd name="connsiteX4" fmla="*/ 6633183 w 7286327"/>
                <a:gd name="connsiteY4" fmla="*/ 2380343 h 2824023"/>
                <a:gd name="connsiteX5" fmla="*/ 7286327 w 7286327"/>
                <a:gd name="connsiteY5" fmla="*/ 1074058 h 2824023"/>
                <a:gd name="connsiteX0" fmla="*/ 25433 w 7239035"/>
                <a:gd name="connsiteY0" fmla="*/ 421024 h 3273620"/>
                <a:gd name="connsiteX1" fmla="*/ 2318692 w 7239035"/>
                <a:gd name="connsiteY1" fmla="*/ 116225 h 3273620"/>
                <a:gd name="connsiteX2" fmla="*/ 2942806 w 7239035"/>
                <a:gd name="connsiteY2" fmla="*/ 3222282 h 3273620"/>
                <a:gd name="connsiteX3" fmla="*/ 4786121 w 7239035"/>
                <a:gd name="connsiteY3" fmla="*/ 2104682 h 3273620"/>
                <a:gd name="connsiteX4" fmla="*/ 6585891 w 7239035"/>
                <a:gd name="connsiteY4" fmla="*/ 2801367 h 3273620"/>
                <a:gd name="connsiteX5" fmla="*/ 7239035 w 7239035"/>
                <a:gd name="connsiteY5" fmla="*/ 1495082 h 3273620"/>
                <a:gd name="connsiteX0" fmla="*/ 25859 w 7239461"/>
                <a:gd name="connsiteY0" fmla="*/ 353449 h 2832597"/>
                <a:gd name="connsiteX1" fmla="*/ 2319118 w 7239461"/>
                <a:gd name="connsiteY1" fmla="*/ 48650 h 2832597"/>
                <a:gd name="connsiteX2" fmla="*/ 3175461 w 7239461"/>
                <a:gd name="connsiteY2" fmla="*/ 1935507 h 2832597"/>
                <a:gd name="connsiteX3" fmla="*/ 4786547 w 7239461"/>
                <a:gd name="connsiteY3" fmla="*/ 2037107 h 2832597"/>
                <a:gd name="connsiteX4" fmla="*/ 6586317 w 7239461"/>
                <a:gd name="connsiteY4" fmla="*/ 2733792 h 2832597"/>
                <a:gd name="connsiteX5" fmla="*/ 7239461 w 7239461"/>
                <a:gd name="connsiteY5" fmla="*/ 1427507 h 2832597"/>
                <a:gd name="connsiteX0" fmla="*/ 25859 w 7239461"/>
                <a:gd name="connsiteY0" fmla="*/ 353449 h 2777816"/>
                <a:gd name="connsiteX1" fmla="*/ 2319118 w 7239461"/>
                <a:gd name="connsiteY1" fmla="*/ 48650 h 2777816"/>
                <a:gd name="connsiteX2" fmla="*/ 3175461 w 7239461"/>
                <a:gd name="connsiteY2" fmla="*/ 1935507 h 2777816"/>
                <a:gd name="connsiteX3" fmla="*/ 4583347 w 7239461"/>
                <a:gd name="connsiteY3" fmla="*/ 469564 h 2777816"/>
                <a:gd name="connsiteX4" fmla="*/ 6586317 w 7239461"/>
                <a:gd name="connsiteY4" fmla="*/ 2733792 h 2777816"/>
                <a:gd name="connsiteX5" fmla="*/ 7239461 w 7239461"/>
                <a:gd name="connsiteY5" fmla="*/ 1427507 h 2777816"/>
                <a:gd name="connsiteX0" fmla="*/ 25859 w 7239461"/>
                <a:gd name="connsiteY0" fmla="*/ 353449 h 1937874"/>
                <a:gd name="connsiteX1" fmla="*/ 2319118 w 7239461"/>
                <a:gd name="connsiteY1" fmla="*/ 48650 h 1937874"/>
                <a:gd name="connsiteX2" fmla="*/ 3175461 w 7239461"/>
                <a:gd name="connsiteY2" fmla="*/ 1935507 h 1937874"/>
                <a:gd name="connsiteX3" fmla="*/ 4583347 w 7239461"/>
                <a:gd name="connsiteY3" fmla="*/ 469564 h 1937874"/>
                <a:gd name="connsiteX4" fmla="*/ 6310545 w 7239461"/>
                <a:gd name="connsiteY4" fmla="*/ 1790363 h 1937874"/>
                <a:gd name="connsiteX5" fmla="*/ 7239461 w 7239461"/>
                <a:gd name="connsiteY5" fmla="*/ 1427507 h 1937874"/>
                <a:gd name="connsiteX0" fmla="*/ 25859 w 7210432"/>
                <a:gd name="connsiteY0" fmla="*/ 353449 h 1937874"/>
                <a:gd name="connsiteX1" fmla="*/ 2319118 w 7210432"/>
                <a:gd name="connsiteY1" fmla="*/ 48650 h 1937874"/>
                <a:gd name="connsiteX2" fmla="*/ 3175461 w 7210432"/>
                <a:gd name="connsiteY2" fmla="*/ 1935507 h 1937874"/>
                <a:gd name="connsiteX3" fmla="*/ 4583347 w 7210432"/>
                <a:gd name="connsiteY3" fmla="*/ 469564 h 1937874"/>
                <a:gd name="connsiteX4" fmla="*/ 6310545 w 7210432"/>
                <a:gd name="connsiteY4" fmla="*/ 1790363 h 1937874"/>
                <a:gd name="connsiteX5" fmla="*/ 7210432 w 7210432"/>
                <a:gd name="connsiteY5" fmla="*/ 890478 h 1937874"/>
                <a:gd name="connsiteX0" fmla="*/ 29693 w 6865924"/>
                <a:gd name="connsiteY0" fmla="*/ 843371 h 1905281"/>
                <a:gd name="connsiteX1" fmla="*/ 1974610 w 6865924"/>
                <a:gd name="connsiteY1" fmla="*/ 16057 h 1905281"/>
                <a:gd name="connsiteX2" fmla="*/ 2830953 w 6865924"/>
                <a:gd name="connsiteY2" fmla="*/ 1902914 h 1905281"/>
                <a:gd name="connsiteX3" fmla="*/ 4238839 w 6865924"/>
                <a:gd name="connsiteY3" fmla="*/ 436971 h 1905281"/>
                <a:gd name="connsiteX4" fmla="*/ 5966037 w 6865924"/>
                <a:gd name="connsiteY4" fmla="*/ 1757770 h 1905281"/>
                <a:gd name="connsiteX5" fmla="*/ 6865924 w 6865924"/>
                <a:gd name="connsiteY5" fmla="*/ 857885 h 1905281"/>
                <a:gd name="connsiteX0" fmla="*/ 31647 w 6722735"/>
                <a:gd name="connsiteY0" fmla="*/ 969525 h 1900807"/>
                <a:gd name="connsiteX1" fmla="*/ 1831421 w 6722735"/>
                <a:gd name="connsiteY1" fmla="*/ 11583 h 1900807"/>
                <a:gd name="connsiteX2" fmla="*/ 2687764 w 6722735"/>
                <a:gd name="connsiteY2" fmla="*/ 1898440 h 1900807"/>
                <a:gd name="connsiteX3" fmla="*/ 4095650 w 6722735"/>
                <a:gd name="connsiteY3" fmla="*/ 432497 h 1900807"/>
                <a:gd name="connsiteX4" fmla="*/ 5822848 w 6722735"/>
                <a:gd name="connsiteY4" fmla="*/ 1753296 h 1900807"/>
                <a:gd name="connsiteX5" fmla="*/ 6722735 w 6722735"/>
                <a:gd name="connsiteY5" fmla="*/ 853411 h 1900807"/>
                <a:gd name="connsiteX0" fmla="*/ 33766 w 6724854"/>
                <a:gd name="connsiteY0" fmla="*/ 1012749 h 1944524"/>
                <a:gd name="connsiteX1" fmla="*/ 1717425 w 6724854"/>
                <a:gd name="connsiteY1" fmla="*/ 11264 h 1944524"/>
                <a:gd name="connsiteX2" fmla="*/ 2689883 w 6724854"/>
                <a:gd name="connsiteY2" fmla="*/ 1941664 h 1944524"/>
                <a:gd name="connsiteX3" fmla="*/ 4097769 w 6724854"/>
                <a:gd name="connsiteY3" fmla="*/ 475721 h 1944524"/>
                <a:gd name="connsiteX4" fmla="*/ 5824967 w 6724854"/>
                <a:gd name="connsiteY4" fmla="*/ 1796520 h 1944524"/>
                <a:gd name="connsiteX5" fmla="*/ 6724854 w 6724854"/>
                <a:gd name="connsiteY5" fmla="*/ 896635 h 1944524"/>
                <a:gd name="connsiteX0" fmla="*/ 82998 w 6774086"/>
                <a:gd name="connsiteY0" fmla="*/ 537277 h 2178278"/>
                <a:gd name="connsiteX1" fmla="*/ 721629 w 6774086"/>
                <a:gd name="connsiteY1" fmla="*/ 2148363 h 2178278"/>
                <a:gd name="connsiteX2" fmla="*/ 2739115 w 6774086"/>
                <a:gd name="connsiteY2" fmla="*/ 1466192 h 2178278"/>
                <a:gd name="connsiteX3" fmla="*/ 4147001 w 6774086"/>
                <a:gd name="connsiteY3" fmla="*/ 249 h 2178278"/>
                <a:gd name="connsiteX4" fmla="*/ 5874199 w 6774086"/>
                <a:gd name="connsiteY4" fmla="*/ 1321048 h 2178278"/>
                <a:gd name="connsiteX5" fmla="*/ 6774086 w 6774086"/>
                <a:gd name="connsiteY5" fmla="*/ 421163 h 2178278"/>
                <a:gd name="connsiteX0" fmla="*/ 82998 w 6774086"/>
                <a:gd name="connsiteY0" fmla="*/ 116114 h 2017941"/>
                <a:gd name="connsiteX1" fmla="*/ 721629 w 6774086"/>
                <a:gd name="connsiteY1" fmla="*/ 1727200 h 2017941"/>
                <a:gd name="connsiteX2" fmla="*/ 2739115 w 6774086"/>
                <a:gd name="connsiteY2" fmla="*/ 1045029 h 2017941"/>
                <a:gd name="connsiteX3" fmla="*/ 4988830 w 6774086"/>
                <a:gd name="connsiteY3" fmla="*/ 2017486 h 2017941"/>
                <a:gd name="connsiteX4" fmla="*/ 5874199 w 6774086"/>
                <a:gd name="connsiteY4" fmla="*/ 899885 h 2017941"/>
                <a:gd name="connsiteX5" fmla="*/ 6774086 w 6774086"/>
                <a:gd name="connsiteY5" fmla="*/ 0 h 2017941"/>
                <a:gd name="connsiteX0" fmla="*/ 49406 w 6740494"/>
                <a:gd name="connsiteY0" fmla="*/ 116114 h 2017923"/>
                <a:gd name="connsiteX1" fmla="*/ 1181523 w 6740494"/>
                <a:gd name="connsiteY1" fmla="*/ 1959429 h 2017923"/>
                <a:gd name="connsiteX2" fmla="*/ 2705523 w 6740494"/>
                <a:gd name="connsiteY2" fmla="*/ 1045029 h 2017923"/>
                <a:gd name="connsiteX3" fmla="*/ 4955238 w 6740494"/>
                <a:gd name="connsiteY3" fmla="*/ 2017486 h 2017923"/>
                <a:gd name="connsiteX4" fmla="*/ 5840607 w 6740494"/>
                <a:gd name="connsiteY4" fmla="*/ 899885 h 2017923"/>
                <a:gd name="connsiteX5" fmla="*/ 6740494 w 6740494"/>
                <a:gd name="connsiteY5" fmla="*/ 0 h 2017923"/>
                <a:gd name="connsiteX0" fmla="*/ 50873 w 6741961"/>
                <a:gd name="connsiteY0" fmla="*/ 116114 h 2027737"/>
                <a:gd name="connsiteX1" fmla="*/ 1182990 w 6741961"/>
                <a:gd name="connsiteY1" fmla="*/ 1959429 h 2027737"/>
                <a:gd name="connsiteX2" fmla="*/ 2924705 w 6741961"/>
                <a:gd name="connsiteY2" fmla="*/ 232229 h 2027737"/>
                <a:gd name="connsiteX3" fmla="*/ 4956705 w 6741961"/>
                <a:gd name="connsiteY3" fmla="*/ 2017486 h 2027737"/>
                <a:gd name="connsiteX4" fmla="*/ 5842074 w 6741961"/>
                <a:gd name="connsiteY4" fmla="*/ 899885 h 2027737"/>
                <a:gd name="connsiteX5" fmla="*/ 6741961 w 6741961"/>
                <a:gd name="connsiteY5" fmla="*/ 0 h 2027737"/>
                <a:gd name="connsiteX0" fmla="*/ 50873 w 6741961"/>
                <a:gd name="connsiteY0" fmla="*/ 116114 h 2027737"/>
                <a:gd name="connsiteX1" fmla="*/ 1182990 w 6741961"/>
                <a:gd name="connsiteY1" fmla="*/ 1959429 h 2027737"/>
                <a:gd name="connsiteX2" fmla="*/ 2924705 w 6741961"/>
                <a:gd name="connsiteY2" fmla="*/ 232229 h 2027737"/>
                <a:gd name="connsiteX3" fmla="*/ 4405162 w 6741961"/>
                <a:gd name="connsiteY3" fmla="*/ 2017486 h 2027737"/>
                <a:gd name="connsiteX4" fmla="*/ 5842074 w 6741961"/>
                <a:gd name="connsiteY4" fmla="*/ 899885 h 2027737"/>
                <a:gd name="connsiteX5" fmla="*/ 6741961 w 6741961"/>
                <a:gd name="connsiteY5" fmla="*/ 0 h 2027737"/>
                <a:gd name="connsiteX0" fmla="*/ 116242 w 6807330"/>
                <a:gd name="connsiteY0" fmla="*/ 116114 h 2075693"/>
                <a:gd name="connsiteX1" fmla="*/ 566187 w 6807330"/>
                <a:gd name="connsiteY1" fmla="*/ 2075543 h 2075693"/>
                <a:gd name="connsiteX2" fmla="*/ 2990074 w 6807330"/>
                <a:gd name="connsiteY2" fmla="*/ 232229 h 2075693"/>
                <a:gd name="connsiteX3" fmla="*/ 4470531 w 6807330"/>
                <a:gd name="connsiteY3" fmla="*/ 2017486 h 2075693"/>
                <a:gd name="connsiteX4" fmla="*/ 5907443 w 6807330"/>
                <a:gd name="connsiteY4" fmla="*/ 899885 h 2075693"/>
                <a:gd name="connsiteX5" fmla="*/ 6807330 w 6807330"/>
                <a:gd name="connsiteY5" fmla="*/ 0 h 2075693"/>
                <a:gd name="connsiteX0" fmla="*/ 108909 w 6799997"/>
                <a:gd name="connsiteY0" fmla="*/ 116114 h 2081869"/>
                <a:gd name="connsiteX1" fmla="*/ 558854 w 6799997"/>
                <a:gd name="connsiteY1" fmla="*/ 2075543 h 2081869"/>
                <a:gd name="connsiteX2" fmla="*/ 2721484 w 6799997"/>
                <a:gd name="connsiteY2" fmla="*/ 783771 h 2081869"/>
                <a:gd name="connsiteX3" fmla="*/ 4463198 w 6799997"/>
                <a:gd name="connsiteY3" fmla="*/ 2017486 h 2081869"/>
                <a:gd name="connsiteX4" fmla="*/ 5900110 w 6799997"/>
                <a:gd name="connsiteY4" fmla="*/ 899885 h 2081869"/>
                <a:gd name="connsiteX5" fmla="*/ 6799997 w 6799997"/>
                <a:gd name="connsiteY5" fmla="*/ 0 h 2081869"/>
                <a:gd name="connsiteX0" fmla="*/ 108909 w 6799997"/>
                <a:gd name="connsiteY0" fmla="*/ 116114 h 2082071"/>
                <a:gd name="connsiteX1" fmla="*/ 558854 w 6799997"/>
                <a:gd name="connsiteY1" fmla="*/ 2075543 h 2082071"/>
                <a:gd name="connsiteX2" fmla="*/ 2721484 w 6799997"/>
                <a:gd name="connsiteY2" fmla="*/ 783771 h 2082071"/>
                <a:gd name="connsiteX3" fmla="*/ 4608341 w 6799997"/>
                <a:gd name="connsiteY3" fmla="*/ 1741715 h 2082071"/>
                <a:gd name="connsiteX4" fmla="*/ 5900110 w 6799997"/>
                <a:gd name="connsiteY4" fmla="*/ 899885 h 2082071"/>
                <a:gd name="connsiteX5" fmla="*/ 6799997 w 6799997"/>
                <a:gd name="connsiteY5" fmla="*/ 0 h 2082071"/>
                <a:gd name="connsiteX0" fmla="*/ 108909 w 6799997"/>
                <a:gd name="connsiteY0" fmla="*/ 116114 h 2082071"/>
                <a:gd name="connsiteX1" fmla="*/ 558854 w 6799997"/>
                <a:gd name="connsiteY1" fmla="*/ 2075543 h 2082071"/>
                <a:gd name="connsiteX2" fmla="*/ 2721484 w 6799997"/>
                <a:gd name="connsiteY2" fmla="*/ 783771 h 2082071"/>
                <a:gd name="connsiteX3" fmla="*/ 4608341 w 6799997"/>
                <a:gd name="connsiteY3" fmla="*/ 1741715 h 2082071"/>
                <a:gd name="connsiteX4" fmla="*/ 5958167 w 6799997"/>
                <a:gd name="connsiteY4" fmla="*/ 493485 h 2082071"/>
                <a:gd name="connsiteX5" fmla="*/ 6799997 w 6799997"/>
                <a:gd name="connsiteY5" fmla="*/ 0 h 2082071"/>
                <a:gd name="connsiteX0" fmla="*/ 108909 w 6843540"/>
                <a:gd name="connsiteY0" fmla="*/ 580571 h 2546528"/>
                <a:gd name="connsiteX1" fmla="*/ 558854 w 6843540"/>
                <a:gd name="connsiteY1" fmla="*/ 2540000 h 2546528"/>
                <a:gd name="connsiteX2" fmla="*/ 2721484 w 6843540"/>
                <a:gd name="connsiteY2" fmla="*/ 1248228 h 2546528"/>
                <a:gd name="connsiteX3" fmla="*/ 4608341 w 6843540"/>
                <a:gd name="connsiteY3" fmla="*/ 2206172 h 2546528"/>
                <a:gd name="connsiteX4" fmla="*/ 5958167 w 6843540"/>
                <a:gd name="connsiteY4" fmla="*/ 957942 h 2546528"/>
                <a:gd name="connsiteX5" fmla="*/ 6843540 w 6843540"/>
                <a:gd name="connsiteY5" fmla="*/ 0 h 2546528"/>
                <a:gd name="connsiteX0" fmla="*/ 108909 w 6843540"/>
                <a:gd name="connsiteY0" fmla="*/ 667657 h 2633614"/>
                <a:gd name="connsiteX1" fmla="*/ 558854 w 6843540"/>
                <a:gd name="connsiteY1" fmla="*/ 2627086 h 2633614"/>
                <a:gd name="connsiteX2" fmla="*/ 2721484 w 6843540"/>
                <a:gd name="connsiteY2" fmla="*/ 1335314 h 2633614"/>
                <a:gd name="connsiteX3" fmla="*/ 4608341 w 6843540"/>
                <a:gd name="connsiteY3" fmla="*/ 2293258 h 2633614"/>
                <a:gd name="connsiteX4" fmla="*/ 5958167 w 6843540"/>
                <a:gd name="connsiteY4" fmla="*/ 1045028 h 2633614"/>
                <a:gd name="connsiteX5" fmla="*/ 6843540 w 6843540"/>
                <a:gd name="connsiteY5" fmla="*/ 0 h 263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3540" h="2633614">
                  <a:moveTo>
                    <a:pt x="108909" y="667657"/>
                  </a:moveTo>
                  <a:cubicBezTo>
                    <a:pt x="-169281" y="1009348"/>
                    <a:pt x="123425" y="2515810"/>
                    <a:pt x="558854" y="2627086"/>
                  </a:cubicBezTo>
                  <a:cubicBezTo>
                    <a:pt x="994283" y="2738362"/>
                    <a:pt x="2046570" y="1390952"/>
                    <a:pt x="2721484" y="1335314"/>
                  </a:cubicBezTo>
                  <a:cubicBezTo>
                    <a:pt x="3396399" y="1279676"/>
                    <a:pt x="4068894" y="2341639"/>
                    <a:pt x="4608341" y="2293258"/>
                  </a:cubicBezTo>
                  <a:cubicBezTo>
                    <a:pt x="5147788" y="2244877"/>
                    <a:pt x="5375177" y="1451428"/>
                    <a:pt x="5958167" y="1045028"/>
                  </a:cubicBezTo>
                  <a:cubicBezTo>
                    <a:pt x="6541158" y="638628"/>
                    <a:pt x="6559302" y="643467"/>
                    <a:pt x="6843540" y="0"/>
                  </a:cubicBezTo>
                </a:path>
              </a:pathLst>
            </a:custGeom>
            <a:noFill/>
            <a:ln w="76200">
              <a:gradFill>
                <a:gsLst>
                  <a:gs pos="0">
                    <a:srgbClr val="0A5079"/>
                  </a:gs>
                  <a:gs pos="100000">
                    <a:srgbClr val="22A6E0"/>
                  </a:gs>
                </a:gsLst>
                <a:lin ang="5400000" scaled="0"/>
              </a:gra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 name="Oval 4"/>
            <p:cNvSpPr/>
            <p:nvPr/>
          </p:nvSpPr>
          <p:spPr bwMode="auto">
            <a:xfrm>
              <a:off x="629387" y="4389768"/>
              <a:ext cx="1569600" cy="1569600"/>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400" b="1" dirty="0">
                  <a:solidFill>
                    <a:prstClr val="white"/>
                  </a:solidFill>
                  <a:cs typeface="Calibri" panose="020F0502020204030204" pitchFamily="34" charset="0"/>
                </a:rPr>
                <a:t>2011</a:t>
              </a:r>
              <a:br>
                <a:rPr lang="en-GB" sz="2400" b="1" dirty="0">
                  <a:solidFill>
                    <a:prstClr val="white"/>
                  </a:solidFill>
                  <a:cs typeface="Calibri" panose="020F0502020204030204" pitchFamily="34" charset="0"/>
                </a:rPr>
              </a:br>
              <a:r>
                <a:rPr lang="en-GB" sz="900" b="1" dirty="0">
                  <a:solidFill>
                    <a:prstClr val="white"/>
                  </a:solidFill>
                  <a:cs typeface="Calibri" panose="020F0502020204030204" pitchFamily="34" charset="0"/>
                </a:rPr>
                <a:t>Political Declaration </a:t>
              </a:r>
              <a:r>
                <a:rPr lang="en-GB" b="1" dirty="0">
                  <a:solidFill>
                    <a:prstClr val="white"/>
                  </a:solidFill>
                  <a:cs typeface="Calibri" panose="020F0502020204030204" pitchFamily="34" charset="0"/>
                  <a:sym typeface="Wingdings"/>
                  <a:hlinkClick r:id="rId8"/>
                </a:rPr>
                <a:t></a:t>
              </a:r>
              <a:endParaRPr lang="en-GB" b="1" dirty="0">
                <a:solidFill>
                  <a:prstClr val="white"/>
                </a:solidFill>
                <a:cs typeface="Calibri" panose="020F0502020204030204" pitchFamily="34" charset="0"/>
              </a:endParaRPr>
            </a:p>
          </p:txBody>
        </p:sp>
        <p:sp>
          <p:nvSpPr>
            <p:cNvPr id="6" name="Oval 5"/>
            <p:cNvSpPr/>
            <p:nvPr/>
          </p:nvSpPr>
          <p:spPr bwMode="auto">
            <a:xfrm>
              <a:off x="2795527" y="3110584"/>
              <a:ext cx="1569181" cy="1569181"/>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100" b="1" dirty="0">
                  <a:solidFill>
                    <a:prstClr val="white"/>
                  </a:solidFill>
                  <a:cs typeface="Calibri" panose="020F0502020204030204" pitchFamily="34" charset="0"/>
                </a:rPr>
                <a:t>2014</a:t>
              </a:r>
              <a:br>
                <a:rPr lang="en-GB" sz="2100" b="1" dirty="0">
                  <a:solidFill>
                    <a:prstClr val="white"/>
                  </a:solidFill>
                  <a:cs typeface="Calibri" panose="020F0502020204030204" pitchFamily="34" charset="0"/>
                </a:rPr>
              </a:br>
              <a:r>
                <a:rPr lang="en-GB" sz="1050" b="1" dirty="0">
                  <a:solidFill>
                    <a:prstClr val="white"/>
                  </a:solidFill>
                  <a:cs typeface="Calibri" panose="020F0502020204030204" pitchFamily="34" charset="0"/>
                </a:rPr>
                <a:t>Outcome Document </a:t>
              </a:r>
              <a:r>
                <a:rPr lang="en-GB" b="1" dirty="0">
                  <a:solidFill>
                    <a:prstClr val="white"/>
                  </a:solidFill>
                  <a:cs typeface="Calibri" panose="020F0502020204030204" pitchFamily="34" charset="0"/>
                  <a:sym typeface="Wingdings"/>
                  <a:hlinkClick r:id="rId9"/>
                </a:rPr>
                <a:t></a:t>
              </a:r>
              <a:endParaRPr lang="en-GB" b="1" dirty="0">
                <a:solidFill>
                  <a:prstClr val="white"/>
                </a:solidFill>
                <a:cs typeface="Calibri" panose="020F0502020204030204" pitchFamily="34" charset="0"/>
              </a:endParaRPr>
            </a:p>
          </p:txBody>
        </p:sp>
        <p:sp>
          <p:nvSpPr>
            <p:cNvPr id="14" name="Oval 13"/>
            <p:cNvSpPr/>
            <p:nvPr/>
          </p:nvSpPr>
          <p:spPr bwMode="auto">
            <a:xfrm>
              <a:off x="6037399" y="2776546"/>
              <a:ext cx="1569181" cy="1569181"/>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100" b="1" dirty="0">
                  <a:solidFill>
                    <a:prstClr val="white"/>
                  </a:solidFill>
                  <a:cs typeface="Calibri" panose="020F0502020204030204" pitchFamily="34" charset="0"/>
                </a:rPr>
                <a:t>2015</a:t>
              </a:r>
            </a:p>
            <a:p>
              <a:pPr algn="ctr" fontAlgn="base">
                <a:spcBef>
                  <a:spcPct val="0"/>
                </a:spcBef>
                <a:spcAft>
                  <a:spcPct val="0"/>
                </a:spcAft>
              </a:pPr>
              <a:r>
                <a:rPr lang="en-GB" sz="1200" b="1" dirty="0">
                  <a:solidFill>
                    <a:prstClr val="white"/>
                  </a:solidFill>
                  <a:cs typeface="Calibri" panose="020F0502020204030204" pitchFamily="34" charset="0"/>
                </a:rPr>
                <a:t>SDGs</a:t>
              </a:r>
              <a:r>
                <a:rPr lang="en-GB" sz="2100" b="1" dirty="0">
                  <a:solidFill>
                    <a:prstClr val="white"/>
                  </a:solidFill>
                  <a:cs typeface="Calibri" panose="020F0502020204030204" pitchFamily="34" charset="0"/>
                  <a:sym typeface="Wingdings"/>
                </a:rPr>
                <a:t> </a:t>
              </a:r>
              <a:r>
                <a:rPr lang="en-GB" sz="2100" b="1" dirty="0">
                  <a:solidFill>
                    <a:prstClr val="white"/>
                  </a:solidFill>
                  <a:cs typeface="Calibri" panose="020F0502020204030204" pitchFamily="34" charset="0"/>
                  <a:sym typeface="Wingdings"/>
                  <a:hlinkClick r:id="rId10"/>
                </a:rPr>
                <a:t></a:t>
              </a:r>
              <a:endParaRPr lang="en-GB" sz="2100" b="1" dirty="0">
                <a:solidFill>
                  <a:prstClr val="white"/>
                </a:solidFill>
                <a:cs typeface="Calibri" panose="020F0502020204030204" pitchFamily="34" charset="0"/>
              </a:endParaRPr>
            </a:p>
          </p:txBody>
        </p:sp>
        <p:sp>
          <p:nvSpPr>
            <p:cNvPr id="16" name="Oval 15"/>
            <p:cNvSpPr/>
            <p:nvPr/>
          </p:nvSpPr>
          <p:spPr bwMode="auto">
            <a:xfrm>
              <a:off x="4746722" y="3937770"/>
              <a:ext cx="1569181" cy="1569181"/>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100" b="1" dirty="0">
                  <a:solidFill>
                    <a:prstClr val="white"/>
                  </a:solidFill>
                  <a:cs typeface="Calibri" panose="020F0502020204030204" pitchFamily="34" charset="0"/>
                </a:rPr>
                <a:t>2015</a:t>
              </a:r>
            </a:p>
            <a:p>
              <a:pPr algn="ctr" fontAlgn="base">
                <a:spcBef>
                  <a:spcPct val="0"/>
                </a:spcBef>
                <a:spcAft>
                  <a:spcPct val="0"/>
                </a:spcAft>
              </a:pPr>
              <a:r>
                <a:rPr lang="en-GB" sz="1200" b="1" dirty="0">
                  <a:solidFill>
                    <a:prstClr val="white"/>
                  </a:solidFill>
                  <a:cs typeface="Calibri" panose="020F0502020204030204" pitchFamily="34" charset="0"/>
                </a:rPr>
                <a:t>AAAA </a:t>
              </a:r>
              <a:r>
                <a:rPr lang="en-GB" sz="2100" b="1" dirty="0">
                  <a:solidFill>
                    <a:prstClr val="white"/>
                  </a:solidFill>
                  <a:cs typeface="Calibri" panose="020F0502020204030204" pitchFamily="34" charset="0"/>
                  <a:sym typeface="Wingdings"/>
                  <a:hlinkClick r:id="rId11"/>
                </a:rPr>
                <a:t></a:t>
              </a:r>
              <a:endParaRPr lang="en-GB" sz="2100" b="1" dirty="0">
                <a:solidFill>
                  <a:prstClr val="white"/>
                </a:solidFill>
                <a:cs typeface="Calibri" panose="020F0502020204030204" pitchFamily="34" charset="0"/>
              </a:endParaRPr>
            </a:p>
          </p:txBody>
        </p:sp>
        <p:sp>
          <p:nvSpPr>
            <p:cNvPr id="17" name="Oval 16"/>
            <p:cNvSpPr/>
            <p:nvPr/>
          </p:nvSpPr>
          <p:spPr bwMode="auto">
            <a:xfrm>
              <a:off x="7368889" y="1001061"/>
              <a:ext cx="1569181" cy="1569181"/>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100" b="1" dirty="0">
                  <a:solidFill>
                    <a:prstClr val="white"/>
                  </a:solidFill>
                  <a:cs typeface="Calibri" panose="020F0502020204030204" pitchFamily="34" charset="0"/>
                </a:rPr>
                <a:t>2018</a:t>
              </a:r>
            </a:p>
            <a:p>
              <a:pPr algn="ctr" fontAlgn="base">
                <a:spcBef>
                  <a:spcPct val="0"/>
                </a:spcBef>
                <a:spcAft>
                  <a:spcPct val="0"/>
                </a:spcAft>
              </a:pPr>
              <a:r>
                <a:rPr lang="en-GB" sz="1200" b="1" dirty="0">
                  <a:solidFill>
                    <a:prstClr val="white"/>
                  </a:solidFill>
                  <a:cs typeface="Calibri" panose="020F0502020204030204" pitchFamily="34" charset="0"/>
                </a:rPr>
                <a:t>3</a:t>
              </a:r>
              <a:r>
                <a:rPr lang="en-GB" sz="1200" b="1" baseline="30000" dirty="0">
                  <a:solidFill>
                    <a:prstClr val="white"/>
                  </a:solidFill>
                  <a:cs typeface="Calibri" panose="020F0502020204030204" pitchFamily="34" charset="0"/>
                </a:rPr>
                <a:t>rd</a:t>
              </a:r>
              <a:r>
                <a:rPr lang="en-GB" sz="1200" b="1" dirty="0">
                  <a:solidFill>
                    <a:prstClr val="white"/>
                  </a:solidFill>
                  <a:cs typeface="Calibri" panose="020F0502020204030204" pitchFamily="34" charset="0"/>
                </a:rPr>
                <a:t> HLM </a:t>
              </a:r>
              <a:r>
                <a:rPr lang="en-GB" sz="2100" b="1" dirty="0">
                  <a:solidFill>
                    <a:prstClr val="white"/>
                  </a:solidFill>
                  <a:cs typeface="Calibri" panose="020F0502020204030204" pitchFamily="34" charset="0"/>
                  <a:sym typeface="Wingdings"/>
                  <a:hlinkClick r:id="rId12"/>
                </a:rPr>
                <a:t></a:t>
              </a:r>
              <a:endParaRPr lang="en-GB" sz="2100" b="1" dirty="0">
                <a:solidFill>
                  <a:prstClr val="white"/>
                </a:solidFill>
                <a:cs typeface="Calibri" panose="020F0502020204030204" pitchFamily="34" charset="0"/>
              </a:endParaRPr>
            </a:p>
          </p:txBody>
        </p:sp>
        <p:pic>
          <p:nvPicPr>
            <p:cNvPr id="18" name="Picture 2" descr="https://papersmart.unmeetings.org/media2/4510554/ga69_e.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52006" y="701505"/>
              <a:ext cx="1616883" cy="1030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554" y="2042906"/>
              <a:ext cx="988820" cy="680629"/>
            </a:xfrm>
            <a:prstGeom prst="rect">
              <a:avLst/>
            </a:prstGeom>
            <a:noFill/>
          </p:spPr>
          <p:txBody>
            <a:bodyPr wrap="none" rtlCol="0">
              <a:spAutoFit/>
            </a:bodyPr>
            <a:lstStyle/>
            <a:p>
              <a:r>
                <a:rPr lang="en-GB" sz="2100" b="1" dirty="0">
                  <a:solidFill>
                    <a:prstClr val="white"/>
                  </a:solidFill>
                </a:rPr>
                <a:t>2018</a:t>
              </a:r>
            </a:p>
          </p:txBody>
        </p:sp>
        <p:sp>
          <p:nvSpPr>
            <p:cNvPr id="3" name="TextBox 2"/>
            <p:cNvSpPr txBox="1"/>
            <p:nvPr/>
          </p:nvSpPr>
          <p:spPr>
            <a:xfrm>
              <a:off x="2176402" y="686647"/>
              <a:ext cx="1633654" cy="1361261"/>
            </a:xfrm>
            <a:prstGeom prst="rect">
              <a:avLst/>
            </a:prstGeom>
            <a:noFill/>
          </p:spPr>
          <p:txBody>
            <a:bodyPr wrap="square" rtlCol="0">
              <a:spAutoFit/>
            </a:bodyPr>
            <a:lstStyle/>
            <a:p>
              <a:r>
                <a:rPr lang="en-GB" sz="1200" dirty="0">
                  <a:solidFill>
                    <a:prstClr val="black"/>
                  </a:solidFill>
                </a:rPr>
                <a:t>2009</a:t>
              </a:r>
              <a:r>
                <a:rPr lang="en-GB" sz="1200" b="1" dirty="0">
                  <a:solidFill>
                    <a:prstClr val="black"/>
                  </a:solidFill>
                </a:rPr>
                <a:t> ECOSOC</a:t>
              </a:r>
              <a:r>
                <a:rPr lang="en-GB" sz="1200" dirty="0">
                  <a:solidFill>
                    <a:prstClr val="black"/>
                  </a:solidFill>
                </a:rPr>
                <a:t> Doha Declaration on NCDs</a:t>
              </a:r>
            </a:p>
          </p:txBody>
        </p:sp>
        <p:sp>
          <p:nvSpPr>
            <p:cNvPr id="20" name="TextBox 19"/>
            <p:cNvSpPr txBox="1"/>
            <p:nvPr/>
          </p:nvSpPr>
          <p:spPr>
            <a:xfrm>
              <a:off x="72267" y="686647"/>
              <a:ext cx="1827990" cy="1361261"/>
            </a:xfrm>
            <a:prstGeom prst="rect">
              <a:avLst/>
            </a:prstGeom>
            <a:noFill/>
          </p:spPr>
          <p:txBody>
            <a:bodyPr wrap="square" rtlCol="0">
              <a:spAutoFit/>
            </a:bodyPr>
            <a:lstStyle/>
            <a:p>
              <a:r>
                <a:rPr lang="en-GB" sz="1200" dirty="0">
                  <a:solidFill>
                    <a:prstClr val="black"/>
                  </a:solidFill>
                </a:rPr>
                <a:t>2007 </a:t>
              </a:r>
              <a:r>
                <a:rPr lang="en-GB" sz="1200" b="1" dirty="0">
                  <a:solidFill>
                    <a:prstClr val="black"/>
                  </a:solidFill>
                </a:rPr>
                <a:t>CARICOM </a:t>
              </a:r>
              <a:r>
                <a:rPr lang="en-GB" sz="1200" dirty="0">
                  <a:solidFill>
                    <a:prstClr val="black"/>
                  </a:solidFill>
                </a:rPr>
                <a:t>Port-of-Spain Declaration on NCDs</a:t>
              </a:r>
            </a:p>
          </p:txBody>
        </p:sp>
        <p:sp>
          <p:nvSpPr>
            <p:cNvPr id="21" name="Freeform 20"/>
            <p:cNvSpPr/>
            <p:nvPr/>
          </p:nvSpPr>
          <p:spPr>
            <a:xfrm>
              <a:off x="1406441" y="1558096"/>
              <a:ext cx="1088361" cy="1370941"/>
            </a:xfrm>
            <a:custGeom>
              <a:avLst/>
              <a:gdLst>
                <a:gd name="connsiteX0" fmla="*/ 0 w 6981372"/>
                <a:gd name="connsiteY0" fmla="*/ 213913 h 3532259"/>
                <a:gd name="connsiteX1" fmla="*/ 682172 w 6981372"/>
                <a:gd name="connsiteY1" fmla="*/ 112313 h 3532259"/>
                <a:gd name="connsiteX2" fmla="*/ 2061029 w 6981372"/>
                <a:gd name="connsiteY2" fmla="*/ 184885 h 3532259"/>
                <a:gd name="connsiteX3" fmla="*/ 1146629 w 6981372"/>
                <a:gd name="connsiteY3" fmla="*/ 2303971 h 3532259"/>
                <a:gd name="connsiteX4" fmla="*/ 3338286 w 6981372"/>
                <a:gd name="connsiteY4" fmla="*/ 3479628 h 3532259"/>
                <a:gd name="connsiteX5" fmla="*/ 5805715 w 6981372"/>
                <a:gd name="connsiteY5" fmla="*/ 3145799 h 3532259"/>
                <a:gd name="connsiteX6" fmla="*/ 6981372 w 6981372"/>
                <a:gd name="connsiteY6" fmla="*/ 1534713 h 3532259"/>
                <a:gd name="connsiteX0" fmla="*/ 0 w 6981372"/>
                <a:gd name="connsiteY0" fmla="*/ 147175 h 3465521"/>
                <a:gd name="connsiteX1" fmla="*/ 682172 w 6981372"/>
                <a:gd name="connsiteY1" fmla="*/ 45575 h 3465521"/>
                <a:gd name="connsiteX2" fmla="*/ 2032000 w 6981372"/>
                <a:gd name="connsiteY2" fmla="*/ 219747 h 3465521"/>
                <a:gd name="connsiteX3" fmla="*/ 1146629 w 6981372"/>
                <a:gd name="connsiteY3" fmla="*/ 2237233 h 3465521"/>
                <a:gd name="connsiteX4" fmla="*/ 3338286 w 6981372"/>
                <a:gd name="connsiteY4" fmla="*/ 3412890 h 3465521"/>
                <a:gd name="connsiteX5" fmla="*/ 5805715 w 6981372"/>
                <a:gd name="connsiteY5" fmla="*/ 3079061 h 3465521"/>
                <a:gd name="connsiteX6" fmla="*/ 6981372 w 6981372"/>
                <a:gd name="connsiteY6" fmla="*/ 1467975 h 3465521"/>
                <a:gd name="connsiteX0" fmla="*/ 0 w 6981372"/>
                <a:gd name="connsiteY0" fmla="*/ 167388 h 3464477"/>
                <a:gd name="connsiteX1" fmla="*/ 682172 w 6981372"/>
                <a:gd name="connsiteY1" fmla="*/ 65788 h 3464477"/>
                <a:gd name="connsiteX2" fmla="*/ 2032000 w 6981372"/>
                <a:gd name="connsiteY2" fmla="*/ 239960 h 3464477"/>
                <a:gd name="connsiteX3" fmla="*/ 943429 w 6981372"/>
                <a:gd name="connsiteY3" fmla="*/ 2562246 h 3464477"/>
                <a:gd name="connsiteX4" fmla="*/ 3338286 w 6981372"/>
                <a:gd name="connsiteY4" fmla="*/ 3433103 h 3464477"/>
                <a:gd name="connsiteX5" fmla="*/ 5805715 w 6981372"/>
                <a:gd name="connsiteY5" fmla="*/ 3099274 h 3464477"/>
                <a:gd name="connsiteX6" fmla="*/ 6981372 w 6981372"/>
                <a:gd name="connsiteY6" fmla="*/ 1488188 h 3464477"/>
                <a:gd name="connsiteX0" fmla="*/ 0 w 6981372"/>
                <a:gd name="connsiteY0" fmla="*/ 167388 h 3865520"/>
                <a:gd name="connsiteX1" fmla="*/ 682172 w 6981372"/>
                <a:gd name="connsiteY1" fmla="*/ 65788 h 3865520"/>
                <a:gd name="connsiteX2" fmla="*/ 2032000 w 6981372"/>
                <a:gd name="connsiteY2" fmla="*/ 239960 h 3865520"/>
                <a:gd name="connsiteX3" fmla="*/ 943429 w 6981372"/>
                <a:gd name="connsiteY3" fmla="*/ 2562246 h 3865520"/>
                <a:gd name="connsiteX4" fmla="*/ 3323772 w 6981372"/>
                <a:gd name="connsiteY4" fmla="*/ 3854017 h 3865520"/>
                <a:gd name="connsiteX5" fmla="*/ 5805715 w 6981372"/>
                <a:gd name="connsiteY5" fmla="*/ 3099274 h 3865520"/>
                <a:gd name="connsiteX6" fmla="*/ 6981372 w 6981372"/>
                <a:gd name="connsiteY6" fmla="*/ 1488188 h 3865520"/>
                <a:gd name="connsiteX0" fmla="*/ 0 w 6981372"/>
                <a:gd name="connsiteY0" fmla="*/ 167388 h 3866383"/>
                <a:gd name="connsiteX1" fmla="*/ 682172 w 6981372"/>
                <a:gd name="connsiteY1" fmla="*/ 65788 h 3866383"/>
                <a:gd name="connsiteX2" fmla="*/ 2032000 w 6981372"/>
                <a:gd name="connsiteY2" fmla="*/ 239960 h 3866383"/>
                <a:gd name="connsiteX3" fmla="*/ 943429 w 6981372"/>
                <a:gd name="connsiteY3" fmla="*/ 2562246 h 3866383"/>
                <a:gd name="connsiteX4" fmla="*/ 3323772 w 6981372"/>
                <a:gd name="connsiteY4" fmla="*/ 3854017 h 3866383"/>
                <a:gd name="connsiteX5" fmla="*/ 5733143 w 6981372"/>
                <a:gd name="connsiteY5" fmla="*/ 3113788 h 3866383"/>
                <a:gd name="connsiteX6" fmla="*/ 6981372 w 6981372"/>
                <a:gd name="connsiteY6" fmla="*/ 1488188 h 3866383"/>
                <a:gd name="connsiteX0" fmla="*/ 0 w 7126515"/>
                <a:gd name="connsiteY0" fmla="*/ 305509 h 3873876"/>
                <a:gd name="connsiteX1" fmla="*/ 827315 w 7126515"/>
                <a:gd name="connsiteY1" fmla="*/ 73281 h 3873876"/>
                <a:gd name="connsiteX2" fmla="*/ 2177143 w 7126515"/>
                <a:gd name="connsiteY2" fmla="*/ 247453 h 3873876"/>
                <a:gd name="connsiteX3" fmla="*/ 1088572 w 7126515"/>
                <a:gd name="connsiteY3" fmla="*/ 2569739 h 3873876"/>
                <a:gd name="connsiteX4" fmla="*/ 3468915 w 7126515"/>
                <a:gd name="connsiteY4" fmla="*/ 3861510 h 3873876"/>
                <a:gd name="connsiteX5" fmla="*/ 5878286 w 7126515"/>
                <a:gd name="connsiteY5" fmla="*/ 3121281 h 3873876"/>
                <a:gd name="connsiteX6" fmla="*/ 7126515 w 7126515"/>
                <a:gd name="connsiteY6" fmla="*/ 1495681 h 3873876"/>
                <a:gd name="connsiteX0" fmla="*/ 0 w 7126515"/>
                <a:gd name="connsiteY0" fmla="*/ 304550 h 3873468"/>
                <a:gd name="connsiteX1" fmla="*/ 827315 w 7126515"/>
                <a:gd name="connsiteY1" fmla="*/ 72322 h 3873468"/>
                <a:gd name="connsiteX2" fmla="*/ 2177143 w 7126515"/>
                <a:gd name="connsiteY2" fmla="*/ 246494 h 3873468"/>
                <a:gd name="connsiteX3" fmla="*/ 1132115 w 7126515"/>
                <a:gd name="connsiteY3" fmla="*/ 2554266 h 3873468"/>
                <a:gd name="connsiteX4" fmla="*/ 3468915 w 7126515"/>
                <a:gd name="connsiteY4" fmla="*/ 3860551 h 3873468"/>
                <a:gd name="connsiteX5" fmla="*/ 5878286 w 7126515"/>
                <a:gd name="connsiteY5" fmla="*/ 3120322 h 3873468"/>
                <a:gd name="connsiteX6" fmla="*/ 7126515 w 7126515"/>
                <a:gd name="connsiteY6" fmla="*/ 1494722 h 3873468"/>
                <a:gd name="connsiteX0" fmla="*/ 0 w 7126515"/>
                <a:gd name="connsiteY0" fmla="*/ 304550 h 3788431"/>
                <a:gd name="connsiteX1" fmla="*/ 827315 w 7126515"/>
                <a:gd name="connsiteY1" fmla="*/ 72322 h 3788431"/>
                <a:gd name="connsiteX2" fmla="*/ 2177143 w 7126515"/>
                <a:gd name="connsiteY2" fmla="*/ 246494 h 3788431"/>
                <a:gd name="connsiteX3" fmla="*/ 1132115 w 7126515"/>
                <a:gd name="connsiteY3" fmla="*/ 2554266 h 3788431"/>
                <a:gd name="connsiteX4" fmla="*/ 4165601 w 7126515"/>
                <a:gd name="connsiteY4" fmla="*/ 3773465 h 3788431"/>
                <a:gd name="connsiteX5" fmla="*/ 5878286 w 7126515"/>
                <a:gd name="connsiteY5" fmla="*/ 3120322 h 3788431"/>
                <a:gd name="connsiteX6" fmla="*/ 7126515 w 7126515"/>
                <a:gd name="connsiteY6" fmla="*/ 1494722 h 3788431"/>
                <a:gd name="connsiteX0" fmla="*/ 0 w 7126515"/>
                <a:gd name="connsiteY0" fmla="*/ 304550 h 3799640"/>
                <a:gd name="connsiteX1" fmla="*/ 827315 w 7126515"/>
                <a:gd name="connsiteY1" fmla="*/ 72322 h 3799640"/>
                <a:gd name="connsiteX2" fmla="*/ 2177143 w 7126515"/>
                <a:gd name="connsiteY2" fmla="*/ 246494 h 3799640"/>
                <a:gd name="connsiteX3" fmla="*/ 1132115 w 7126515"/>
                <a:gd name="connsiteY3" fmla="*/ 2554266 h 3799640"/>
                <a:gd name="connsiteX4" fmla="*/ 4165601 w 7126515"/>
                <a:gd name="connsiteY4" fmla="*/ 3773465 h 3799640"/>
                <a:gd name="connsiteX5" fmla="*/ 5747657 w 7126515"/>
                <a:gd name="connsiteY5" fmla="*/ 3236436 h 3799640"/>
                <a:gd name="connsiteX6" fmla="*/ 7126515 w 7126515"/>
                <a:gd name="connsiteY6" fmla="*/ 1494722 h 3799640"/>
                <a:gd name="connsiteX0" fmla="*/ 0 w 7126515"/>
                <a:gd name="connsiteY0" fmla="*/ 347018 h 3816329"/>
                <a:gd name="connsiteX1" fmla="*/ 827315 w 7126515"/>
                <a:gd name="connsiteY1" fmla="*/ 114790 h 3816329"/>
                <a:gd name="connsiteX2" fmla="*/ 2177143 w 7126515"/>
                <a:gd name="connsiteY2" fmla="*/ 288962 h 3816329"/>
                <a:gd name="connsiteX3" fmla="*/ 232229 w 7126515"/>
                <a:gd name="connsiteY3" fmla="*/ 3220848 h 3816329"/>
                <a:gd name="connsiteX4" fmla="*/ 4165601 w 7126515"/>
                <a:gd name="connsiteY4" fmla="*/ 3815933 h 3816329"/>
                <a:gd name="connsiteX5" fmla="*/ 5747657 w 7126515"/>
                <a:gd name="connsiteY5" fmla="*/ 3278904 h 3816329"/>
                <a:gd name="connsiteX6" fmla="*/ 7126515 w 7126515"/>
                <a:gd name="connsiteY6" fmla="*/ 1537190 h 3816329"/>
                <a:gd name="connsiteX0" fmla="*/ 0 w 7126515"/>
                <a:gd name="connsiteY0" fmla="*/ 347018 h 3386538"/>
                <a:gd name="connsiteX1" fmla="*/ 827315 w 7126515"/>
                <a:gd name="connsiteY1" fmla="*/ 114790 h 3386538"/>
                <a:gd name="connsiteX2" fmla="*/ 2177143 w 7126515"/>
                <a:gd name="connsiteY2" fmla="*/ 288962 h 3386538"/>
                <a:gd name="connsiteX3" fmla="*/ 232229 w 7126515"/>
                <a:gd name="connsiteY3" fmla="*/ 3220848 h 3386538"/>
                <a:gd name="connsiteX4" fmla="*/ 3657601 w 7126515"/>
                <a:gd name="connsiteY4" fmla="*/ 3046676 h 3386538"/>
                <a:gd name="connsiteX5" fmla="*/ 5747657 w 7126515"/>
                <a:gd name="connsiteY5" fmla="*/ 3278904 h 3386538"/>
                <a:gd name="connsiteX6" fmla="*/ 7126515 w 7126515"/>
                <a:gd name="connsiteY6" fmla="*/ 1537190 h 3386538"/>
                <a:gd name="connsiteX0" fmla="*/ 0 w 7155544"/>
                <a:gd name="connsiteY0" fmla="*/ 347018 h 3415503"/>
                <a:gd name="connsiteX1" fmla="*/ 827315 w 7155544"/>
                <a:gd name="connsiteY1" fmla="*/ 114790 h 3415503"/>
                <a:gd name="connsiteX2" fmla="*/ 2177143 w 7155544"/>
                <a:gd name="connsiteY2" fmla="*/ 288962 h 3415503"/>
                <a:gd name="connsiteX3" fmla="*/ 232229 w 7155544"/>
                <a:gd name="connsiteY3" fmla="*/ 3220848 h 3415503"/>
                <a:gd name="connsiteX4" fmla="*/ 3657601 w 7155544"/>
                <a:gd name="connsiteY4" fmla="*/ 3046676 h 3415503"/>
                <a:gd name="connsiteX5" fmla="*/ 5747657 w 7155544"/>
                <a:gd name="connsiteY5" fmla="*/ 3278904 h 3415503"/>
                <a:gd name="connsiteX6" fmla="*/ 7155544 w 7155544"/>
                <a:gd name="connsiteY6" fmla="*/ 608276 h 3415503"/>
                <a:gd name="connsiteX0" fmla="*/ 0 w 7155544"/>
                <a:gd name="connsiteY0" fmla="*/ 347018 h 3400435"/>
                <a:gd name="connsiteX1" fmla="*/ 827315 w 7155544"/>
                <a:gd name="connsiteY1" fmla="*/ 114790 h 3400435"/>
                <a:gd name="connsiteX2" fmla="*/ 2177143 w 7155544"/>
                <a:gd name="connsiteY2" fmla="*/ 288962 h 3400435"/>
                <a:gd name="connsiteX3" fmla="*/ 232229 w 7155544"/>
                <a:gd name="connsiteY3" fmla="*/ 3220848 h 3400435"/>
                <a:gd name="connsiteX4" fmla="*/ 3657601 w 7155544"/>
                <a:gd name="connsiteY4" fmla="*/ 3046676 h 3400435"/>
                <a:gd name="connsiteX5" fmla="*/ 6226628 w 7155544"/>
                <a:gd name="connsiteY5" fmla="*/ 2770904 h 3400435"/>
                <a:gd name="connsiteX6" fmla="*/ 7155544 w 7155544"/>
                <a:gd name="connsiteY6" fmla="*/ 608276 h 3400435"/>
                <a:gd name="connsiteX0" fmla="*/ 0 w 7155544"/>
                <a:gd name="connsiteY0" fmla="*/ 280569 h 3253212"/>
                <a:gd name="connsiteX1" fmla="*/ 827315 w 7155544"/>
                <a:gd name="connsiteY1" fmla="*/ 48341 h 3253212"/>
                <a:gd name="connsiteX2" fmla="*/ 2627086 w 7155544"/>
                <a:gd name="connsiteY2" fmla="*/ 1340113 h 3253212"/>
                <a:gd name="connsiteX3" fmla="*/ 232229 w 7155544"/>
                <a:gd name="connsiteY3" fmla="*/ 3154399 h 3253212"/>
                <a:gd name="connsiteX4" fmla="*/ 3657601 w 7155544"/>
                <a:gd name="connsiteY4" fmla="*/ 2980227 h 3253212"/>
                <a:gd name="connsiteX5" fmla="*/ 6226628 w 7155544"/>
                <a:gd name="connsiteY5" fmla="*/ 2704455 h 3253212"/>
                <a:gd name="connsiteX6" fmla="*/ 7155544 w 7155544"/>
                <a:gd name="connsiteY6" fmla="*/ 541827 h 3253212"/>
                <a:gd name="connsiteX0" fmla="*/ 0 w 7155544"/>
                <a:gd name="connsiteY0" fmla="*/ 55396 h 3028039"/>
                <a:gd name="connsiteX1" fmla="*/ 1349829 w 7155544"/>
                <a:gd name="connsiteY1" fmla="*/ 113454 h 3028039"/>
                <a:gd name="connsiteX2" fmla="*/ 2627086 w 7155544"/>
                <a:gd name="connsiteY2" fmla="*/ 1114940 h 3028039"/>
                <a:gd name="connsiteX3" fmla="*/ 232229 w 7155544"/>
                <a:gd name="connsiteY3" fmla="*/ 2929226 h 3028039"/>
                <a:gd name="connsiteX4" fmla="*/ 3657601 w 7155544"/>
                <a:gd name="connsiteY4" fmla="*/ 2755054 h 3028039"/>
                <a:gd name="connsiteX5" fmla="*/ 6226628 w 7155544"/>
                <a:gd name="connsiteY5" fmla="*/ 2479282 h 3028039"/>
                <a:gd name="connsiteX6" fmla="*/ 7155544 w 7155544"/>
                <a:gd name="connsiteY6" fmla="*/ 316654 h 3028039"/>
                <a:gd name="connsiteX0" fmla="*/ 0 w 7155544"/>
                <a:gd name="connsiteY0" fmla="*/ 15837 h 2988480"/>
                <a:gd name="connsiteX1" fmla="*/ 1349829 w 7155544"/>
                <a:gd name="connsiteY1" fmla="*/ 73895 h 2988480"/>
                <a:gd name="connsiteX2" fmla="*/ 174172 w 7155544"/>
                <a:gd name="connsiteY2" fmla="*/ 204523 h 2988480"/>
                <a:gd name="connsiteX3" fmla="*/ 2627086 w 7155544"/>
                <a:gd name="connsiteY3" fmla="*/ 1075381 h 2988480"/>
                <a:gd name="connsiteX4" fmla="*/ 232229 w 7155544"/>
                <a:gd name="connsiteY4" fmla="*/ 2889667 h 2988480"/>
                <a:gd name="connsiteX5" fmla="*/ 3657601 w 7155544"/>
                <a:gd name="connsiteY5" fmla="*/ 2715495 h 2988480"/>
                <a:gd name="connsiteX6" fmla="*/ 6226628 w 7155544"/>
                <a:gd name="connsiteY6" fmla="*/ 2439723 h 2988480"/>
                <a:gd name="connsiteX7" fmla="*/ 7155544 w 7155544"/>
                <a:gd name="connsiteY7" fmla="*/ 277095 h 2988480"/>
                <a:gd name="connsiteX0" fmla="*/ 66793 w 7222337"/>
                <a:gd name="connsiteY0" fmla="*/ 0 h 2972643"/>
                <a:gd name="connsiteX1" fmla="*/ 240965 w 7222337"/>
                <a:gd name="connsiteY1" fmla="*/ 188686 h 2972643"/>
                <a:gd name="connsiteX2" fmla="*/ 2693879 w 7222337"/>
                <a:gd name="connsiteY2" fmla="*/ 1059544 h 2972643"/>
                <a:gd name="connsiteX3" fmla="*/ 299022 w 7222337"/>
                <a:gd name="connsiteY3" fmla="*/ 2873830 h 2972643"/>
                <a:gd name="connsiteX4" fmla="*/ 3724394 w 7222337"/>
                <a:gd name="connsiteY4" fmla="*/ 2699658 h 2972643"/>
                <a:gd name="connsiteX5" fmla="*/ 6293421 w 7222337"/>
                <a:gd name="connsiteY5" fmla="*/ 2423886 h 2972643"/>
                <a:gd name="connsiteX6" fmla="*/ 7222337 w 7222337"/>
                <a:gd name="connsiteY6" fmla="*/ 261258 h 2972643"/>
                <a:gd name="connsiteX0" fmla="*/ 0 w 7155544"/>
                <a:gd name="connsiteY0" fmla="*/ 355166 h 3327809"/>
                <a:gd name="connsiteX1" fmla="*/ 3889829 w 7155544"/>
                <a:gd name="connsiteY1" fmla="*/ 35852 h 3327809"/>
                <a:gd name="connsiteX2" fmla="*/ 2627086 w 7155544"/>
                <a:gd name="connsiteY2" fmla="*/ 1414710 h 3327809"/>
                <a:gd name="connsiteX3" fmla="*/ 232229 w 7155544"/>
                <a:gd name="connsiteY3" fmla="*/ 3228996 h 3327809"/>
                <a:gd name="connsiteX4" fmla="*/ 3657601 w 7155544"/>
                <a:gd name="connsiteY4" fmla="*/ 3054824 h 3327809"/>
                <a:gd name="connsiteX5" fmla="*/ 6226628 w 7155544"/>
                <a:gd name="connsiteY5" fmla="*/ 2779052 h 3327809"/>
                <a:gd name="connsiteX6" fmla="*/ 7155544 w 7155544"/>
                <a:gd name="connsiteY6" fmla="*/ 616424 h 3327809"/>
                <a:gd name="connsiteX0" fmla="*/ 3740805 w 6933949"/>
                <a:gd name="connsiteY0" fmla="*/ 0 h 3553214"/>
                <a:gd name="connsiteX1" fmla="*/ 3668234 w 6933949"/>
                <a:gd name="connsiteY1" fmla="*/ 261257 h 3553214"/>
                <a:gd name="connsiteX2" fmla="*/ 2405491 w 6933949"/>
                <a:gd name="connsiteY2" fmla="*/ 1640115 h 3553214"/>
                <a:gd name="connsiteX3" fmla="*/ 10634 w 6933949"/>
                <a:gd name="connsiteY3" fmla="*/ 3454401 h 3553214"/>
                <a:gd name="connsiteX4" fmla="*/ 3436006 w 6933949"/>
                <a:gd name="connsiteY4" fmla="*/ 3280229 h 3553214"/>
                <a:gd name="connsiteX5" fmla="*/ 6005033 w 6933949"/>
                <a:gd name="connsiteY5" fmla="*/ 3004457 h 3553214"/>
                <a:gd name="connsiteX6" fmla="*/ 6933949 w 6933949"/>
                <a:gd name="connsiteY6" fmla="*/ 841829 h 3553214"/>
                <a:gd name="connsiteX0" fmla="*/ 3740865 w 6934009"/>
                <a:gd name="connsiteY0" fmla="*/ 0 h 3553214"/>
                <a:gd name="connsiteX1" fmla="*/ 2405551 w 6934009"/>
                <a:gd name="connsiteY1" fmla="*/ 1640115 h 3553214"/>
                <a:gd name="connsiteX2" fmla="*/ 10694 w 6934009"/>
                <a:gd name="connsiteY2" fmla="*/ 3454401 h 3553214"/>
                <a:gd name="connsiteX3" fmla="*/ 3436066 w 6934009"/>
                <a:gd name="connsiteY3" fmla="*/ 3280229 h 3553214"/>
                <a:gd name="connsiteX4" fmla="*/ 6005093 w 6934009"/>
                <a:gd name="connsiteY4" fmla="*/ 3004457 h 3553214"/>
                <a:gd name="connsiteX5" fmla="*/ 6934009 w 6934009"/>
                <a:gd name="connsiteY5" fmla="*/ 841829 h 3553214"/>
                <a:gd name="connsiteX0" fmla="*/ 4064693 w 7257837"/>
                <a:gd name="connsiteY0" fmla="*/ 0 h 3593915"/>
                <a:gd name="connsiteX1" fmla="*/ 552236 w 7257837"/>
                <a:gd name="connsiteY1" fmla="*/ 1074058 h 3593915"/>
                <a:gd name="connsiteX2" fmla="*/ 334522 w 7257837"/>
                <a:gd name="connsiteY2" fmla="*/ 3454401 h 3593915"/>
                <a:gd name="connsiteX3" fmla="*/ 3759894 w 7257837"/>
                <a:gd name="connsiteY3" fmla="*/ 3280229 h 3593915"/>
                <a:gd name="connsiteX4" fmla="*/ 6328921 w 7257837"/>
                <a:gd name="connsiteY4" fmla="*/ 3004457 h 3593915"/>
                <a:gd name="connsiteX5" fmla="*/ 7257837 w 7257837"/>
                <a:gd name="connsiteY5" fmla="*/ 841829 h 3593915"/>
                <a:gd name="connsiteX0" fmla="*/ 4003628 w 7254830"/>
                <a:gd name="connsiteY0" fmla="*/ 0 h 2897230"/>
                <a:gd name="connsiteX1" fmla="*/ 549229 w 7254830"/>
                <a:gd name="connsiteY1" fmla="*/ 377373 h 2897230"/>
                <a:gd name="connsiteX2" fmla="*/ 331515 w 7254830"/>
                <a:gd name="connsiteY2" fmla="*/ 2757716 h 2897230"/>
                <a:gd name="connsiteX3" fmla="*/ 3756887 w 7254830"/>
                <a:gd name="connsiteY3" fmla="*/ 2583544 h 2897230"/>
                <a:gd name="connsiteX4" fmla="*/ 6325914 w 7254830"/>
                <a:gd name="connsiteY4" fmla="*/ 2307772 h 2897230"/>
                <a:gd name="connsiteX5" fmla="*/ 7254830 w 7254830"/>
                <a:gd name="connsiteY5" fmla="*/ 145144 h 2897230"/>
                <a:gd name="connsiteX0" fmla="*/ 3599468 w 6850670"/>
                <a:gd name="connsiteY0" fmla="*/ 0 h 2997000"/>
                <a:gd name="connsiteX1" fmla="*/ 145069 w 6850670"/>
                <a:gd name="connsiteY1" fmla="*/ 377373 h 2997000"/>
                <a:gd name="connsiteX2" fmla="*/ 914326 w 6850670"/>
                <a:gd name="connsiteY2" fmla="*/ 2873830 h 2997000"/>
                <a:gd name="connsiteX3" fmla="*/ 3352727 w 6850670"/>
                <a:gd name="connsiteY3" fmla="*/ 2583544 h 2997000"/>
                <a:gd name="connsiteX4" fmla="*/ 5921754 w 6850670"/>
                <a:gd name="connsiteY4" fmla="*/ 2307772 h 2997000"/>
                <a:gd name="connsiteX5" fmla="*/ 6850670 w 6850670"/>
                <a:gd name="connsiteY5" fmla="*/ 145144 h 2997000"/>
                <a:gd name="connsiteX0" fmla="*/ 3599468 w 6574898"/>
                <a:gd name="connsiteY0" fmla="*/ 0 h 2997000"/>
                <a:gd name="connsiteX1" fmla="*/ 145069 w 6574898"/>
                <a:gd name="connsiteY1" fmla="*/ 377373 h 2997000"/>
                <a:gd name="connsiteX2" fmla="*/ 914326 w 6574898"/>
                <a:gd name="connsiteY2" fmla="*/ 2873830 h 2997000"/>
                <a:gd name="connsiteX3" fmla="*/ 3352727 w 6574898"/>
                <a:gd name="connsiteY3" fmla="*/ 2583544 h 2997000"/>
                <a:gd name="connsiteX4" fmla="*/ 5921754 w 6574898"/>
                <a:gd name="connsiteY4" fmla="*/ 2307772 h 2997000"/>
                <a:gd name="connsiteX5" fmla="*/ 6574898 w 6574898"/>
                <a:gd name="connsiteY5" fmla="*/ 1001487 h 2997000"/>
                <a:gd name="connsiteX0" fmla="*/ 57765 w 7271367"/>
                <a:gd name="connsiteY0" fmla="*/ 0 h 3069571"/>
                <a:gd name="connsiteX1" fmla="*/ 841538 w 7271367"/>
                <a:gd name="connsiteY1" fmla="*/ 449944 h 3069571"/>
                <a:gd name="connsiteX2" fmla="*/ 1610795 w 7271367"/>
                <a:gd name="connsiteY2" fmla="*/ 2946401 h 3069571"/>
                <a:gd name="connsiteX3" fmla="*/ 4049196 w 7271367"/>
                <a:gd name="connsiteY3" fmla="*/ 2656115 h 3069571"/>
                <a:gd name="connsiteX4" fmla="*/ 6618223 w 7271367"/>
                <a:gd name="connsiteY4" fmla="*/ 2380343 h 3069571"/>
                <a:gd name="connsiteX5" fmla="*/ 7271367 w 7271367"/>
                <a:gd name="connsiteY5" fmla="*/ 1074058 h 3069571"/>
                <a:gd name="connsiteX0" fmla="*/ 57765 w 7271367"/>
                <a:gd name="connsiteY0" fmla="*/ 0 h 2967342"/>
                <a:gd name="connsiteX1" fmla="*/ 841538 w 7271367"/>
                <a:gd name="connsiteY1" fmla="*/ 449944 h 2967342"/>
                <a:gd name="connsiteX2" fmla="*/ 1610795 w 7271367"/>
                <a:gd name="connsiteY2" fmla="*/ 2946401 h 2967342"/>
                <a:gd name="connsiteX3" fmla="*/ 4818453 w 7271367"/>
                <a:gd name="connsiteY3" fmla="*/ 1683658 h 2967342"/>
                <a:gd name="connsiteX4" fmla="*/ 6618223 w 7271367"/>
                <a:gd name="connsiteY4" fmla="*/ 2380343 h 2967342"/>
                <a:gd name="connsiteX5" fmla="*/ 7271367 w 7271367"/>
                <a:gd name="connsiteY5" fmla="*/ 1074058 h 2967342"/>
                <a:gd name="connsiteX0" fmla="*/ 72725 w 7286327"/>
                <a:gd name="connsiteY0" fmla="*/ 0 h 2824023"/>
                <a:gd name="connsiteX1" fmla="*/ 856498 w 7286327"/>
                <a:gd name="connsiteY1" fmla="*/ 449944 h 2824023"/>
                <a:gd name="connsiteX2" fmla="*/ 2990098 w 7286327"/>
                <a:gd name="connsiteY2" fmla="*/ 2801258 h 2824023"/>
                <a:gd name="connsiteX3" fmla="*/ 4833413 w 7286327"/>
                <a:gd name="connsiteY3" fmla="*/ 1683658 h 2824023"/>
                <a:gd name="connsiteX4" fmla="*/ 6633183 w 7286327"/>
                <a:gd name="connsiteY4" fmla="*/ 2380343 h 2824023"/>
                <a:gd name="connsiteX5" fmla="*/ 7286327 w 7286327"/>
                <a:gd name="connsiteY5" fmla="*/ 1074058 h 2824023"/>
                <a:gd name="connsiteX0" fmla="*/ 25433 w 7239035"/>
                <a:gd name="connsiteY0" fmla="*/ 421024 h 3273620"/>
                <a:gd name="connsiteX1" fmla="*/ 2318692 w 7239035"/>
                <a:gd name="connsiteY1" fmla="*/ 116225 h 3273620"/>
                <a:gd name="connsiteX2" fmla="*/ 2942806 w 7239035"/>
                <a:gd name="connsiteY2" fmla="*/ 3222282 h 3273620"/>
                <a:gd name="connsiteX3" fmla="*/ 4786121 w 7239035"/>
                <a:gd name="connsiteY3" fmla="*/ 2104682 h 3273620"/>
                <a:gd name="connsiteX4" fmla="*/ 6585891 w 7239035"/>
                <a:gd name="connsiteY4" fmla="*/ 2801367 h 3273620"/>
                <a:gd name="connsiteX5" fmla="*/ 7239035 w 7239035"/>
                <a:gd name="connsiteY5" fmla="*/ 1495082 h 3273620"/>
                <a:gd name="connsiteX0" fmla="*/ 25859 w 7239461"/>
                <a:gd name="connsiteY0" fmla="*/ 353449 h 2832597"/>
                <a:gd name="connsiteX1" fmla="*/ 2319118 w 7239461"/>
                <a:gd name="connsiteY1" fmla="*/ 48650 h 2832597"/>
                <a:gd name="connsiteX2" fmla="*/ 3175461 w 7239461"/>
                <a:gd name="connsiteY2" fmla="*/ 1935507 h 2832597"/>
                <a:gd name="connsiteX3" fmla="*/ 4786547 w 7239461"/>
                <a:gd name="connsiteY3" fmla="*/ 2037107 h 2832597"/>
                <a:gd name="connsiteX4" fmla="*/ 6586317 w 7239461"/>
                <a:gd name="connsiteY4" fmla="*/ 2733792 h 2832597"/>
                <a:gd name="connsiteX5" fmla="*/ 7239461 w 7239461"/>
                <a:gd name="connsiteY5" fmla="*/ 1427507 h 2832597"/>
                <a:gd name="connsiteX0" fmla="*/ 25859 w 7239461"/>
                <a:gd name="connsiteY0" fmla="*/ 353449 h 2777816"/>
                <a:gd name="connsiteX1" fmla="*/ 2319118 w 7239461"/>
                <a:gd name="connsiteY1" fmla="*/ 48650 h 2777816"/>
                <a:gd name="connsiteX2" fmla="*/ 3175461 w 7239461"/>
                <a:gd name="connsiteY2" fmla="*/ 1935507 h 2777816"/>
                <a:gd name="connsiteX3" fmla="*/ 4583347 w 7239461"/>
                <a:gd name="connsiteY3" fmla="*/ 469564 h 2777816"/>
                <a:gd name="connsiteX4" fmla="*/ 6586317 w 7239461"/>
                <a:gd name="connsiteY4" fmla="*/ 2733792 h 2777816"/>
                <a:gd name="connsiteX5" fmla="*/ 7239461 w 7239461"/>
                <a:gd name="connsiteY5" fmla="*/ 1427507 h 2777816"/>
                <a:gd name="connsiteX0" fmla="*/ 25859 w 7239461"/>
                <a:gd name="connsiteY0" fmla="*/ 353449 h 1937874"/>
                <a:gd name="connsiteX1" fmla="*/ 2319118 w 7239461"/>
                <a:gd name="connsiteY1" fmla="*/ 48650 h 1937874"/>
                <a:gd name="connsiteX2" fmla="*/ 3175461 w 7239461"/>
                <a:gd name="connsiteY2" fmla="*/ 1935507 h 1937874"/>
                <a:gd name="connsiteX3" fmla="*/ 4583347 w 7239461"/>
                <a:gd name="connsiteY3" fmla="*/ 469564 h 1937874"/>
                <a:gd name="connsiteX4" fmla="*/ 6310545 w 7239461"/>
                <a:gd name="connsiteY4" fmla="*/ 1790363 h 1937874"/>
                <a:gd name="connsiteX5" fmla="*/ 7239461 w 7239461"/>
                <a:gd name="connsiteY5" fmla="*/ 1427507 h 1937874"/>
                <a:gd name="connsiteX0" fmla="*/ 25859 w 7210432"/>
                <a:gd name="connsiteY0" fmla="*/ 353449 h 1937874"/>
                <a:gd name="connsiteX1" fmla="*/ 2319118 w 7210432"/>
                <a:gd name="connsiteY1" fmla="*/ 48650 h 1937874"/>
                <a:gd name="connsiteX2" fmla="*/ 3175461 w 7210432"/>
                <a:gd name="connsiteY2" fmla="*/ 1935507 h 1937874"/>
                <a:gd name="connsiteX3" fmla="*/ 4583347 w 7210432"/>
                <a:gd name="connsiteY3" fmla="*/ 469564 h 1937874"/>
                <a:gd name="connsiteX4" fmla="*/ 6310545 w 7210432"/>
                <a:gd name="connsiteY4" fmla="*/ 1790363 h 1937874"/>
                <a:gd name="connsiteX5" fmla="*/ 7210432 w 7210432"/>
                <a:gd name="connsiteY5" fmla="*/ 890478 h 1937874"/>
                <a:gd name="connsiteX0" fmla="*/ 29693 w 6865924"/>
                <a:gd name="connsiteY0" fmla="*/ 843371 h 1905281"/>
                <a:gd name="connsiteX1" fmla="*/ 1974610 w 6865924"/>
                <a:gd name="connsiteY1" fmla="*/ 16057 h 1905281"/>
                <a:gd name="connsiteX2" fmla="*/ 2830953 w 6865924"/>
                <a:gd name="connsiteY2" fmla="*/ 1902914 h 1905281"/>
                <a:gd name="connsiteX3" fmla="*/ 4238839 w 6865924"/>
                <a:gd name="connsiteY3" fmla="*/ 436971 h 1905281"/>
                <a:gd name="connsiteX4" fmla="*/ 5966037 w 6865924"/>
                <a:gd name="connsiteY4" fmla="*/ 1757770 h 1905281"/>
                <a:gd name="connsiteX5" fmla="*/ 6865924 w 6865924"/>
                <a:gd name="connsiteY5" fmla="*/ 857885 h 1905281"/>
                <a:gd name="connsiteX0" fmla="*/ 31647 w 6722735"/>
                <a:gd name="connsiteY0" fmla="*/ 969525 h 1900807"/>
                <a:gd name="connsiteX1" fmla="*/ 1831421 w 6722735"/>
                <a:gd name="connsiteY1" fmla="*/ 11583 h 1900807"/>
                <a:gd name="connsiteX2" fmla="*/ 2687764 w 6722735"/>
                <a:gd name="connsiteY2" fmla="*/ 1898440 h 1900807"/>
                <a:gd name="connsiteX3" fmla="*/ 4095650 w 6722735"/>
                <a:gd name="connsiteY3" fmla="*/ 432497 h 1900807"/>
                <a:gd name="connsiteX4" fmla="*/ 5822848 w 6722735"/>
                <a:gd name="connsiteY4" fmla="*/ 1753296 h 1900807"/>
                <a:gd name="connsiteX5" fmla="*/ 6722735 w 6722735"/>
                <a:gd name="connsiteY5" fmla="*/ 853411 h 1900807"/>
                <a:gd name="connsiteX0" fmla="*/ 33766 w 6724854"/>
                <a:gd name="connsiteY0" fmla="*/ 1012749 h 1944524"/>
                <a:gd name="connsiteX1" fmla="*/ 1717425 w 6724854"/>
                <a:gd name="connsiteY1" fmla="*/ 11264 h 1944524"/>
                <a:gd name="connsiteX2" fmla="*/ 2689883 w 6724854"/>
                <a:gd name="connsiteY2" fmla="*/ 1941664 h 1944524"/>
                <a:gd name="connsiteX3" fmla="*/ 4097769 w 6724854"/>
                <a:gd name="connsiteY3" fmla="*/ 475721 h 1944524"/>
                <a:gd name="connsiteX4" fmla="*/ 5824967 w 6724854"/>
                <a:gd name="connsiteY4" fmla="*/ 1796520 h 1944524"/>
                <a:gd name="connsiteX5" fmla="*/ 6724854 w 6724854"/>
                <a:gd name="connsiteY5" fmla="*/ 896635 h 1944524"/>
                <a:gd name="connsiteX0" fmla="*/ 82998 w 6774086"/>
                <a:gd name="connsiteY0" fmla="*/ 537277 h 2178278"/>
                <a:gd name="connsiteX1" fmla="*/ 721629 w 6774086"/>
                <a:gd name="connsiteY1" fmla="*/ 2148363 h 2178278"/>
                <a:gd name="connsiteX2" fmla="*/ 2739115 w 6774086"/>
                <a:gd name="connsiteY2" fmla="*/ 1466192 h 2178278"/>
                <a:gd name="connsiteX3" fmla="*/ 4147001 w 6774086"/>
                <a:gd name="connsiteY3" fmla="*/ 249 h 2178278"/>
                <a:gd name="connsiteX4" fmla="*/ 5874199 w 6774086"/>
                <a:gd name="connsiteY4" fmla="*/ 1321048 h 2178278"/>
                <a:gd name="connsiteX5" fmla="*/ 6774086 w 6774086"/>
                <a:gd name="connsiteY5" fmla="*/ 421163 h 2178278"/>
                <a:gd name="connsiteX0" fmla="*/ 82998 w 6774086"/>
                <a:gd name="connsiteY0" fmla="*/ 116114 h 2017941"/>
                <a:gd name="connsiteX1" fmla="*/ 721629 w 6774086"/>
                <a:gd name="connsiteY1" fmla="*/ 1727200 h 2017941"/>
                <a:gd name="connsiteX2" fmla="*/ 2739115 w 6774086"/>
                <a:gd name="connsiteY2" fmla="*/ 1045029 h 2017941"/>
                <a:gd name="connsiteX3" fmla="*/ 4988830 w 6774086"/>
                <a:gd name="connsiteY3" fmla="*/ 2017486 h 2017941"/>
                <a:gd name="connsiteX4" fmla="*/ 5874199 w 6774086"/>
                <a:gd name="connsiteY4" fmla="*/ 899885 h 2017941"/>
                <a:gd name="connsiteX5" fmla="*/ 6774086 w 6774086"/>
                <a:gd name="connsiteY5" fmla="*/ 0 h 2017941"/>
                <a:gd name="connsiteX0" fmla="*/ 49406 w 6740494"/>
                <a:gd name="connsiteY0" fmla="*/ 116114 h 2017923"/>
                <a:gd name="connsiteX1" fmla="*/ 1181523 w 6740494"/>
                <a:gd name="connsiteY1" fmla="*/ 1959429 h 2017923"/>
                <a:gd name="connsiteX2" fmla="*/ 2705523 w 6740494"/>
                <a:gd name="connsiteY2" fmla="*/ 1045029 h 2017923"/>
                <a:gd name="connsiteX3" fmla="*/ 4955238 w 6740494"/>
                <a:gd name="connsiteY3" fmla="*/ 2017486 h 2017923"/>
                <a:gd name="connsiteX4" fmla="*/ 5840607 w 6740494"/>
                <a:gd name="connsiteY4" fmla="*/ 899885 h 2017923"/>
                <a:gd name="connsiteX5" fmla="*/ 6740494 w 6740494"/>
                <a:gd name="connsiteY5" fmla="*/ 0 h 2017923"/>
                <a:gd name="connsiteX0" fmla="*/ 50873 w 6741961"/>
                <a:gd name="connsiteY0" fmla="*/ 116114 h 2027737"/>
                <a:gd name="connsiteX1" fmla="*/ 1182990 w 6741961"/>
                <a:gd name="connsiteY1" fmla="*/ 1959429 h 2027737"/>
                <a:gd name="connsiteX2" fmla="*/ 2924705 w 6741961"/>
                <a:gd name="connsiteY2" fmla="*/ 232229 h 2027737"/>
                <a:gd name="connsiteX3" fmla="*/ 4956705 w 6741961"/>
                <a:gd name="connsiteY3" fmla="*/ 2017486 h 2027737"/>
                <a:gd name="connsiteX4" fmla="*/ 5842074 w 6741961"/>
                <a:gd name="connsiteY4" fmla="*/ 899885 h 2027737"/>
                <a:gd name="connsiteX5" fmla="*/ 6741961 w 6741961"/>
                <a:gd name="connsiteY5" fmla="*/ 0 h 2027737"/>
                <a:gd name="connsiteX0" fmla="*/ 50873 w 6741961"/>
                <a:gd name="connsiteY0" fmla="*/ 116114 h 2027737"/>
                <a:gd name="connsiteX1" fmla="*/ 1182990 w 6741961"/>
                <a:gd name="connsiteY1" fmla="*/ 1959429 h 2027737"/>
                <a:gd name="connsiteX2" fmla="*/ 2924705 w 6741961"/>
                <a:gd name="connsiteY2" fmla="*/ 232229 h 2027737"/>
                <a:gd name="connsiteX3" fmla="*/ 4405162 w 6741961"/>
                <a:gd name="connsiteY3" fmla="*/ 2017486 h 2027737"/>
                <a:gd name="connsiteX4" fmla="*/ 5842074 w 6741961"/>
                <a:gd name="connsiteY4" fmla="*/ 899885 h 2027737"/>
                <a:gd name="connsiteX5" fmla="*/ 6741961 w 6741961"/>
                <a:gd name="connsiteY5" fmla="*/ 0 h 2027737"/>
                <a:gd name="connsiteX0" fmla="*/ 116242 w 6807330"/>
                <a:gd name="connsiteY0" fmla="*/ 116114 h 2075693"/>
                <a:gd name="connsiteX1" fmla="*/ 566187 w 6807330"/>
                <a:gd name="connsiteY1" fmla="*/ 2075543 h 2075693"/>
                <a:gd name="connsiteX2" fmla="*/ 2990074 w 6807330"/>
                <a:gd name="connsiteY2" fmla="*/ 232229 h 2075693"/>
                <a:gd name="connsiteX3" fmla="*/ 4470531 w 6807330"/>
                <a:gd name="connsiteY3" fmla="*/ 2017486 h 2075693"/>
                <a:gd name="connsiteX4" fmla="*/ 5907443 w 6807330"/>
                <a:gd name="connsiteY4" fmla="*/ 899885 h 2075693"/>
                <a:gd name="connsiteX5" fmla="*/ 6807330 w 6807330"/>
                <a:gd name="connsiteY5" fmla="*/ 0 h 2075693"/>
                <a:gd name="connsiteX0" fmla="*/ 108909 w 6799997"/>
                <a:gd name="connsiteY0" fmla="*/ 116114 h 2081869"/>
                <a:gd name="connsiteX1" fmla="*/ 558854 w 6799997"/>
                <a:gd name="connsiteY1" fmla="*/ 2075543 h 2081869"/>
                <a:gd name="connsiteX2" fmla="*/ 2721484 w 6799997"/>
                <a:gd name="connsiteY2" fmla="*/ 783771 h 2081869"/>
                <a:gd name="connsiteX3" fmla="*/ 4463198 w 6799997"/>
                <a:gd name="connsiteY3" fmla="*/ 2017486 h 2081869"/>
                <a:gd name="connsiteX4" fmla="*/ 5900110 w 6799997"/>
                <a:gd name="connsiteY4" fmla="*/ 899885 h 2081869"/>
                <a:gd name="connsiteX5" fmla="*/ 6799997 w 6799997"/>
                <a:gd name="connsiteY5" fmla="*/ 0 h 2081869"/>
                <a:gd name="connsiteX0" fmla="*/ 108909 w 6799997"/>
                <a:gd name="connsiteY0" fmla="*/ 116114 h 2082071"/>
                <a:gd name="connsiteX1" fmla="*/ 558854 w 6799997"/>
                <a:gd name="connsiteY1" fmla="*/ 2075543 h 2082071"/>
                <a:gd name="connsiteX2" fmla="*/ 2721484 w 6799997"/>
                <a:gd name="connsiteY2" fmla="*/ 783771 h 2082071"/>
                <a:gd name="connsiteX3" fmla="*/ 4608341 w 6799997"/>
                <a:gd name="connsiteY3" fmla="*/ 1741715 h 2082071"/>
                <a:gd name="connsiteX4" fmla="*/ 5900110 w 6799997"/>
                <a:gd name="connsiteY4" fmla="*/ 899885 h 2082071"/>
                <a:gd name="connsiteX5" fmla="*/ 6799997 w 6799997"/>
                <a:gd name="connsiteY5" fmla="*/ 0 h 2082071"/>
                <a:gd name="connsiteX0" fmla="*/ 108909 w 6799997"/>
                <a:gd name="connsiteY0" fmla="*/ 116114 h 2082071"/>
                <a:gd name="connsiteX1" fmla="*/ 558854 w 6799997"/>
                <a:gd name="connsiteY1" fmla="*/ 2075543 h 2082071"/>
                <a:gd name="connsiteX2" fmla="*/ 2721484 w 6799997"/>
                <a:gd name="connsiteY2" fmla="*/ 783771 h 2082071"/>
                <a:gd name="connsiteX3" fmla="*/ 4608341 w 6799997"/>
                <a:gd name="connsiteY3" fmla="*/ 1741715 h 2082071"/>
                <a:gd name="connsiteX4" fmla="*/ 5958167 w 6799997"/>
                <a:gd name="connsiteY4" fmla="*/ 493485 h 2082071"/>
                <a:gd name="connsiteX5" fmla="*/ 6799997 w 6799997"/>
                <a:gd name="connsiteY5" fmla="*/ 0 h 2082071"/>
                <a:gd name="connsiteX0" fmla="*/ 108909 w 6843540"/>
                <a:gd name="connsiteY0" fmla="*/ 580571 h 2546528"/>
                <a:gd name="connsiteX1" fmla="*/ 558854 w 6843540"/>
                <a:gd name="connsiteY1" fmla="*/ 2540000 h 2546528"/>
                <a:gd name="connsiteX2" fmla="*/ 2721484 w 6843540"/>
                <a:gd name="connsiteY2" fmla="*/ 1248228 h 2546528"/>
                <a:gd name="connsiteX3" fmla="*/ 4608341 w 6843540"/>
                <a:gd name="connsiteY3" fmla="*/ 2206172 h 2546528"/>
                <a:gd name="connsiteX4" fmla="*/ 5958167 w 6843540"/>
                <a:gd name="connsiteY4" fmla="*/ 957942 h 2546528"/>
                <a:gd name="connsiteX5" fmla="*/ 6843540 w 6843540"/>
                <a:gd name="connsiteY5" fmla="*/ 0 h 2546528"/>
                <a:gd name="connsiteX0" fmla="*/ 108909 w 6843540"/>
                <a:gd name="connsiteY0" fmla="*/ 667657 h 2633614"/>
                <a:gd name="connsiteX1" fmla="*/ 558854 w 6843540"/>
                <a:gd name="connsiteY1" fmla="*/ 2627086 h 2633614"/>
                <a:gd name="connsiteX2" fmla="*/ 2721484 w 6843540"/>
                <a:gd name="connsiteY2" fmla="*/ 1335314 h 2633614"/>
                <a:gd name="connsiteX3" fmla="*/ 4608341 w 6843540"/>
                <a:gd name="connsiteY3" fmla="*/ 2293258 h 2633614"/>
                <a:gd name="connsiteX4" fmla="*/ 5958167 w 6843540"/>
                <a:gd name="connsiteY4" fmla="*/ 1045028 h 2633614"/>
                <a:gd name="connsiteX5" fmla="*/ 6843540 w 6843540"/>
                <a:gd name="connsiteY5" fmla="*/ 0 h 2633614"/>
                <a:gd name="connsiteX0" fmla="*/ 433778 w 6406409"/>
                <a:gd name="connsiteY0" fmla="*/ 1639207 h 2629704"/>
                <a:gd name="connsiteX1" fmla="*/ 121723 w 6406409"/>
                <a:gd name="connsiteY1" fmla="*/ 2627086 h 2629704"/>
                <a:gd name="connsiteX2" fmla="*/ 2284353 w 6406409"/>
                <a:gd name="connsiteY2" fmla="*/ 1335314 h 2629704"/>
                <a:gd name="connsiteX3" fmla="*/ 4171210 w 6406409"/>
                <a:gd name="connsiteY3" fmla="*/ 2293258 h 2629704"/>
                <a:gd name="connsiteX4" fmla="*/ 5521036 w 6406409"/>
                <a:gd name="connsiteY4" fmla="*/ 1045028 h 2629704"/>
                <a:gd name="connsiteX5" fmla="*/ 6406409 w 6406409"/>
                <a:gd name="connsiteY5" fmla="*/ 0 h 2629704"/>
                <a:gd name="connsiteX0" fmla="*/ 433778 w 5571388"/>
                <a:gd name="connsiteY0" fmla="*/ 660032 h 1650529"/>
                <a:gd name="connsiteX1" fmla="*/ 121723 w 5571388"/>
                <a:gd name="connsiteY1" fmla="*/ 1647911 h 1650529"/>
                <a:gd name="connsiteX2" fmla="*/ 2284353 w 5571388"/>
                <a:gd name="connsiteY2" fmla="*/ 356139 h 1650529"/>
                <a:gd name="connsiteX3" fmla="*/ 4171210 w 5571388"/>
                <a:gd name="connsiteY3" fmla="*/ 1314083 h 1650529"/>
                <a:gd name="connsiteX4" fmla="*/ 5521036 w 5571388"/>
                <a:gd name="connsiteY4" fmla="*/ 65853 h 1650529"/>
                <a:gd name="connsiteX5" fmla="*/ 1710584 w 5571388"/>
                <a:gd name="connsiteY5" fmla="*/ 649600 h 1650529"/>
                <a:gd name="connsiteX0" fmla="*/ 571948 w 5709558"/>
                <a:gd name="connsiteY0" fmla="*/ 660032 h 1680375"/>
                <a:gd name="connsiteX1" fmla="*/ 259893 w 5709558"/>
                <a:gd name="connsiteY1" fmla="*/ 1647911 h 1680375"/>
                <a:gd name="connsiteX2" fmla="*/ 4309380 w 5709558"/>
                <a:gd name="connsiteY2" fmla="*/ 1314083 h 1680375"/>
                <a:gd name="connsiteX3" fmla="*/ 5659206 w 5709558"/>
                <a:gd name="connsiteY3" fmla="*/ 65853 h 1680375"/>
                <a:gd name="connsiteX4" fmla="*/ 1848754 w 5709558"/>
                <a:gd name="connsiteY4" fmla="*/ 649600 h 1680375"/>
                <a:gd name="connsiteX0" fmla="*/ 571948 w 4331292"/>
                <a:gd name="connsiteY0" fmla="*/ 10432 h 1030775"/>
                <a:gd name="connsiteX1" fmla="*/ 259893 w 4331292"/>
                <a:gd name="connsiteY1" fmla="*/ 998311 h 1030775"/>
                <a:gd name="connsiteX2" fmla="*/ 4309380 w 4331292"/>
                <a:gd name="connsiteY2" fmla="*/ 664483 h 1030775"/>
                <a:gd name="connsiteX3" fmla="*/ 1848754 w 4331292"/>
                <a:gd name="connsiteY3" fmla="*/ 0 h 1030775"/>
                <a:gd name="connsiteX0" fmla="*/ 332753 w 1742971"/>
                <a:gd name="connsiteY0" fmla="*/ 10432 h 1013971"/>
                <a:gd name="connsiteX1" fmla="*/ 20698 w 1742971"/>
                <a:gd name="connsiteY1" fmla="*/ 998311 h 1013971"/>
                <a:gd name="connsiteX2" fmla="*/ 745960 w 1742971"/>
                <a:gd name="connsiteY2" fmla="*/ 531133 h 1013971"/>
                <a:gd name="connsiteX3" fmla="*/ 1609559 w 1742971"/>
                <a:gd name="connsiteY3" fmla="*/ 0 h 1013971"/>
                <a:gd name="connsiteX0" fmla="*/ 160578 w 1866071"/>
                <a:gd name="connsiteY0" fmla="*/ 0 h 1354423"/>
                <a:gd name="connsiteX1" fmla="*/ 143798 w 1866071"/>
                <a:gd name="connsiteY1" fmla="*/ 1321254 h 1354423"/>
                <a:gd name="connsiteX2" fmla="*/ 869060 w 1866071"/>
                <a:gd name="connsiteY2" fmla="*/ 854076 h 1354423"/>
                <a:gd name="connsiteX3" fmla="*/ 1732659 w 1866071"/>
                <a:gd name="connsiteY3" fmla="*/ 322943 h 1354423"/>
                <a:gd name="connsiteX0" fmla="*/ 31687 w 1737180"/>
                <a:gd name="connsiteY0" fmla="*/ 0 h 1354423"/>
                <a:gd name="connsiteX1" fmla="*/ 14907 w 1737180"/>
                <a:gd name="connsiteY1" fmla="*/ 1321254 h 1354423"/>
                <a:gd name="connsiteX2" fmla="*/ 740169 w 1737180"/>
                <a:gd name="connsiteY2" fmla="*/ 854076 h 1354423"/>
                <a:gd name="connsiteX3" fmla="*/ 1603768 w 1737180"/>
                <a:gd name="connsiteY3" fmla="*/ 322943 h 1354423"/>
                <a:gd name="connsiteX0" fmla="*/ 31687 w 1608215"/>
                <a:gd name="connsiteY0" fmla="*/ 0 h 1354423"/>
                <a:gd name="connsiteX1" fmla="*/ 14907 w 1608215"/>
                <a:gd name="connsiteY1" fmla="*/ 1321254 h 1354423"/>
                <a:gd name="connsiteX2" fmla="*/ 740169 w 1608215"/>
                <a:gd name="connsiteY2" fmla="*/ 854076 h 1354423"/>
                <a:gd name="connsiteX3" fmla="*/ 1603768 w 1608215"/>
                <a:gd name="connsiteY3" fmla="*/ 322943 h 1354423"/>
                <a:gd name="connsiteX0" fmla="*/ 31687 w 1623219"/>
                <a:gd name="connsiteY0" fmla="*/ 0 h 1347956"/>
                <a:gd name="connsiteX1" fmla="*/ 14907 w 1623219"/>
                <a:gd name="connsiteY1" fmla="*/ 1321254 h 1347956"/>
                <a:gd name="connsiteX2" fmla="*/ 740169 w 1623219"/>
                <a:gd name="connsiteY2" fmla="*/ 854076 h 1347956"/>
                <a:gd name="connsiteX3" fmla="*/ 1537840 w 1623219"/>
                <a:gd name="connsiteY3" fmla="*/ 462102 h 1347956"/>
                <a:gd name="connsiteX4" fmla="*/ 1603768 w 1623219"/>
                <a:gd name="connsiteY4" fmla="*/ 322943 h 1347956"/>
                <a:gd name="connsiteX0" fmla="*/ 31687 w 1681886"/>
                <a:gd name="connsiteY0" fmla="*/ 0 h 1346687"/>
                <a:gd name="connsiteX1" fmla="*/ 14907 w 1681886"/>
                <a:gd name="connsiteY1" fmla="*/ 1321254 h 1346687"/>
                <a:gd name="connsiteX2" fmla="*/ 740169 w 1681886"/>
                <a:gd name="connsiteY2" fmla="*/ 854076 h 1346687"/>
                <a:gd name="connsiteX3" fmla="*/ 1623565 w 1681886"/>
                <a:gd name="connsiteY3" fmla="*/ 643077 h 1346687"/>
                <a:gd name="connsiteX4" fmla="*/ 1603768 w 1681886"/>
                <a:gd name="connsiteY4" fmla="*/ 322943 h 1346687"/>
                <a:gd name="connsiteX0" fmla="*/ 31687 w 1656279"/>
                <a:gd name="connsiteY0" fmla="*/ 0 h 1346687"/>
                <a:gd name="connsiteX1" fmla="*/ 14907 w 1656279"/>
                <a:gd name="connsiteY1" fmla="*/ 1321254 h 1346687"/>
                <a:gd name="connsiteX2" fmla="*/ 740169 w 1656279"/>
                <a:gd name="connsiteY2" fmla="*/ 854076 h 1346687"/>
                <a:gd name="connsiteX3" fmla="*/ 1623565 w 1656279"/>
                <a:gd name="connsiteY3" fmla="*/ 643077 h 1346687"/>
                <a:gd name="connsiteX4" fmla="*/ 1394218 w 1656279"/>
                <a:gd name="connsiteY4" fmla="*/ 65768 h 1346687"/>
                <a:gd name="connsiteX0" fmla="*/ 31687 w 1394218"/>
                <a:gd name="connsiteY0" fmla="*/ 0 h 1349043"/>
                <a:gd name="connsiteX1" fmla="*/ 14907 w 1394218"/>
                <a:gd name="connsiteY1" fmla="*/ 1321254 h 1349043"/>
                <a:gd name="connsiteX2" fmla="*/ 740169 w 1394218"/>
                <a:gd name="connsiteY2" fmla="*/ 854076 h 1349043"/>
                <a:gd name="connsiteX3" fmla="*/ 1175890 w 1394218"/>
                <a:gd name="connsiteY3" fmla="*/ 319227 h 1349043"/>
                <a:gd name="connsiteX4" fmla="*/ 1394218 w 1394218"/>
                <a:gd name="connsiteY4" fmla="*/ 65768 h 1349043"/>
                <a:gd name="connsiteX0" fmla="*/ 31687 w 1443841"/>
                <a:gd name="connsiteY0" fmla="*/ 0 h 1348309"/>
                <a:gd name="connsiteX1" fmla="*/ 14907 w 1443841"/>
                <a:gd name="connsiteY1" fmla="*/ 1321254 h 1348309"/>
                <a:gd name="connsiteX2" fmla="*/ 740169 w 1443841"/>
                <a:gd name="connsiteY2" fmla="*/ 854076 h 1348309"/>
                <a:gd name="connsiteX3" fmla="*/ 1375915 w 1443841"/>
                <a:gd name="connsiteY3" fmla="*/ 414477 h 1348309"/>
                <a:gd name="connsiteX4" fmla="*/ 1394218 w 1443841"/>
                <a:gd name="connsiteY4" fmla="*/ 65768 h 1348309"/>
                <a:gd name="connsiteX0" fmla="*/ 60064 w 1472218"/>
                <a:gd name="connsiteY0" fmla="*/ 0 h 1325640"/>
                <a:gd name="connsiteX1" fmla="*/ 43284 w 1472218"/>
                <a:gd name="connsiteY1" fmla="*/ 1321254 h 1325640"/>
                <a:gd name="connsiteX2" fmla="*/ 1404292 w 1472218"/>
                <a:gd name="connsiteY2" fmla="*/ 414477 h 1325640"/>
                <a:gd name="connsiteX3" fmla="*/ 1422595 w 1472218"/>
                <a:gd name="connsiteY3" fmla="*/ 65768 h 1325640"/>
                <a:gd name="connsiteX0" fmla="*/ 0 w 1545504"/>
                <a:gd name="connsiteY0" fmla="*/ 0 h 1267430"/>
                <a:gd name="connsiteX1" fmla="*/ 116570 w 1545504"/>
                <a:gd name="connsiteY1" fmla="*/ 1264104 h 1267430"/>
                <a:gd name="connsiteX2" fmla="*/ 1477578 w 1545504"/>
                <a:gd name="connsiteY2" fmla="*/ 357327 h 1267430"/>
                <a:gd name="connsiteX3" fmla="*/ 1495881 w 1545504"/>
                <a:gd name="connsiteY3" fmla="*/ 8618 h 1267430"/>
                <a:gd name="connsiteX0" fmla="*/ 0 w 1722686"/>
                <a:gd name="connsiteY0" fmla="*/ 0 h 1267035"/>
                <a:gd name="connsiteX1" fmla="*/ 116570 w 1722686"/>
                <a:gd name="connsiteY1" fmla="*/ 1264104 h 1267035"/>
                <a:gd name="connsiteX2" fmla="*/ 1687128 w 1722686"/>
                <a:gd name="connsiteY2" fmla="*/ 338277 h 1267035"/>
                <a:gd name="connsiteX3" fmla="*/ 1495881 w 1722686"/>
                <a:gd name="connsiteY3" fmla="*/ 8618 h 1267035"/>
                <a:gd name="connsiteX0" fmla="*/ 0 w 1808411"/>
                <a:gd name="connsiteY0" fmla="*/ 0 h 1334884"/>
                <a:gd name="connsiteX1" fmla="*/ 202295 w 1808411"/>
                <a:gd name="connsiteY1" fmla="*/ 1330779 h 1334884"/>
                <a:gd name="connsiteX2" fmla="*/ 1772853 w 1808411"/>
                <a:gd name="connsiteY2" fmla="*/ 404952 h 1334884"/>
                <a:gd name="connsiteX3" fmla="*/ 1581606 w 1808411"/>
                <a:gd name="connsiteY3" fmla="*/ 75293 h 1334884"/>
                <a:gd name="connsiteX0" fmla="*/ 0 w 1808411"/>
                <a:gd name="connsiteY0" fmla="*/ 0 h 1334884"/>
                <a:gd name="connsiteX1" fmla="*/ 202295 w 1808411"/>
                <a:gd name="connsiteY1" fmla="*/ 1330779 h 1334884"/>
                <a:gd name="connsiteX2" fmla="*/ 1772853 w 1808411"/>
                <a:gd name="connsiteY2" fmla="*/ 404952 h 1334884"/>
                <a:gd name="connsiteX3" fmla="*/ 1581606 w 1808411"/>
                <a:gd name="connsiteY3" fmla="*/ 75293 h 1334884"/>
                <a:gd name="connsiteX0" fmla="*/ 169844 w 1682980"/>
                <a:gd name="connsiteY0" fmla="*/ 0 h 1373729"/>
                <a:gd name="connsiteX1" fmla="*/ 76864 w 1682980"/>
                <a:gd name="connsiteY1" fmla="*/ 1368879 h 1373729"/>
                <a:gd name="connsiteX2" fmla="*/ 1647422 w 1682980"/>
                <a:gd name="connsiteY2" fmla="*/ 443052 h 1373729"/>
                <a:gd name="connsiteX3" fmla="*/ 1456175 w 1682980"/>
                <a:gd name="connsiteY3" fmla="*/ 113393 h 1373729"/>
                <a:gd name="connsiteX0" fmla="*/ 156994 w 1443325"/>
                <a:gd name="connsiteY0" fmla="*/ 0 h 1369140"/>
                <a:gd name="connsiteX1" fmla="*/ 64014 w 1443325"/>
                <a:gd name="connsiteY1" fmla="*/ 1368879 h 1369140"/>
                <a:gd name="connsiteX2" fmla="*/ 1443325 w 1443325"/>
                <a:gd name="connsiteY2" fmla="*/ 113393 h 1369140"/>
                <a:gd name="connsiteX0" fmla="*/ 135405 w 1088361"/>
                <a:gd name="connsiteY0" fmla="*/ 0 h 1370748"/>
                <a:gd name="connsiteX1" fmla="*/ 42425 w 1088361"/>
                <a:gd name="connsiteY1" fmla="*/ 1368879 h 1370748"/>
                <a:gd name="connsiteX2" fmla="*/ 1088361 w 1088361"/>
                <a:gd name="connsiteY2" fmla="*/ 284843 h 1370748"/>
                <a:gd name="connsiteX0" fmla="*/ 135405 w 1088361"/>
                <a:gd name="connsiteY0" fmla="*/ 0 h 1370941"/>
                <a:gd name="connsiteX1" fmla="*/ 42425 w 1088361"/>
                <a:gd name="connsiteY1" fmla="*/ 1368879 h 1370941"/>
                <a:gd name="connsiteX2" fmla="*/ 1088361 w 1088361"/>
                <a:gd name="connsiteY2" fmla="*/ 284843 h 1370941"/>
              </a:gdLst>
              <a:ahLst/>
              <a:cxnLst>
                <a:cxn ang="0">
                  <a:pos x="connsiteX0" y="connsiteY0"/>
                </a:cxn>
                <a:cxn ang="0">
                  <a:pos x="connsiteX1" y="connsiteY1"/>
                </a:cxn>
                <a:cxn ang="0">
                  <a:pos x="connsiteX2" y="connsiteY2"/>
                </a:cxn>
              </a:cxnLst>
              <a:rect l="l" t="t" r="r" b="b"/>
              <a:pathLst>
                <a:path w="1088361" h="1370941">
                  <a:moveTo>
                    <a:pt x="135405" y="0"/>
                  </a:moveTo>
                  <a:cubicBezTo>
                    <a:pt x="228690" y="332166"/>
                    <a:pt x="-116401" y="1321405"/>
                    <a:pt x="42425" y="1368879"/>
                  </a:cubicBezTo>
                  <a:cubicBezTo>
                    <a:pt x="201251" y="1416353"/>
                    <a:pt x="1048655" y="632128"/>
                    <a:pt x="1088361" y="284843"/>
                  </a:cubicBezTo>
                </a:path>
              </a:pathLst>
            </a:custGeom>
            <a:noFill/>
            <a:ln w="76200">
              <a:gradFill>
                <a:gsLst>
                  <a:gs pos="0">
                    <a:srgbClr val="0A5079"/>
                  </a:gs>
                  <a:gs pos="100000">
                    <a:srgbClr val="22A6E0"/>
                  </a:gs>
                </a:gsLst>
                <a:lin ang="5400000" scaled="0"/>
              </a:gra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1" name="Oval 10"/>
            <p:cNvSpPr/>
            <p:nvPr/>
          </p:nvSpPr>
          <p:spPr bwMode="auto">
            <a:xfrm>
              <a:off x="208928" y="2572771"/>
              <a:ext cx="1569600" cy="1569600"/>
            </a:xfrm>
            <a:prstGeom prst="ellipse">
              <a:avLst/>
            </a:prstGeom>
            <a:gradFill>
              <a:gsLst>
                <a:gs pos="0">
                  <a:srgbClr val="0A5079"/>
                </a:gs>
                <a:gs pos="100000">
                  <a:srgbClr val="22A6E0"/>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ctr" anchorCtr="0" compatLnSpc="1">
              <a:prstTxWarp prst="textNoShape">
                <a:avLst/>
              </a:prstTxWarp>
            </a:bodyPr>
            <a:lstStyle/>
            <a:p>
              <a:pPr algn="ctr" fontAlgn="base">
                <a:spcBef>
                  <a:spcPct val="0"/>
                </a:spcBef>
                <a:spcAft>
                  <a:spcPct val="0"/>
                </a:spcAft>
              </a:pPr>
              <a:r>
                <a:rPr lang="en-GB" sz="2400" b="1" dirty="0">
                  <a:solidFill>
                    <a:prstClr val="white"/>
                  </a:solidFill>
                  <a:cs typeface="Calibri" panose="020F0502020204030204" pitchFamily="34" charset="0"/>
                </a:rPr>
                <a:t>2011</a:t>
              </a:r>
              <a:br>
                <a:rPr lang="en-GB" sz="2400" b="1" dirty="0">
                  <a:solidFill>
                    <a:prstClr val="white"/>
                  </a:solidFill>
                  <a:cs typeface="Calibri" panose="020F0502020204030204" pitchFamily="34" charset="0"/>
                </a:rPr>
              </a:br>
              <a:r>
                <a:rPr lang="en-GB" sz="900" b="1" dirty="0">
                  <a:solidFill>
                    <a:prstClr val="white"/>
                  </a:solidFill>
                  <a:cs typeface="Calibri" panose="020F0502020204030204" pitchFamily="34" charset="0"/>
                </a:rPr>
                <a:t>Moscow Declaration </a:t>
              </a:r>
              <a:r>
                <a:rPr lang="en-GB" b="1" dirty="0">
                  <a:solidFill>
                    <a:schemeClr val="bg1"/>
                  </a:solidFill>
                  <a:cs typeface="Calibri" panose="020F0502020204030204" pitchFamily="34" charset="0"/>
                  <a:sym typeface="Wingdings"/>
                  <a:hlinkClick r:id="rId14"/>
                </a:rPr>
                <a:t></a:t>
              </a:r>
              <a:endParaRPr lang="en-GB" b="1" dirty="0">
                <a:solidFill>
                  <a:schemeClr val="bg1"/>
                </a:solidFill>
                <a:cs typeface="Calibri" panose="020F0502020204030204" pitchFamily="34" charset="0"/>
              </a:endParaRPr>
            </a:p>
          </p:txBody>
        </p:sp>
        <p:pic>
          <p:nvPicPr>
            <p:cNvPr id="22" name="Picture 7"/>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867438" y="693212"/>
              <a:ext cx="745694" cy="104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549430" y="2776546"/>
              <a:ext cx="118859" cy="11885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2" descr="http://www.who.int/conferences/global-ncd-conference/uruguay-logo-630px.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79233" y="2857105"/>
              <a:ext cx="1265805" cy="663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15350" y="3466549"/>
              <a:ext cx="565227" cy="491566"/>
            </a:xfrm>
            <a:prstGeom prst="rect">
              <a:avLst/>
            </a:prstGeom>
            <a:noFill/>
          </p:spPr>
          <p:txBody>
            <a:bodyPr wrap="none" rtlCol="0">
              <a:spAutoFit/>
            </a:bodyPr>
            <a:lstStyle/>
            <a:p>
              <a:r>
                <a:rPr lang="en-GB" sz="1350" b="1" dirty="0">
                  <a:solidFill>
                    <a:srgbClr val="009CDE"/>
                  </a:solidFill>
                  <a:cs typeface="Calibri" panose="020F0502020204030204" pitchFamily="34" charset="0"/>
                  <a:sym typeface="Wingdings"/>
                  <a:hlinkClick r:id="rId17"/>
                </a:rPr>
                <a:t></a:t>
              </a:r>
              <a:endParaRPr lang="en-US" sz="1350" dirty="0">
                <a:solidFill>
                  <a:srgbClr val="009CDE"/>
                </a:solidFill>
              </a:endParaRPr>
            </a:p>
          </p:txBody>
        </p:sp>
        <p:sp>
          <p:nvSpPr>
            <p:cNvPr id="10" name="TextBox 9"/>
            <p:cNvSpPr txBox="1"/>
            <p:nvPr/>
          </p:nvSpPr>
          <p:spPr>
            <a:xfrm>
              <a:off x="717503" y="1438275"/>
              <a:ext cx="565227" cy="491566"/>
            </a:xfrm>
            <a:prstGeom prst="rect">
              <a:avLst/>
            </a:prstGeom>
            <a:noFill/>
          </p:spPr>
          <p:txBody>
            <a:bodyPr wrap="none" rtlCol="0">
              <a:spAutoFit/>
            </a:bodyPr>
            <a:lstStyle/>
            <a:p>
              <a:r>
                <a:rPr lang="en-US" sz="1350" dirty="0">
                  <a:sym typeface="Wingdings"/>
                  <a:hlinkClick r:id="rId18"/>
                </a:rPr>
                <a:t></a:t>
              </a:r>
              <a:endParaRPr lang="en-US" sz="1350" dirty="0"/>
            </a:p>
          </p:txBody>
        </p:sp>
        <p:sp>
          <p:nvSpPr>
            <p:cNvPr id="12" name="TextBox 11"/>
            <p:cNvSpPr txBox="1"/>
            <p:nvPr/>
          </p:nvSpPr>
          <p:spPr>
            <a:xfrm>
              <a:off x="2887849" y="1438275"/>
              <a:ext cx="565227" cy="491566"/>
            </a:xfrm>
            <a:prstGeom prst="rect">
              <a:avLst/>
            </a:prstGeom>
            <a:noFill/>
          </p:spPr>
          <p:txBody>
            <a:bodyPr wrap="none" rtlCol="0">
              <a:spAutoFit/>
            </a:bodyPr>
            <a:lstStyle/>
            <a:p>
              <a:r>
                <a:rPr lang="en-US" sz="1350" dirty="0">
                  <a:sym typeface="Wingdings"/>
                  <a:hlinkClick r:id="rId19"/>
                </a:rPr>
                <a:t></a:t>
              </a:r>
              <a:endParaRPr lang="en-US" sz="1350" dirty="0"/>
            </a:p>
          </p:txBody>
        </p:sp>
      </p:grpSp>
      <p:sp>
        <p:nvSpPr>
          <p:cNvPr id="27" name="Title 26">
            <a:extLst>
              <a:ext uri="{FF2B5EF4-FFF2-40B4-BE49-F238E27FC236}">
                <a16:creationId xmlns="" xmlns:a16="http://schemas.microsoft.com/office/drawing/2014/main" id="{9EFCE814-B70F-44F4-B1CF-A86125D09D04}"/>
              </a:ext>
            </a:extLst>
          </p:cNvPr>
          <p:cNvSpPr>
            <a:spLocks noGrp="1"/>
          </p:cNvSpPr>
          <p:nvPr>
            <p:ph type="title"/>
          </p:nvPr>
        </p:nvSpPr>
        <p:spPr>
          <a:xfrm>
            <a:off x="0" y="679905"/>
            <a:ext cx="8735486" cy="857250"/>
          </a:xfrm>
        </p:spPr>
        <p:txBody>
          <a:bodyPr>
            <a:normAutofit fontScale="90000"/>
          </a:bodyPr>
          <a:lstStyle/>
          <a:p>
            <a:pPr algn="ctr"/>
            <a:r>
              <a:rPr lang="en-GB" dirty="0"/>
              <a:t>Commitments made by world leaders to ↓ premature deaths from NCDs 2011-2018</a:t>
            </a:r>
            <a:r>
              <a:rPr lang="en-GB" sz="3000" dirty="0">
                <a:solidFill>
                  <a:srgbClr val="2F71C1"/>
                </a:solidFill>
              </a:rPr>
              <a:t/>
            </a:r>
            <a:br>
              <a:rPr lang="en-GB" sz="3000" dirty="0">
                <a:solidFill>
                  <a:srgbClr val="2F71C1"/>
                </a:solidFill>
              </a:rPr>
            </a:br>
            <a:endParaRPr lang="en-GB" sz="3000" dirty="0">
              <a:solidFill>
                <a:srgbClr val="2F71C1"/>
              </a:solidFill>
            </a:endParaRPr>
          </a:p>
        </p:txBody>
      </p:sp>
    </p:spTree>
    <p:extLst>
      <p:ext uri="{BB962C8B-B14F-4D97-AF65-F5344CB8AC3E}">
        <p14:creationId xmlns:p14="http://schemas.microsoft.com/office/powerpoint/2010/main" val="231099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042A4DB-A5CB-4333-B62C-009FFF6152F3}"/>
              </a:ext>
            </a:extLst>
          </p:cNvPr>
          <p:cNvSpPr>
            <a:spLocks noGrp="1"/>
          </p:cNvSpPr>
          <p:nvPr>
            <p:ph type="title"/>
          </p:nvPr>
        </p:nvSpPr>
        <p:spPr>
          <a:xfrm>
            <a:off x="152400" y="123511"/>
            <a:ext cx="8991600" cy="1143000"/>
          </a:xfrm>
        </p:spPr>
        <p:txBody>
          <a:bodyPr>
            <a:noAutofit/>
          </a:bodyPr>
          <a:lstStyle/>
          <a:p>
            <a:r>
              <a:rPr lang="fr-CH" dirty="0"/>
              <a:t>2018 UN </a:t>
            </a:r>
            <a:r>
              <a:rPr lang="fr-CH" dirty="0" err="1"/>
              <a:t>Political</a:t>
            </a:r>
            <a:r>
              <a:rPr lang="fr-CH" dirty="0"/>
              <a:t> </a:t>
            </a:r>
            <a:r>
              <a:rPr lang="fr-CH" dirty="0" err="1"/>
              <a:t>Declaration</a:t>
            </a:r>
            <a:r>
              <a:rPr lang="fr-CH" dirty="0"/>
              <a:t> </a:t>
            </a:r>
            <a:br>
              <a:rPr lang="fr-CH" dirty="0"/>
            </a:br>
            <a:r>
              <a:rPr lang="fr-CH" dirty="0"/>
              <a:t>on </a:t>
            </a:r>
            <a:r>
              <a:rPr lang="fr-CH" dirty="0" err="1"/>
              <a:t>NCDs</a:t>
            </a:r>
            <a:endParaRPr lang="fr-CH" dirty="0"/>
          </a:p>
        </p:txBody>
      </p:sp>
      <p:sp>
        <p:nvSpPr>
          <p:cNvPr id="4" name="Espace réservé du numéro de diapositive 3">
            <a:extLst>
              <a:ext uri="{FF2B5EF4-FFF2-40B4-BE49-F238E27FC236}">
                <a16:creationId xmlns="" xmlns:a16="http://schemas.microsoft.com/office/drawing/2014/main" id="{FEF6A45C-FDD1-4B7F-BCCB-1F532F76C51C}"/>
              </a:ext>
            </a:extLst>
          </p:cNvPr>
          <p:cNvSpPr>
            <a:spLocks noGrp="1"/>
          </p:cNvSpPr>
          <p:nvPr>
            <p:ph type="sldNum" sz="quarter" idx="12"/>
          </p:nvPr>
        </p:nvSpPr>
        <p:spPr/>
        <p:txBody>
          <a:bodyPr/>
          <a:lstStyle/>
          <a:p>
            <a:fld id="{29998EA3-FA9D-4CA1-BAA1-56F414042093}" type="slidenum">
              <a:rPr lang="en-US" smtClean="0"/>
              <a:pPr/>
              <a:t>22</a:t>
            </a:fld>
            <a:endParaRPr lang="en-US" dirty="0"/>
          </a:p>
        </p:txBody>
      </p:sp>
      <p:pic>
        <p:nvPicPr>
          <p:cNvPr id="6" name="Picture 2" descr="https://ncdalliance.org/sites/default/files/styles/feature_1800x900/public/news/Screenshot%202018-03-22%2010.20.29.png?itok=NXXYKPme">
            <a:extLst>
              <a:ext uri="{FF2B5EF4-FFF2-40B4-BE49-F238E27FC236}">
                <a16:creationId xmlns="" xmlns:a16="http://schemas.microsoft.com/office/drawing/2014/main" id="{20224A66-B336-464E-B35C-34B3477DAE3F}"/>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 xmlns:a16="http://schemas.microsoft.com/office/drawing/2014/main" id="{28C95DCC-9474-4DFB-8242-B7DA773E0DFF}"/>
              </a:ext>
            </a:extLst>
          </p:cNvPr>
          <p:cNvPicPr>
            <a:picLocks noChangeAspect="1"/>
          </p:cNvPicPr>
          <p:nvPr/>
        </p:nvPicPr>
        <p:blipFill>
          <a:blip r:embed="rId3" cstate="print"/>
          <a:stretch>
            <a:fillRect/>
          </a:stretch>
        </p:blipFill>
        <p:spPr>
          <a:xfrm>
            <a:off x="2376601" y="2398551"/>
            <a:ext cx="2782066" cy="3847206"/>
          </a:xfrm>
          <a:prstGeom prst="rect">
            <a:avLst/>
          </a:prstGeom>
          <a:ln>
            <a:noFill/>
          </a:ln>
          <a:effectLst>
            <a:outerShdw blurRad="292100" dist="139700" dir="2700000" algn="tl" rotWithShape="0">
              <a:srgbClr val="333333">
                <a:alpha val="65000"/>
              </a:srgbClr>
            </a:outerShdw>
          </a:effectLst>
        </p:spPr>
      </p:pic>
      <p:sp>
        <p:nvSpPr>
          <p:cNvPr id="8" name="TextBox 1">
            <a:extLst>
              <a:ext uri="{FF2B5EF4-FFF2-40B4-BE49-F238E27FC236}">
                <a16:creationId xmlns="" xmlns:a16="http://schemas.microsoft.com/office/drawing/2014/main" id="{8717DFA1-E045-40CA-8428-3F755F499F7B}"/>
              </a:ext>
            </a:extLst>
          </p:cNvPr>
          <p:cNvSpPr txBox="1"/>
          <p:nvPr/>
        </p:nvSpPr>
        <p:spPr>
          <a:xfrm>
            <a:off x="5503468" y="2398551"/>
            <a:ext cx="3502421" cy="3847207"/>
          </a:xfrm>
          <a:prstGeom prst="rect">
            <a:avLst/>
          </a:prstGeom>
          <a:solidFill>
            <a:schemeClr val="bg1"/>
          </a:solidFill>
        </p:spPr>
        <p:txBody>
          <a:bodyPr wrap="square" rtlCol="0">
            <a:spAutoFit/>
          </a:bodyPr>
          <a:lstStyle/>
          <a:p>
            <a:pPr marL="214313" indent="-214313">
              <a:spcAft>
                <a:spcPts val="450"/>
              </a:spcAft>
              <a:buClr>
                <a:srgbClr val="009CDE"/>
              </a:buClr>
              <a:buFont typeface="Wingdings" panose="05000000000000000000" pitchFamily="2" charset="2"/>
              <a:buChar char="§"/>
            </a:pPr>
            <a:r>
              <a:rPr lang="en-GB" sz="2400" b="1" dirty="0">
                <a:solidFill>
                  <a:srgbClr val="2F71C1"/>
                </a:solidFill>
              </a:rPr>
              <a:t>13</a:t>
            </a:r>
            <a:r>
              <a:rPr lang="en-GB" sz="2400" dirty="0">
                <a:solidFill>
                  <a:srgbClr val="2F71C1"/>
                </a:solidFill>
              </a:rPr>
              <a:t> new commitments</a:t>
            </a:r>
          </a:p>
          <a:p>
            <a:pPr marL="214313" indent="-214313">
              <a:spcAft>
                <a:spcPts val="450"/>
              </a:spcAft>
              <a:buClr>
                <a:srgbClr val="2F71C1"/>
              </a:buClr>
              <a:buFont typeface="Wingdings" panose="05000000000000000000" pitchFamily="2" charset="2"/>
              <a:buChar char="§"/>
            </a:pPr>
            <a:r>
              <a:rPr lang="en-GB" sz="1500" dirty="0">
                <a:latin typeface="+mj-lt"/>
              </a:rPr>
              <a:t>Reaffirms everything agreed upon in 2011, 2014 and 2015 (2030 Agenda)</a:t>
            </a:r>
          </a:p>
          <a:p>
            <a:pPr marL="214313" indent="-214313">
              <a:spcAft>
                <a:spcPts val="450"/>
              </a:spcAft>
              <a:buClr>
                <a:srgbClr val="2F71C1"/>
              </a:buClr>
              <a:buFont typeface="Wingdings" panose="05000000000000000000" pitchFamily="2" charset="2"/>
              <a:buChar char="§"/>
            </a:pPr>
            <a:r>
              <a:rPr lang="en-GB" sz="1500" dirty="0">
                <a:latin typeface="+mj-lt"/>
              </a:rPr>
              <a:t>Strengthens the role of Heads of State and Government</a:t>
            </a:r>
          </a:p>
          <a:p>
            <a:pPr marL="214313" indent="-214313">
              <a:spcAft>
                <a:spcPts val="450"/>
              </a:spcAft>
              <a:buClr>
                <a:srgbClr val="2F71C1"/>
              </a:buClr>
              <a:buFont typeface="Wingdings" panose="05000000000000000000" pitchFamily="2" charset="2"/>
              <a:buChar char="§"/>
            </a:pPr>
            <a:r>
              <a:rPr lang="en-GB" sz="1500" b="1" dirty="0">
                <a:solidFill>
                  <a:srgbClr val="2F71C1"/>
                </a:solidFill>
                <a:latin typeface="+mj-lt"/>
              </a:rPr>
              <a:t>Transforms the 4 x 4 into 5 x 5 agenda </a:t>
            </a:r>
            <a:br>
              <a:rPr lang="en-GB" sz="1500" b="1" dirty="0">
                <a:solidFill>
                  <a:srgbClr val="2F71C1"/>
                </a:solidFill>
                <a:latin typeface="+mj-lt"/>
              </a:rPr>
            </a:br>
            <a:r>
              <a:rPr lang="en-GB" sz="1500" b="1" dirty="0">
                <a:solidFill>
                  <a:srgbClr val="2F71C1"/>
                </a:solidFill>
                <a:latin typeface="+mj-lt"/>
              </a:rPr>
              <a:t>(= air pollution + mental health)</a:t>
            </a:r>
          </a:p>
          <a:p>
            <a:pPr marL="214313" indent="-214313">
              <a:spcAft>
                <a:spcPts val="450"/>
              </a:spcAft>
              <a:buClr>
                <a:srgbClr val="2F71C1"/>
              </a:buClr>
              <a:buFont typeface="Wingdings" panose="05000000000000000000" pitchFamily="2" charset="2"/>
              <a:buChar char="§"/>
            </a:pPr>
            <a:r>
              <a:rPr lang="en-GB" sz="1500" dirty="0">
                <a:latin typeface="+mj-lt"/>
              </a:rPr>
              <a:t>Reaffirms WHO leadership and coordination role for all work towards SDG 3.4</a:t>
            </a:r>
          </a:p>
          <a:p>
            <a:pPr marL="214313" indent="-214313">
              <a:spcAft>
                <a:spcPts val="450"/>
              </a:spcAft>
              <a:buClr>
                <a:srgbClr val="2F71C1"/>
              </a:buClr>
              <a:buFont typeface="Wingdings" panose="05000000000000000000" pitchFamily="2" charset="2"/>
              <a:buChar char="§"/>
            </a:pPr>
            <a:r>
              <a:rPr lang="en-GB" sz="1500" dirty="0">
                <a:latin typeface="+mj-lt"/>
              </a:rPr>
              <a:t>Commits governments to call on the private sector to become a more meaningful part of the solution</a:t>
            </a:r>
          </a:p>
          <a:p>
            <a:pPr>
              <a:spcAft>
                <a:spcPts val="450"/>
              </a:spcAft>
            </a:pPr>
            <a:endParaRPr lang="en-US" sz="1500" dirty="0">
              <a:latin typeface="+mj-lt"/>
            </a:endParaRPr>
          </a:p>
        </p:txBody>
      </p:sp>
      <p:pic>
        <p:nvPicPr>
          <p:cNvPr id="9" name="Picture Placeholder 5">
            <a:extLst>
              <a:ext uri="{FF2B5EF4-FFF2-40B4-BE49-F238E27FC236}">
                <a16:creationId xmlns="" xmlns:a16="http://schemas.microsoft.com/office/drawing/2014/main" id="{B30685C3-B6BD-49C0-8C89-58916A7225D7}"/>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16957" t="-207" r="13192" b="207"/>
          <a:stretch/>
        </p:blipFill>
        <p:spPr>
          <a:xfrm>
            <a:off x="90601" y="3904702"/>
            <a:ext cx="2286000" cy="2914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536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2" y="304800"/>
            <a:ext cx="9143999" cy="857362"/>
          </a:xfrm>
        </p:spPr>
        <p:txBody>
          <a:bodyPr>
            <a:normAutofit fontScale="90000"/>
          </a:bodyPr>
          <a:lstStyle/>
          <a:p>
            <a:r>
              <a:rPr lang="en-US" sz="4000" b="1" dirty="0">
                <a:latin typeface="+mn-lt"/>
              </a:rPr>
              <a:t>NCDs &amp; their major lifestyle related risk factors </a:t>
            </a:r>
            <a:r>
              <a:rPr lang="en-US" b="1" dirty="0">
                <a:latin typeface="+mn-lt"/>
              </a:rPr>
              <a:t/>
            </a:r>
            <a:br>
              <a:rPr lang="en-US" b="1" dirty="0">
                <a:latin typeface="+mn-lt"/>
              </a:rPr>
            </a:br>
            <a:r>
              <a:rPr lang="en-US" sz="3600" b="1" dirty="0">
                <a:latin typeface="+mn-lt"/>
              </a:rPr>
              <a:t>the new 5x5 matrix</a:t>
            </a:r>
            <a:endParaRPr lang="en-GB" sz="3600" b="1" dirty="0">
              <a:latin typeface="+mn-lt"/>
            </a:endParaRPr>
          </a:p>
        </p:txBody>
      </p:sp>
      <p:pic>
        <p:nvPicPr>
          <p:cNvPr id="4" name="Picture 3">
            <a:extLst>
              <a:ext uri="{FF2B5EF4-FFF2-40B4-BE49-F238E27FC236}">
                <a16:creationId xmlns="" xmlns:a16="http://schemas.microsoft.com/office/drawing/2014/main" id="{BB425CA2-1454-404C-8F29-1BF957B238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204134" cy="4295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09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1" y="12954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0681" y="0"/>
            <a:ext cx="8764719" cy="953235"/>
          </a:xfrm>
          <a:prstGeom prst="rect">
            <a:avLst/>
          </a:prstGeom>
          <a:noFill/>
        </p:spPr>
        <p:txBody>
          <a:bodyPr wrap="square" lIns="90576" tIns="45288" rIns="90576" bIns="45288">
            <a:spAutoFit/>
          </a:bodyPr>
          <a:lstStyle/>
          <a:p>
            <a:pPr algn="ctr" defTabSz="905726">
              <a:defRPr/>
            </a:pPr>
            <a:r>
              <a:rPr lang="en-US" sz="2800" b="1" dirty="0">
                <a:solidFill>
                  <a:schemeClr val="tx2">
                    <a:lumMod val="50000"/>
                  </a:schemeClr>
                </a:solidFill>
                <a:latin typeface="Calibri" panose="020F0502020204030204" pitchFamily="34" charset="0"/>
              </a:rPr>
              <a:t>WHO Global Action Plan (GAP)</a:t>
            </a:r>
          </a:p>
          <a:p>
            <a:pPr algn="ctr" defTabSz="905726">
              <a:defRPr/>
            </a:pPr>
            <a:r>
              <a:rPr lang="en-US" sz="2800" b="1" dirty="0">
                <a:solidFill>
                  <a:schemeClr val="tx2">
                    <a:lumMod val="50000"/>
                  </a:schemeClr>
                </a:solidFill>
                <a:latin typeface="Calibri" panose="020F0502020204030204" pitchFamily="34" charset="0"/>
              </a:rPr>
              <a:t>for the Prevention and Control of NCDs 2013-2020</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222915"/>
            <a:ext cx="187801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0681" y="751344"/>
            <a:ext cx="5640519" cy="5016758"/>
          </a:xfrm>
          <a:prstGeom prst="rect">
            <a:avLst/>
          </a:prstGeom>
        </p:spPr>
        <p:txBody>
          <a:bodyPr wrap="square">
            <a:spAutoFit/>
          </a:bodyPr>
          <a:lstStyle/>
          <a:p>
            <a:pPr lvl="0" defTabSz="905726">
              <a:defRPr/>
            </a:pPr>
            <a:endParaRPr lang="en-US" sz="1600" b="1" u="sng" dirty="0">
              <a:solidFill>
                <a:srgbClr val="FF0000"/>
              </a:solidFill>
            </a:endParaRPr>
          </a:p>
          <a:p>
            <a:pPr lvl="0" defTabSz="905726">
              <a:defRPr/>
            </a:pPr>
            <a:r>
              <a:rPr lang="en-US" sz="1600" b="1" u="sng" dirty="0">
                <a:solidFill>
                  <a:srgbClr val="FF0000"/>
                </a:solidFill>
              </a:rPr>
              <a:t>Vision</a:t>
            </a:r>
          </a:p>
          <a:p>
            <a:pPr lvl="0" defTabSz="905726">
              <a:defRPr/>
            </a:pPr>
            <a:r>
              <a:rPr lang="en-US" sz="1600" b="1" dirty="0">
                <a:solidFill>
                  <a:srgbClr val="FF0000"/>
                </a:solidFill>
              </a:rPr>
              <a:t>A world free of the avoidable burden of </a:t>
            </a:r>
            <a:r>
              <a:rPr lang="en-US" sz="1600" b="1" dirty="0" err="1">
                <a:solidFill>
                  <a:srgbClr val="FF0000"/>
                </a:solidFill>
              </a:rPr>
              <a:t>noncommunicable</a:t>
            </a:r>
            <a:r>
              <a:rPr lang="en-US" sz="1600" b="1" dirty="0">
                <a:solidFill>
                  <a:srgbClr val="FF0000"/>
                </a:solidFill>
              </a:rPr>
              <a:t> disease.</a:t>
            </a:r>
          </a:p>
          <a:p>
            <a:pPr lvl="0" defTabSz="905726">
              <a:defRPr/>
            </a:pPr>
            <a:endParaRPr lang="en-US" sz="1400" b="1" dirty="0">
              <a:solidFill>
                <a:prstClr val="black"/>
              </a:solidFill>
            </a:endParaRPr>
          </a:p>
          <a:p>
            <a:pPr lvl="0" defTabSz="905726">
              <a:defRPr/>
            </a:pPr>
            <a:r>
              <a:rPr lang="en-US" sz="1600" b="1" u="sng" dirty="0">
                <a:solidFill>
                  <a:srgbClr val="1F497D"/>
                </a:solidFill>
              </a:rPr>
              <a:t>Goal</a:t>
            </a:r>
          </a:p>
          <a:p>
            <a:pPr lvl="0" defTabSz="905726">
              <a:defRPr/>
            </a:pPr>
            <a:r>
              <a:rPr lang="en-US" sz="1600" b="1" dirty="0">
                <a:solidFill>
                  <a:srgbClr val="1F497D"/>
                </a:solidFill>
                <a:latin typeface="Calibri" panose="020F0502020204030204" pitchFamily="34" charset="0"/>
              </a:rPr>
              <a:t>To reduce the preventable and avoidable burden of morbidity, mortality and disability due to NCD by means of  multi-sectoral collaboration and cooperation at national, regional and </a:t>
            </a:r>
          </a:p>
          <a:p>
            <a:pPr lvl="0" defTabSz="905726">
              <a:defRPr/>
            </a:pPr>
            <a:r>
              <a:rPr lang="en-US" sz="1600" b="1" dirty="0">
                <a:solidFill>
                  <a:srgbClr val="1F497D"/>
                </a:solidFill>
                <a:latin typeface="Calibri" panose="020F0502020204030204" pitchFamily="34" charset="0"/>
              </a:rPr>
              <a:t>global levels, so that populations reach the highest attainable standards  of health and productivity at every age and those diseases are no longer  a barrier to well-being or socioeconomic development.</a:t>
            </a:r>
          </a:p>
          <a:p>
            <a:pPr lvl="0" defTabSz="905726">
              <a:defRPr/>
            </a:pPr>
            <a:endParaRPr lang="en-US" sz="1600" b="1" dirty="0">
              <a:solidFill>
                <a:prstClr val="black"/>
              </a:solidFill>
              <a:latin typeface="Calibri" panose="020F0502020204030204" pitchFamily="34" charset="0"/>
            </a:endParaRPr>
          </a:p>
          <a:p>
            <a:pPr lvl="0" defTabSz="905726">
              <a:defRPr/>
            </a:pPr>
            <a:r>
              <a:rPr lang="en-US" sz="1600" b="1" u="sng" dirty="0">
                <a:solidFill>
                  <a:prstClr val="black"/>
                </a:solidFill>
                <a:latin typeface="Calibri" panose="020F0502020204030204" pitchFamily="34" charset="0"/>
              </a:rPr>
              <a:t>Overarching Principles</a:t>
            </a:r>
          </a:p>
          <a:p>
            <a:pPr marL="254740" lvl="0" indent="-254740" defTabSz="905726">
              <a:buFont typeface="Wingdings" panose="05000000000000000000" pitchFamily="2" charset="2"/>
              <a:buChar char="Ø"/>
              <a:defRPr/>
            </a:pPr>
            <a:r>
              <a:rPr lang="en-US" sz="1400" b="1" dirty="0">
                <a:solidFill>
                  <a:prstClr val="black"/>
                </a:solidFill>
                <a:latin typeface="Calibri" panose="020F0502020204030204" pitchFamily="34" charset="0"/>
                <a:sym typeface="Wingdings" panose="05000000000000000000" pitchFamily="2" charset="2"/>
              </a:rPr>
              <a:t>Life-course approach      Empowerment of people &amp; communities</a:t>
            </a:r>
          </a:p>
          <a:p>
            <a:pPr marL="254740" lvl="0" indent="-254740" defTabSz="905726">
              <a:buFont typeface="Wingdings" panose="05000000000000000000" pitchFamily="2" charset="2"/>
              <a:buChar char="Ø"/>
              <a:defRPr/>
            </a:pPr>
            <a:r>
              <a:rPr lang="en-US" sz="1400" b="1" dirty="0">
                <a:solidFill>
                  <a:prstClr val="black"/>
                </a:solidFill>
                <a:latin typeface="Calibri" panose="020F0502020204030204" pitchFamily="34" charset="0"/>
                <a:sym typeface="Wingdings" panose="05000000000000000000" pitchFamily="2" charset="2"/>
              </a:rPr>
              <a:t>Evidence-based strategies     </a:t>
            </a:r>
            <a:r>
              <a:rPr lang="en-US" sz="1400" b="1" dirty="0">
                <a:solidFill>
                  <a:srgbClr val="FF0000"/>
                </a:solidFill>
                <a:latin typeface="Calibri" panose="020F0502020204030204" pitchFamily="34" charset="0"/>
                <a:sym typeface="Wingdings" panose="05000000000000000000" pitchFamily="2" charset="2"/>
              </a:rPr>
              <a:t>Universal health coverage</a:t>
            </a:r>
          </a:p>
          <a:p>
            <a:pPr marL="254740" lvl="0" indent="-254740" defTabSz="905726">
              <a:buFont typeface="Wingdings" panose="05000000000000000000" pitchFamily="2" charset="2"/>
              <a:buChar char="Ø"/>
              <a:defRPr/>
            </a:pPr>
            <a:r>
              <a:rPr lang="en-US" sz="1400" b="1" dirty="0">
                <a:solidFill>
                  <a:prstClr val="black"/>
                </a:solidFill>
              </a:rPr>
              <a:t>Management of real, perceived or potential conflicts of interest</a:t>
            </a:r>
          </a:p>
          <a:p>
            <a:pPr marL="254740" lvl="0" indent="-254740" defTabSz="905726">
              <a:buFont typeface="Wingdings" panose="05000000000000000000" pitchFamily="2" charset="2"/>
              <a:buChar char="Ø"/>
              <a:defRPr/>
            </a:pPr>
            <a:r>
              <a:rPr lang="en-US" sz="1400" b="1" dirty="0">
                <a:solidFill>
                  <a:prstClr val="black"/>
                </a:solidFill>
                <a:latin typeface="Calibri" panose="020F0502020204030204" pitchFamily="34" charset="0"/>
              </a:rPr>
              <a:t>Human rights approach    </a:t>
            </a:r>
            <a:r>
              <a:rPr lang="en-US" sz="1400" b="1" dirty="0">
                <a:solidFill>
                  <a:prstClr val="black"/>
                </a:solidFill>
                <a:latin typeface="Calibri" panose="020F0502020204030204" pitchFamily="34" charset="0"/>
                <a:sym typeface="Wingdings" panose="05000000000000000000" pitchFamily="2" charset="2"/>
              </a:rPr>
              <a:t>  Equity-based approach</a:t>
            </a:r>
          </a:p>
          <a:p>
            <a:pPr marL="254740" lvl="0" indent="-254740" defTabSz="905726">
              <a:buFont typeface="Wingdings" panose="05000000000000000000" pitchFamily="2" charset="2"/>
              <a:buChar char="Ø"/>
              <a:defRPr/>
            </a:pPr>
            <a:r>
              <a:rPr lang="en-US" sz="1400" b="1" dirty="0">
                <a:solidFill>
                  <a:prstClr val="black"/>
                </a:solidFill>
                <a:latin typeface="Calibri" panose="020F0502020204030204" pitchFamily="34" charset="0"/>
              </a:rPr>
              <a:t>National action and international cooperation and solidarity</a:t>
            </a:r>
          </a:p>
          <a:p>
            <a:pPr marL="254740" lvl="0" indent="-254740" defTabSz="905726">
              <a:buFont typeface="Wingdings" panose="05000000000000000000" pitchFamily="2" charset="2"/>
              <a:buChar char="Ø"/>
              <a:defRPr/>
            </a:pPr>
            <a:r>
              <a:rPr lang="en-US" sz="1400" b="1" dirty="0">
                <a:solidFill>
                  <a:prstClr val="black"/>
                </a:solidFill>
                <a:latin typeface="Calibri" panose="020F0502020204030204" pitchFamily="34" charset="0"/>
              </a:rPr>
              <a:t>Multi-sectoral action.</a:t>
            </a:r>
          </a:p>
        </p:txBody>
      </p:sp>
    </p:spTree>
    <p:extLst>
      <p:ext uri="{BB962C8B-B14F-4D97-AF65-F5344CB8AC3E}">
        <p14:creationId xmlns:p14="http://schemas.microsoft.com/office/powerpoint/2010/main" val="3973243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FCE89-042A-4DEE-A120-219634BF1390}"/>
              </a:ext>
            </a:extLst>
          </p:cNvPr>
          <p:cNvSpPr>
            <a:spLocks noGrp="1"/>
          </p:cNvSpPr>
          <p:nvPr>
            <p:ph type="title"/>
          </p:nvPr>
        </p:nvSpPr>
        <p:spPr>
          <a:xfrm>
            <a:off x="0" y="0"/>
            <a:ext cx="9144000" cy="792163"/>
          </a:xfrm>
        </p:spPr>
        <p:txBody>
          <a:bodyPr>
            <a:noAutofit/>
          </a:bodyPr>
          <a:lstStyle/>
          <a:p>
            <a:r>
              <a:rPr lang="fr-CA" sz="2800" b="1" dirty="0">
                <a:solidFill>
                  <a:schemeClr val="accent1"/>
                </a:solidFill>
                <a:latin typeface="+mn-lt"/>
              </a:rPr>
              <a:t>EMRO Regional Framework for Action on NCD</a:t>
            </a:r>
            <a:r>
              <a:rPr lang="fr-CA" sz="2600" b="1" dirty="0">
                <a:solidFill>
                  <a:schemeClr val="accent1"/>
                </a:solidFill>
                <a:latin typeface="+mn-lt"/>
              </a:rPr>
              <a:t/>
            </a:r>
            <a:br>
              <a:rPr lang="fr-CA" sz="2600" b="1" dirty="0">
                <a:solidFill>
                  <a:schemeClr val="accent1"/>
                </a:solidFill>
                <a:latin typeface="+mn-lt"/>
              </a:rPr>
            </a:br>
            <a:r>
              <a:rPr lang="fr-CA" sz="2400" b="1" dirty="0"/>
              <a:t>A </a:t>
            </a:r>
            <a:r>
              <a:rPr lang="fr-CA" sz="2400" b="1" dirty="0" err="1"/>
              <a:t>regional</a:t>
            </a:r>
            <a:r>
              <a:rPr lang="fr-CA" sz="2400" b="1" dirty="0"/>
              <a:t> roadmap to translate global </a:t>
            </a:r>
            <a:r>
              <a:rPr lang="fr-CA" sz="2400" b="1" dirty="0" err="1"/>
              <a:t>commitments</a:t>
            </a:r>
            <a:endParaRPr lang="en-GB" sz="2400" b="1" dirty="0">
              <a:solidFill>
                <a:schemeClr val="accent1"/>
              </a:solidFill>
              <a:latin typeface="+mn-lt"/>
            </a:endParaRPr>
          </a:p>
        </p:txBody>
      </p:sp>
      <p:pic>
        <p:nvPicPr>
          <p:cNvPr id="4" name="Image 54">
            <a:extLst>
              <a:ext uri="{FF2B5EF4-FFF2-40B4-BE49-F238E27FC236}">
                <a16:creationId xmlns="" xmlns:a16="http://schemas.microsoft.com/office/drawing/2014/main" id="{C28ABB7B-DC15-47D1-8598-7A79B3AD07A9}"/>
              </a:ext>
            </a:extLst>
          </p:cNvPr>
          <p:cNvPicPr/>
          <p:nvPr/>
        </p:nvPicPr>
        <p:blipFill rotWithShape="1">
          <a:blip r:embed="rId3" cstate="print">
            <a:extLst>
              <a:ext uri="{28A0092B-C50C-407E-A947-70E740481C1C}">
                <a14:useLocalDpi xmlns:a14="http://schemas.microsoft.com/office/drawing/2010/main" val="0"/>
              </a:ext>
            </a:extLst>
          </a:blip>
          <a:srcRect b="6949"/>
          <a:stretch/>
        </p:blipFill>
        <p:spPr bwMode="auto">
          <a:xfrm>
            <a:off x="152400" y="1066800"/>
            <a:ext cx="8839199" cy="5691777"/>
          </a:xfrm>
          <a:prstGeom prst="rect">
            <a:avLst/>
          </a:prstGeom>
          <a:noFill/>
          <a:ln>
            <a:solidFill>
              <a:schemeClr val="accent6">
                <a:lumMod val="50000"/>
              </a:schemeClr>
            </a:solidFill>
          </a:ln>
        </p:spPr>
      </p:pic>
    </p:spTree>
    <p:extLst>
      <p:ext uri="{BB962C8B-B14F-4D97-AF65-F5344CB8AC3E}">
        <p14:creationId xmlns:p14="http://schemas.microsoft.com/office/powerpoint/2010/main" val="415098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8600"/>
            <a:ext cx="9217121" cy="1200329"/>
          </a:xfrm>
          <a:prstGeom prst="rect">
            <a:avLst/>
          </a:prstGeom>
        </p:spPr>
        <p:txBody>
          <a:bodyPr wrap="square">
            <a:spAutoFit/>
          </a:bodyPr>
          <a:lstStyle/>
          <a:p>
            <a:pPr algn="ctr">
              <a:spcBef>
                <a:spcPct val="0"/>
              </a:spcBef>
            </a:pPr>
            <a:r>
              <a:rPr lang="en-GB" altLang="en-US" sz="3600" b="1" dirty="0">
                <a:solidFill>
                  <a:schemeClr val="accent1">
                    <a:lumMod val="75000"/>
                  </a:schemeClr>
                </a:solidFill>
              </a:rPr>
              <a:t>Updated</a:t>
            </a:r>
            <a:r>
              <a:rPr lang="en-GB" altLang="en-US" sz="3600" b="1" i="1" dirty="0">
                <a:solidFill>
                  <a:schemeClr val="accent1">
                    <a:lumMod val="75000"/>
                  </a:schemeClr>
                </a:solidFill>
              </a:rPr>
              <a:t> Appendix 3 </a:t>
            </a:r>
            <a:r>
              <a:rPr lang="en-GB" altLang="en-US" sz="3600" b="1" dirty="0">
                <a:solidFill>
                  <a:schemeClr val="accent1">
                    <a:lumMod val="75000"/>
                  </a:schemeClr>
                </a:solidFill>
              </a:rPr>
              <a:t>of the </a:t>
            </a:r>
          </a:p>
          <a:p>
            <a:pPr algn="ctr">
              <a:spcBef>
                <a:spcPct val="0"/>
              </a:spcBef>
            </a:pPr>
            <a:r>
              <a:rPr lang="en-GB" altLang="en-US" sz="3600" b="1" dirty="0">
                <a:solidFill>
                  <a:schemeClr val="accent1">
                    <a:lumMod val="75000"/>
                  </a:schemeClr>
                </a:solidFill>
              </a:rPr>
              <a:t>WHO Global NCD Action Plan 2013-2020</a:t>
            </a:r>
            <a:endParaRPr lang="en-US" altLang="en-US" sz="3600" b="1" dirty="0">
              <a:solidFill>
                <a:schemeClr val="accent1">
                  <a:lumMod val="75000"/>
                </a:schemeClr>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47" y="1707030"/>
            <a:ext cx="2905176" cy="3606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Rectangle 2"/>
          <p:cNvSpPr txBox="1">
            <a:spLocks noChangeArrowheads="1"/>
          </p:cNvSpPr>
          <p:nvPr/>
        </p:nvSpPr>
        <p:spPr bwMode="auto">
          <a:xfrm>
            <a:off x="3340819" y="1707029"/>
            <a:ext cx="5593294" cy="2323044"/>
          </a:xfrm>
          <a:prstGeom prst="rect">
            <a:avLst/>
          </a:prstGeom>
          <a:solidFill>
            <a:schemeClr val="bg1">
              <a:alpha val="74901"/>
            </a:schemeClr>
          </a:solidFill>
          <a:ln w="9525">
            <a:noFill/>
            <a:miter lim="800000"/>
            <a:headEnd/>
            <a:tailEnd/>
          </a:ln>
        </p:spPr>
        <p:txBody>
          <a:bodyPr lIns="68448" tIns="34224" rIns="68448" bIns="34224"/>
          <a:lstStyle>
            <a:lvl1pPr marL="523875" indent="-342900"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ts val="900"/>
              </a:spcBef>
              <a:spcAft>
                <a:spcPts val="900"/>
              </a:spcAft>
            </a:pPr>
            <a:r>
              <a:rPr lang="en-GB" altLang="en-US" sz="2400" dirty="0"/>
              <a:t>Menu of </a:t>
            </a:r>
            <a:r>
              <a:rPr lang="en-GB" altLang="en-US" sz="2400" b="1" dirty="0"/>
              <a:t>policy options for </a:t>
            </a:r>
            <a:r>
              <a:rPr lang="en-GB" altLang="en-US" sz="2400" dirty="0"/>
              <a:t>each of the </a:t>
            </a:r>
            <a:r>
              <a:rPr lang="en-GB" altLang="en-US" sz="2400" b="1" dirty="0"/>
              <a:t>6 objectives </a:t>
            </a:r>
            <a:r>
              <a:rPr lang="en-GB" altLang="en-US" sz="2400" dirty="0"/>
              <a:t>of the Global NCD Action Plan. </a:t>
            </a:r>
          </a:p>
          <a:p>
            <a:pPr>
              <a:spcAft>
                <a:spcPts val="900"/>
              </a:spcAft>
            </a:pPr>
            <a:r>
              <a:rPr lang="en-GB" altLang="en-US" sz="2400" b="1" dirty="0"/>
              <a:t>88 recommendations</a:t>
            </a:r>
            <a:r>
              <a:rPr lang="en-GB" altLang="en-US" sz="2400" dirty="0"/>
              <a:t>, including </a:t>
            </a:r>
            <a:r>
              <a:rPr lang="en-GB" altLang="en-US" sz="2400" b="1" dirty="0"/>
              <a:t>16 “best buys”</a:t>
            </a:r>
            <a:r>
              <a:rPr lang="en-GB" altLang="en-US" sz="2400" dirty="0"/>
              <a:t> classified as “very cost-effective and affordable interventions for all Member States</a:t>
            </a:r>
            <a:r>
              <a:rPr lang="en-GB" altLang="en-US" sz="2400" baseline="30000" dirty="0"/>
              <a:t>1</a:t>
            </a:r>
            <a:r>
              <a:rPr lang="en-GB" altLang="en-US" sz="2400" dirty="0"/>
              <a:t> ” covering both population and individual level interventions.</a:t>
            </a:r>
          </a:p>
        </p:txBody>
      </p:sp>
      <p:sp>
        <p:nvSpPr>
          <p:cNvPr id="17" name="TextBox 1"/>
          <p:cNvSpPr txBox="1">
            <a:spLocks noChangeArrowheads="1"/>
          </p:cNvSpPr>
          <p:nvPr/>
        </p:nvSpPr>
        <p:spPr bwMode="auto">
          <a:xfrm>
            <a:off x="3143175" y="5314025"/>
            <a:ext cx="61563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050" baseline="30000" dirty="0">
              <a:solidFill>
                <a:schemeClr val="tx2"/>
              </a:solidFill>
            </a:endParaRPr>
          </a:p>
          <a:p>
            <a:pPr eaLnBrk="1" hangingPunct="1">
              <a:spcBef>
                <a:spcPct val="0"/>
              </a:spcBef>
              <a:buFontTx/>
              <a:buNone/>
            </a:pPr>
            <a:r>
              <a:rPr lang="en-GB" altLang="en-US" sz="1050" baseline="30000" dirty="0">
                <a:solidFill>
                  <a:schemeClr val="tx2"/>
                </a:solidFill>
              </a:rPr>
              <a:t>1</a:t>
            </a:r>
            <a:r>
              <a:rPr lang="en-GB" altLang="en-US" sz="1050" dirty="0">
                <a:solidFill>
                  <a:schemeClr val="tx2"/>
                </a:solidFill>
              </a:rPr>
              <a:t> Generate an extra year of healthy life for a cost that falls below the average annual income or GDP per person</a:t>
            </a:r>
          </a:p>
          <a:p>
            <a:pPr eaLnBrk="1" hangingPunct="1">
              <a:spcBef>
                <a:spcPct val="0"/>
              </a:spcBef>
              <a:buFontTx/>
              <a:buNone/>
            </a:pPr>
            <a:endParaRPr lang="en-GB" altLang="en-US" sz="1200" dirty="0"/>
          </a:p>
        </p:txBody>
      </p:sp>
      <p:sp>
        <p:nvSpPr>
          <p:cNvPr id="2" name="Rectangle 1">
            <a:extLst>
              <a:ext uri="{FF2B5EF4-FFF2-40B4-BE49-F238E27FC236}">
                <a16:creationId xmlns="" xmlns:a16="http://schemas.microsoft.com/office/drawing/2014/main" id="{78403504-A10B-4609-8E2E-0B4AF5510D5C}"/>
              </a:ext>
            </a:extLst>
          </p:cNvPr>
          <p:cNvSpPr/>
          <p:nvPr/>
        </p:nvSpPr>
        <p:spPr>
          <a:xfrm>
            <a:off x="30480" y="5592127"/>
            <a:ext cx="6629400" cy="400110"/>
          </a:xfrm>
          <a:prstGeom prst="rect">
            <a:avLst/>
          </a:prstGeom>
        </p:spPr>
        <p:txBody>
          <a:bodyPr wrap="square">
            <a:spAutoFit/>
          </a:bodyPr>
          <a:lstStyle/>
          <a:p>
            <a:r>
              <a:rPr lang="en-GB" sz="1000" dirty="0">
                <a:hlinkClick r:id="rId4"/>
              </a:rPr>
              <a:t>https://www.who.int/ncds/management/best-buys/en/</a:t>
            </a:r>
            <a:endParaRPr lang="en-GB" sz="1000" dirty="0"/>
          </a:p>
          <a:p>
            <a:endParaRPr lang="en-GB" sz="1000" dirty="0"/>
          </a:p>
        </p:txBody>
      </p:sp>
    </p:spTree>
    <p:extLst>
      <p:ext uri="{BB962C8B-B14F-4D97-AF65-F5344CB8AC3E}">
        <p14:creationId xmlns:p14="http://schemas.microsoft.com/office/powerpoint/2010/main" val="419144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2BED803-325D-4F40-A1B6-5C9E82CC1D46}"/>
              </a:ext>
            </a:extLst>
          </p:cNvPr>
          <p:cNvSpPr>
            <a:spLocks noGrp="1"/>
          </p:cNvSpPr>
          <p:nvPr>
            <p:ph type="title"/>
          </p:nvPr>
        </p:nvSpPr>
        <p:spPr>
          <a:xfrm>
            <a:off x="0" y="258309"/>
            <a:ext cx="8915400" cy="1143000"/>
          </a:xfrm>
        </p:spPr>
        <p:txBody>
          <a:bodyPr>
            <a:normAutofit fontScale="90000"/>
          </a:bodyPr>
          <a:lstStyle/>
          <a:p>
            <a:r>
              <a:rPr lang="en-US" dirty="0"/>
              <a:t>NCD Best Buys </a:t>
            </a:r>
            <a:br>
              <a:rPr lang="en-US" dirty="0"/>
            </a:br>
            <a:r>
              <a:rPr lang="fr-CH" dirty="0"/>
              <a:t>and </a:t>
            </a:r>
            <a:r>
              <a:rPr lang="fr-CH" dirty="0" err="1"/>
              <a:t>other</a:t>
            </a:r>
            <a:r>
              <a:rPr lang="fr-CH" dirty="0"/>
              <a:t> effective interventions</a:t>
            </a:r>
          </a:p>
        </p:txBody>
      </p:sp>
      <p:sp>
        <p:nvSpPr>
          <p:cNvPr id="4" name="Espace réservé du numéro de diapositive 3">
            <a:extLst>
              <a:ext uri="{FF2B5EF4-FFF2-40B4-BE49-F238E27FC236}">
                <a16:creationId xmlns="" xmlns:a16="http://schemas.microsoft.com/office/drawing/2014/main" id="{09134521-62C7-41CA-B729-77757BB870F4}"/>
              </a:ext>
            </a:extLst>
          </p:cNvPr>
          <p:cNvSpPr>
            <a:spLocks noGrp="1"/>
          </p:cNvSpPr>
          <p:nvPr>
            <p:ph type="sldNum" sz="quarter" idx="12"/>
          </p:nvPr>
        </p:nvSpPr>
        <p:spPr/>
        <p:txBody>
          <a:bodyPr/>
          <a:lstStyle/>
          <a:p>
            <a:fld id="{29998EA3-FA9D-4CA1-BAA1-56F414042093}" type="slidenum">
              <a:rPr lang="en-US" smtClean="0"/>
              <a:pPr/>
              <a:t>27</a:t>
            </a:fld>
            <a:endParaRPr lang="en-US" dirty="0"/>
          </a:p>
        </p:txBody>
      </p:sp>
      <p:pic>
        <p:nvPicPr>
          <p:cNvPr id="7" name="Image 6">
            <a:extLst>
              <a:ext uri="{FF2B5EF4-FFF2-40B4-BE49-F238E27FC236}">
                <a16:creationId xmlns="" xmlns:a16="http://schemas.microsoft.com/office/drawing/2014/main" id="{3CD49B0E-B5E2-4E32-9D12-DE79223DAB83}"/>
              </a:ext>
            </a:extLst>
          </p:cNvPr>
          <p:cNvPicPr>
            <a:picLocks noChangeAspect="1"/>
          </p:cNvPicPr>
          <p:nvPr/>
        </p:nvPicPr>
        <p:blipFill>
          <a:blip r:embed="rId2" cstate="print"/>
          <a:stretch>
            <a:fillRect/>
          </a:stretch>
        </p:blipFill>
        <p:spPr>
          <a:xfrm>
            <a:off x="0" y="1708605"/>
            <a:ext cx="9144000" cy="5149395"/>
          </a:xfrm>
          <a:prstGeom prst="rect">
            <a:avLst/>
          </a:prstGeom>
        </p:spPr>
      </p:pic>
    </p:spTree>
    <p:extLst>
      <p:ext uri="{BB962C8B-B14F-4D97-AF65-F5344CB8AC3E}">
        <p14:creationId xmlns:p14="http://schemas.microsoft.com/office/powerpoint/2010/main" val="19567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A2624-CBC4-43FA-B350-FEB9C4BF711F}"/>
              </a:ext>
            </a:extLst>
          </p:cNvPr>
          <p:cNvSpPr>
            <a:spLocks noGrp="1"/>
          </p:cNvSpPr>
          <p:nvPr>
            <p:ph type="title"/>
          </p:nvPr>
        </p:nvSpPr>
        <p:spPr>
          <a:xfrm>
            <a:off x="156364" y="531510"/>
            <a:ext cx="8831272" cy="857362"/>
          </a:xfrm>
        </p:spPr>
        <p:txBody>
          <a:bodyPr>
            <a:normAutofit fontScale="90000"/>
          </a:bodyPr>
          <a:lstStyle/>
          <a:p>
            <a:r>
              <a:rPr lang="en-GB" sz="3000" b="1" dirty="0">
                <a:solidFill>
                  <a:schemeClr val="accent1">
                    <a:lumMod val="75000"/>
                  </a:schemeClr>
                </a:solidFill>
              </a:rPr>
              <a:t>SDGs &amp; WHO's 13</a:t>
            </a:r>
            <a:r>
              <a:rPr lang="en-GB" sz="3000" b="1" baseline="30000" dirty="0">
                <a:solidFill>
                  <a:schemeClr val="accent1">
                    <a:lumMod val="75000"/>
                  </a:schemeClr>
                </a:solidFill>
              </a:rPr>
              <a:t>th</a:t>
            </a:r>
            <a:r>
              <a:rPr lang="en-GB" sz="3000" b="1" dirty="0">
                <a:solidFill>
                  <a:schemeClr val="accent1">
                    <a:lumMod val="75000"/>
                  </a:schemeClr>
                </a:solidFill>
              </a:rPr>
              <a:t> General Programme of Work (GPW13) 2019-2023</a:t>
            </a:r>
            <a:r>
              <a:rPr lang="en-GB" sz="3000" b="1" dirty="0">
                <a:solidFill>
                  <a:schemeClr val="tx2"/>
                </a:solidFill>
              </a:rPr>
              <a:t/>
            </a:r>
            <a:br>
              <a:rPr lang="en-GB" sz="3000" b="1" dirty="0">
                <a:solidFill>
                  <a:schemeClr val="tx2"/>
                </a:solidFill>
              </a:rPr>
            </a:br>
            <a:endParaRPr lang="en-GB" b="1" dirty="0">
              <a:solidFill>
                <a:schemeClr val="tx2"/>
              </a:solidFill>
            </a:endParaRPr>
          </a:p>
        </p:txBody>
      </p:sp>
      <p:sp>
        <p:nvSpPr>
          <p:cNvPr id="4" name="Slide Number Placeholder 3">
            <a:extLst>
              <a:ext uri="{FF2B5EF4-FFF2-40B4-BE49-F238E27FC236}">
                <a16:creationId xmlns="" xmlns:a16="http://schemas.microsoft.com/office/drawing/2014/main" id="{86D1311D-BFE1-4EDD-AFEA-ABCD41C3643A}"/>
              </a:ext>
            </a:extLst>
          </p:cNvPr>
          <p:cNvSpPr>
            <a:spLocks noGrp="1"/>
          </p:cNvSpPr>
          <p:nvPr>
            <p:ph type="sldNum" sz="quarter" idx="12"/>
          </p:nvPr>
        </p:nvSpPr>
        <p:spPr/>
        <p:txBody>
          <a:bodyPr/>
          <a:lstStyle/>
          <a:p>
            <a:fld id="{29998EA3-FA9D-4CA1-BAA1-56F414042093}" type="slidenum">
              <a:rPr lang="en-US" smtClean="0"/>
              <a:pPr/>
              <a:t>28</a:t>
            </a:fld>
            <a:endParaRPr lang="en-US" dirty="0"/>
          </a:p>
        </p:txBody>
      </p:sp>
      <p:grpSp>
        <p:nvGrpSpPr>
          <p:cNvPr id="6" name="Group 14">
            <a:extLst>
              <a:ext uri="{FF2B5EF4-FFF2-40B4-BE49-F238E27FC236}">
                <a16:creationId xmlns="" xmlns:a16="http://schemas.microsoft.com/office/drawing/2014/main" id="{B38CCC94-1E81-4AAC-B200-E954E409A0D1}"/>
              </a:ext>
            </a:extLst>
          </p:cNvPr>
          <p:cNvGrpSpPr/>
          <p:nvPr/>
        </p:nvGrpSpPr>
        <p:grpSpPr>
          <a:xfrm>
            <a:off x="62808" y="1676400"/>
            <a:ext cx="5112130" cy="2984925"/>
            <a:chOff x="0" y="1929369"/>
            <a:chExt cx="6815286" cy="3979382"/>
          </a:xfrm>
        </p:grpSpPr>
        <p:pic>
          <p:nvPicPr>
            <p:cNvPr id="5" name="Picture 2" descr="Image result for SDG">
              <a:extLst>
                <a:ext uri="{FF2B5EF4-FFF2-40B4-BE49-F238E27FC236}">
                  <a16:creationId xmlns="" xmlns:a16="http://schemas.microsoft.com/office/drawing/2014/main" id="{94C4452C-1C0F-42BE-AB6E-213D7D21ED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92" t="2974" r="15195" b="1841"/>
            <a:stretch/>
          </p:blipFill>
          <p:spPr bwMode="auto">
            <a:xfrm>
              <a:off x="0" y="1929369"/>
              <a:ext cx="2910069" cy="2816454"/>
            </a:xfrm>
            <a:prstGeom prst="ellipse">
              <a:avLst/>
            </a:prstGeom>
            <a:noFill/>
            <a:extLst>
              <a:ext uri="{909E8E84-426E-40DD-AFC4-6F175D3DCCD1}">
                <a14:hiddenFill xmlns:a14="http://schemas.microsoft.com/office/drawing/2010/main">
                  <a:solidFill>
                    <a:srgbClr val="FFFFFF"/>
                  </a:solidFill>
                </a14:hiddenFill>
              </a:ext>
            </a:extLst>
          </p:spPr>
        </p:pic>
        <p:grpSp>
          <p:nvGrpSpPr>
            <p:cNvPr id="8" name="Group 11">
              <a:extLst>
                <a:ext uri="{FF2B5EF4-FFF2-40B4-BE49-F238E27FC236}">
                  <a16:creationId xmlns="" xmlns:a16="http://schemas.microsoft.com/office/drawing/2014/main" id="{CCFE89B1-8079-4537-849F-D662B04B712A}"/>
                </a:ext>
              </a:extLst>
            </p:cNvPr>
            <p:cNvGrpSpPr/>
            <p:nvPr/>
          </p:nvGrpSpPr>
          <p:grpSpPr>
            <a:xfrm>
              <a:off x="2638822" y="2282528"/>
              <a:ext cx="4176464" cy="3626223"/>
              <a:chOff x="8018852" y="1495831"/>
              <a:chExt cx="4000512" cy="3775895"/>
            </a:xfrm>
          </p:grpSpPr>
          <p:sp>
            <p:nvSpPr>
              <p:cNvPr id="9" name="Freeform: Shape 8">
                <a:extLst>
                  <a:ext uri="{FF2B5EF4-FFF2-40B4-BE49-F238E27FC236}">
                    <a16:creationId xmlns="" xmlns:a16="http://schemas.microsoft.com/office/drawing/2014/main" id="{59515BD3-28AE-45E9-A5AB-393FA6487FFC}"/>
                  </a:ext>
                </a:extLst>
              </p:cNvPr>
              <p:cNvSpPr/>
              <p:nvPr/>
            </p:nvSpPr>
            <p:spPr>
              <a:xfrm>
                <a:off x="8857295" y="1495831"/>
                <a:ext cx="2323627" cy="2323627"/>
              </a:xfrm>
              <a:custGeom>
                <a:avLst/>
                <a:gdLst>
                  <a:gd name="connsiteX0" fmla="*/ 0 w 2323627"/>
                  <a:gd name="connsiteY0" fmla="*/ 1161814 h 2323627"/>
                  <a:gd name="connsiteX1" fmla="*/ 1161814 w 2323627"/>
                  <a:gd name="connsiteY1" fmla="*/ 0 h 2323627"/>
                  <a:gd name="connsiteX2" fmla="*/ 2323628 w 2323627"/>
                  <a:gd name="connsiteY2" fmla="*/ 1161814 h 2323627"/>
                  <a:gd name="connsiteX3" fmla="*/ 1161814 w 2323627"/>
                  <a:gd name="connsiteY3" fmla="*/ 2323628 h 2323627"/>
                  <a:gd name="connsiteX4" fmla="*/ 0 w 2323627"/>
                  <a:gd name="connsiteY4" fmla="*/ 1161814 h 2323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27" h="2323627">
                    <a:moveTo>
                      <a:pt x="0" y="1161814"/>
                    </a:moveTo>
                    <a:cubicBezTo>
                      <a:pt x="0" y="520162"/>
                      <a:pt x="520162" y="0"/>
                      <a:pt x="1161814" y="0"/>
                    </a:cubicBezTo>
                    <a:cubicBezTo>
                      <a:pt x="1803466" y="0"/>
                      <a:pt x="2323628" y="520162"/>
                      <a:pt x="2323628" y="1161814"/>
                    </a:cubicBezTo>
                    <a:cubicBezTo>
                      <a:pt x="2323628" y="1803466"/>
                      <a:pt x="1803466" y="2323628"/>
                      <a:pt x="1161814" y="2323628"/>
                    </a:cubicBezTo>
                    <a:cubicBezTo>
                      <a:pt x="520162" y="2323628"/>
                      <a:pt x="0" y="1803466"/>
                      <a:pt x="0" y="1161814"/>
                    </a:cubicBezTo>
                    <a:close/>
                  </a:path>
                </a:pathLst>
              </a:custGeom>
              <a:solidFill>
                <a:srgbClr val="B9E8F9">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2393" tIns="305016" rIns="232393" bIns="653605" numCol="1" spcCol="1270" anchor="ctr" anchorCtr="0">
                <a:noAutofit/>
              </a:bodyPr>
              <a:lstStyle/>
              <a:p>
                <a:pPr algn="ctr" defTabSz="600155">
                  <a:lnSpc>
                    <a:spcPct val="90000"/>
                  </a:lnSpc>
                  <a:spcBef>
                    <a:spcPct val="0"/>
                  </a:spcBef>
                  <a:spcAft>
                    <a:spcPct val="35000"/>
                  </a:spcAft>
                </a:pPr>
                <a:r>
                  <a:rPr lang="en-US" sz="1350" b="1" dirty="0">
                    <a:solidFill>
                      <a:srgbClr val="C00000"/>
                    </a:solidFill>
                  </a:rPr>
                  <a:t>1 billion more people enjoying better health and well-being</a:t>
                </a:r>
                <a:endParaRPr lang="en-GB" sz="1350" b="1" dirty="0">
                  <a:solidFill>
                    <a:srgbClr val="C00000"/>
                  </a:solidFill>
                </a:endParaRPr>
              </a:p>
            </p:txBody>
          </p:sp>
          <p:sp>
            <p:nvSpPr>
              <p:cNvPr id="10" name="Freeform: Shape 9">
                <a:extLst>
                  <a:ext uri="{FF2B5EF4-FFF2-40B4-BE49-F238E27FC236}">
                    <a16:creationId xmlns="" xmlns:a16="http://schemas.microsoft.com/office/drawing/2014/main" id="{841F0CDF-DC6B-4D1B-BCF7-7BB8867046A4}"/>
                  </a:ext>
                </a:extLst>
              </p:cNvPr>
              <p:cNvSpPr/>
              <p:nvPr/>
            </p:nvSpPr>
            <p:spPr>
              <a:xfrm>
                <a:off x="9695737" y="2948099"/>
                <a:ext cx="2323627" cy="2323627"/>
              </a:xfrm>
              <a:custGeom>
                <a:avLst/>
                <a:gdLst>
                  <a:gd name="connsiteX0" fmla="*/ 0 w 2323627"/>
                  <a:gd name="connsiteY0" fmla="*/ 1161814 h 2323627"/>
                  <a:gd name="connsiteX1" fmla="*/ 1161814 w 2323627"/>
                  <a:gd name="connsiteY1" fmla="*/ 0 h 2323627"/>
                  <a:gd name="connsiteX2" fmla="*/ 2323628 w 2323627"/>
                  <a:gd name="connsiteY2" fmla="*/ 1161814 h 2323627"/>
                  <a:gd name="connsiteX3" fmla="*/ 1161814 w 2323627"/>
                  <a:gd name="connsiteY3" fmla="*/ 2323628 h 2323627"/>
                  <a:gd name="connsiteX4" fmla="*/ 0 w 2323627"/>
                  <a:gd name="connsiteY4" fmla="*/ 1161814 h 2323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27" h="2323627">
                    <a:moveTo>
                      <a:pt x="0" y="1161814"/>
                    </a:moveTo>
                    <a:cubicBezTo>
                      <a:pt x="0" y="520162"/>
                      <a:pt x="520162" y="0"/>
                      <a:pt x="1161814" y="0"/>
                    </a:cubicBezTo>
                    <a:cubicBezTo>
                      <a:pt x="1803466" y="0"/>
                      <a:pt x="2323628" y="520162"/>
                      <a:pt x="2323628" y="1161814"/>
                    </a:cubicBezTo>
                    <a:cubicBezTo>
                      <a:pt x="2323628" y="1803466"/>
                      <a:pt x="1803466" y="2323628"/>
                      <a:pt x="1161814" y="2323628"/>
                    </a:cubicBezTo>
                    <a:cubicBezTo>
                      <a:pt x="520162" y="2323628"/>
                      <a:pt x="0" y="1803466"/>
                      <a:pt x="0" y="1161814"/>
                    </a:cubicBezTo>
                    <a:close/>
                  </a:path>
                </a:pathLst>
              </a:custGeom>
              <a:solidFill>
                <a:srgbClr val="B9E8F9">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33052" tIns="450261" rIns="164127" bIns="334065" numCol="1" spcCol="1270" anchor="ctr" anchorCtr="0">
                <a:noAutofit/>
              </a:bodyPr>
              <a:lstStyle/>
              <a:p>
                <a:pPr algn="ctr" defTabSz="533471">
                  <a:lnSpc>
                    <a:spcPct val="90000"/>
                  </a:lnSpc>
                  <a:spcBef>
                    <a:spcPct val="0"/>
                  </a:spcBef>
                  <a:spcAft>
                    <a:spcPct val="35000"/>
                  </a:spcAft>
                </a:pPr>
                <a:r>
                  <a:rPr lang="en-US" sz="1200" b="1" dirty="0"/>
                  <a:t>1 billion more people better protected from health emergencies</a:t>
                </a:r>
                <a:endParaRPr lang="en-GB" sz="1200" dirty="0"/>
              </a:p>
            </p:txBody>
          </p:sp>
          <p:sp>
            <p:nvSpPr>
              <p:cNvPr id="11" name="Freeform: Shape 10">
                <a:extLst>
                  <a:ext uri="{FF2B5EF4-FFF2-40B4-BE49-F238E27FC236}">
                    <a16:creationId xmlns="" xmlns:a16="http://schemas.microsoft.com/office/drawing/2014/main" id="{8EB040DD-885D-4FF1-9C4F-52CD7552B0E7}"/>
                  </a:ext>
                </a:extLst>
              </p:cNvPr>
              <p:cNvSpPr/>
              <p:nvPr/>
            </p:nvSpPr>
            <p:spPr>
              <a:xfrm>
                <a:off x="8018852" y="2948099"/>
                <a:ext cx="2323627" cy="2323627"/>
              </a:xfrm>
              <a:custGeom>
                <a:avLst/>
                <a:gdLst>
                  <a:gd name="connsiteX0" fmla="*/ 0 w 2323627"/>
                  <a:gd name="connsiteY0" fmla="*/ 1161814 h 2323627"/>
                  <a:gd name="connsiteX1" fmla="*/ 1161814 w 2323627"/>
                  <a:gd name="connsiteY1" fmla="*/ 0 h 2323627"/>
                  <a:gd name="connsiteX2" fmla="*/ 2323628 w 2323627"/>
                  <a:gd name="connsiteY2" fmla="*/ 1161814 h 2323627"/>
                  <a:gd name="connsiteX3" fmla="*/ 1161814 w 2323627"/>
                  <a:gd name="connsiteY3" fmla="*/ 2323628 h 2323627"/>
                  <a:gd name="connsiteX4" fmla="*/ 0 w 2323627"/>
                  <a:gd name="connsiteY4" fmla="*/ 1161814 h 2323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27" h="2323627">
                    <a:moveTo>
                      <a:pt x="0" y="1161814"/>
                    </a:moveTo>
                    <a:cubicBezTo>
                      <a:pt x="0" y="520162"/>
                      <a:pt x="520162" y="0"/>
                      <a:pt x="1161814" y="0"/>
                    </a:cubicBezTo>
                    <a:cubicBezTo>
                      <a:pt x="1803466" y="0"/>
                      <a:pt x="2323628" y="520162"/>
                      <a:pt x="2323628" y="1161814"/>
                    </a:cubicBezTo>
                    <a:cubicBezTo>
                      <a:pt x="2323628" y="1803466"/>
                      <a:pt x="1803466" y="2323628"/>
                      <a:pt x="1161814" y="2323628"/>
                    </a:cubicBezTo>
                    <a:cubicBezTo>
                      <a:pt x="520162" y="2323628"/>
                      <a:pt x="0" y="1803466"/>
                      <a:pt x="0" y="1161814"/>
                    </a:cubicBezTo>
                    <a:close/>
                  </a:path>
                </a:pathLst>
              </a:custGeom>
              <a:solidFill>
                <a:srgbClr val="B9E8F9">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64128" tIns="450261" rIns="533051" bIns="334065" numCol="1" spcCol="1270" anchor="ctr" anchorCtr="0">
                <a:noAutofit/>
              </a:bodyPr>
              <a:lstStyle/>
              <a:p>
                <a:pPr algn="ctr" defTabSz="533471">
                  <a:lnSpc>
                    <a:spcPct val="90000"/>
                  </a:lnSpc>
                  <a:spcBef>
                    <a:spcPct val="0"/>
                  </a:spcBef>
                  <a:spcAft>
                    <a:spcPct val="35000"/>
                  </a:spcAft>
                </a:pPr>
                <a:r>
                  <a:rPr lang="en-US" sz="1200" b="1" dirty="0"/>
                  <a:t>1 billion more people benefiting from universal health coverage</a:t>
                </a:r>
                <a:endParaRPr lang="en-GB" sz="1200" dirty="0"/>
              </a:p>
            </p:txBody>
          </p:sp>
        </p:grpSp>
        <p:pic>
          <p:nvPicPr>
            <p:cNvPr id="7" name="Picture 10" descr="Image result for SDG">
              <a:extLst>
                <a:ext uri="{FF2B5EF4-FFF2-40B4-BE49-F238E27FC236}">
                  <a16:creationId xmlns="" xmlns:a16="http://schemas.microsoft.com/office/drawing/2014/main" id="{52A9AF70-18B8-4F4B-8C31-FA6E6750E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353" y="3664454"/>
              <a:ext cx="792028" cy="79202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 xmlns:a16="http://schemas.microsoft.com/office/drawing/2014/main" id="{4EB121C8-E7C2-481D-8A2A-B8F563D1EABF}"/>
              </a:ext>
            </a:extLst>
          </p:cNvPr>
          <p:cNvSpPr txBox="1"/>
          <p:nvPr/>
        </p:nvSpPr>
        <p:spPr>
          <a:xfrm>
            <a:off x="5174938" y="1260740"/>
            <a:ext cx="3864813" cy="2512226"/>
          </a:xfrm>
          <a:prstGeom prst="rect">
            <a:avLst/>
          </a:prstGeom>
          <a:noFill/>
        </p:spPr>
        <p:txBody>
          <a:bodyPr wrap="square" rtlCol="0">
            <a:spAutoFit/>
          </a:bodyPr>
          <a:lstStyle/>
          <a:p>
            <a:r>
              <a:rPr lang="en-US" sz="2000" b="1" u="sng" dirty="0"/>
              <a:t>Outcomes</a:t>
            </a:r>
          </a:p>
          <a:p>
            <a:pPr marL="192907" indent="-192907">
              <a:buFont typeface="Arial" panose="020B0604020202020204" pitchFamily="34" charset="0"/>
              <a:buChar char="•"/>
            </a:pPr>
            <a:r>
              <a:rPr lang="en-US" b="1" dirty="0">
                <a:solidFill>
                  <a:srgbClr val="FF0000"/>
                </a:solidFill>
              </a:rPr>
              <a:t>3.1 Determinants of health addressed leaving no one behind</a:t>
            </a:r>
          </a:p>
          <a:p>
            <a:pPr marL="192907" indent="-192907">
              <a:buFont typeface="Arial" panose="020B0604020202020204" pitchFamily="34" charset="0"/>
              <a:buChar char="•"/>
            </a:pPr>
            <a:r>
              <a:rPr lang="en-US" b="1" dirty="0">
                <a:solidFill>
                  <a:srgbClr val="FF0000"/>
                </a:solidFill>
              </a:rPr>
              <a:t>3.2 Reduced risk factors through </a:t>
            </a:r>
            <a:r>
              <a:rPr lang="en-US" b="1" dirty="0" err="1">
                <a:solidFill>
                  <a:srgbClr val="FF0000"/>
                </a:solidFill>
              </a:rPr>
              <a:t>multisectoral</a:t>
            </a:r>
            <a:r>
              <a:rPr lang="en-US" b="1" dirty="0">
                <a:solidFill>
                  <a:srgbClr val="FF0000"/>
                </a:solidFill>
              </a:rPr>
              <a:t> approaches</a:t>
            </a:r>
          </a:p>
          <a:p>
            <a:pPr marL="192907" indent="-192907">
              <a:buFont typeface="Arial" panose="020B0604020202020204" pitchFamily="34" charset="0"/>
              <a:buChar char="•"/>
            </a:pPr>
            <a:r>
              <a:rPr lang="en-US" b="1" dirty="0">
                <a:solidFill>
                  <a:srgbClr val="FF0000"/>
                </a:solidFill>
              </a:rPr>
              <a:t>3.3 Health and well-being realized through ‘Health in all policies’ and ‘Healthy settings’ interventions</a:t>
            </a:r>
            <a:endParaRPr lang="en-US" b="1" dirty="0">
              <a:solidFill>
                <a:srgbClr val="70AD47">
                  <a:lumMod val="75000"/>
                </a:srgbClr>
              </a:solidFill>
            </a:endParaRPr>
          </a:p>
          <a:p>
            <a:pPr marL="192907" indent="-192907">
              <a:buFont typeface="Arial" panose="020B0604020202020204" pitchFamily="34" charset="0"/>
              <a:buChar char="•"/>
            </a:pPr>
            <a:endParaRPr lang="en-US" sz="1125" b="1" dirty="0">
              <a:solidFill>
                <a:srgbClr val="70AD47">
                  <a:lumMod val="75000"/>
                </a:srgbClr>
              </a:solidFill>
            </a:endParaRPr>
          </a:p>
        </p:txBody>
      </p:sp>
      <p:sp>
        <p:nvSpPr>
          <p:cNvPr id="14" name="Title 1">
            <a:extLst>
              <a:ext uri="{FF2B5EF4-FFF2-40B4-BE49-F238E27FC236}">
                <a16:creationId xmlns="" xmlns:a16="http://schemas.microsoft.com/office/drawing/2014/main" id="{F82992C8-7E01-457F-AD5E-10310A7A2A39}"/>
              </a:ext>
            </a:extLst>
          </p:cNvPr>
          <p:cNvSpPr txBox="1">
            <a:spLocks/>
          </p:cNvSpPr>
          <p:nvPr/>
        </p:nvSpPr>
        <p:spPr>
          <a:xfrm>
            <a:off x="926120" y="1923250"/>
            <a:ext cx="8372020" cy="602603"/>
          </a:xfrm>
          <a:prstGeom prst="rect">
            <a:avLst/>
          </a:prstGeom>
        </p:spPr>
        <p:txBody>
          <a:bodyPr vert="horz" lIns="51442" tIns="25721" rIns="51442" bIns="2572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75" b="1" dirty="0">
              <a:solidFill>
                <a:srgbClr val="002060"/>
              </a:solidFill>
              <a:latin typeface="Calibri" panose="020F0502020204030204"/>
            </a:endParaRPr>
          </a:p>
        </p:txBody>
      </p:sp>
      <p:sp>
        <p:nvSpPr>
          <p:cNvPr id="3" name="Rectangle 2">
            <a:extLst>
              <a:ext uri="{FF2B5EF4-FFF2-40B4-BE49-F238E27FC236}">
                <a16:creationId xmlns="" xmlns:a16="http://schemas.microsoft.com/office/drawing/2014/main" id="{9BE7280A-6236-4750-8630-C7D3E1398578}"/>
              </a:ext>
            </a:extLst>
          </p:cNvPr>
          <p:cNvSpPr/>
          <p:nvPr/>
        </p:nvSpPr>
        <p:spPr>
          <a:xfrm>
            <a:off x="4857713" y="4148253"/>
            <a:ext cx="4488210" cy="1754326"/>
          </a:xfrm>
          <a:prstGeom prst="rect">
            <a:avLst/>
          </a:prstGeom>
        </p:spPr>
        <p:txBody>
          <a:bodyPr wrap="square">
            <a:spAutoFit/>
          </a:bodyPr>
          <a:lstStyle/>
          <a:p>
            <a:r>
              <a:rPr lang="en-US" b="1" u="sng" dirty="0"/>
              <a:t>Cross-cutting platforms</a:t>
            </a:r>
          </a:p>
          <a:p>
            <a:pPr marL="160756" indent="-160756">
              <a:buFont typeface="Arial" panose="020B0604020202020204" pitchFamily="34" charset="0"/>
              <a:buChar char="•"/>
            </a:pPr>
            <a:r>
              <a:rPr lang="en-US" b="1" dirty="0"/>
              <a:t>Improving human capital across the life-course</a:t>
            </a:r>
          </a:p>
          <a:p>
            <a:pPr marL="160756" indent="-160756">
              <a:buFont typeface="Arial" panose="020B0604020202020204" pitchFamily="34" charset="0"/>
              <a:buChar char="•"/>
            </a:pPr>
            <a:r>
              <a:rPr lang="en-US" b="1" dirty="0">
                <a:solidFill>
                  <a:srgbClr val="FF0000"/>
                </a:solidFill>
              </a:rPr>
              <a:t>Preventing and controlling communicable and noncommunicable diseases</a:t>
            </a:r>
          </a:p>
          <a:p>
            <a:pPr marL="160756" indent="-160756">
              <a:buFont typeface="Arial" panose="020B0604020202020204" pitchFamily="34" charset="0"/>
              <a:buChar char="•"/>
            </a:pPr>
            <a:r>
              <a:rPr lang="en-US" b="1" dirty="0"/>
              <a:t>Climate change and environmental health</a:t>
            </a:r>
          </a:p>
        </p:txBody>
      </p:sp>
    </p:spTree>
    <p:extLst>
      <p:ext uri="{BB962C8B-B14F-4D97-AF65-F5344CB8AC3E}">
        <p14:creationId xmlns:p14="http://schemas.microsoft.com/office/powerpoint/2010/main" val="216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B300A1-59DD-46D9-9693-BE89FA01D907}"/>
              </a:ext>
            </a:extLst>
          </p:cNvPr>
          <p:cNvSpPr>
            <a:spLocks noGrp="1"/>
          </p:cNvSpPr>
          <p:nvPr>
            <p:ph type="title"/>
          </p:nvPr>
        </p:nvSpPr>
        <p:spPr/>
        <p:txBody>
          <a:bodyPr>
            <a:normAutofit/>
          </a:bodyPr>
          <a:lstStyle/>
          <a:p>
            <a:r>
              <a:rPr lang="en-GB" sz="4800" b="1" dirty="0">
                <a:solidFill>
                  <a:schemeClr val="accent1">
                    <a:lumMod val="75000"/>
                  </a:schemeClr>
                </a:solidFill>
                <a:latin typeface="+mj-lt"/>
              </a:rPr>
              <a:t>NCD investment case </a:t>
            </a:r>
          </a:p>
        </p:txBody>
      </p:sp>
      <p:sp>
        <p:nvSpPr>
          <p:cNvPr id="4" name="Slide Number Placeholder 3">
            <a:extLst>
              <a:ext uri="{FF2B5EF4-FFF2-40B4-BE49-F238E27FC236}">
                <a16:creationId xmlns="" xmlns:a16="http://schemas.microsoft.com/office/drawing/2014/main" id="{24256090-9976-4346-9C59-DA3220D12115}"/>
              </a:ext>
            </a:extLst>
          </p:cNvPr>
          <p:cNvSpPr>
            <a:spLocks noGrp="1"/>
          </p:cNvSpPr>
          <p:nvPr>
            <p:ph type="sldNum" sz="quarter" idx="12"/>
          </p:nvPr>
        </p:nvSpPr>
        <p:spPr/>
        <p:txBody>
          <a:bodyPr/>
          <a:lstStyle/>
          <a:p>
            <a:fld id="{29998EA3-FA9D-4CA1-BAA1-56F414042093}" type="slidenum">
              <a:rPr lang="en-US" smtClean="0"/>
              <a:pPr/>
              <a:t>29</a:t>
            </a:fld>
            <a:endParaRPr lang="en-US" dirty="0"/>
          </a:p>
        </p:txBody>
      </p:sp>
      <p:pic>
        <p:nvPicPr>
          <p:cNvPr id="5" name="Picture 4">
            <a:extLst>
              <a:ext uri="{FF2B5EF4-FFF2-40B4-BE49-F238E27FC236}">
                <a16:creationId xmlns="" xmlns:a16="http://schemas.microsoft.com/office/drawing/2014/main" id="{B9C994F1-D110-498A-86B9-2F88445EC193}"/>
              </a:ext>
            </a:extLst>
          </p:cNvPr>
          <p:cNvPicPr>
            <a:picLocks noChangeAspect="1"/>
          </p:cNvPicPr>
          <p:nvPr/>
        </p:nvPicPr>
        <p:blipFill>
          <a:blip r:embed="rId2" cstate="print"/>
          <a:stretch>
            <a:fillRect/>
          </a:stretch>
        </p:blipFill>
        <p:spPr>
          <a:xfrm>
            <a:off x="-19490" y="1541062"/>
            <a:ext cx="9163490" cy="5154463"/>
          </a:xfrm>
          <a:prstGeom prst="rect">
            <a:avLst/>
          </a:prstGeom>
        </p:spPr>
      </p:pic>
    </p:spTree>
    <p:extLst>
      <p:ext uri="{BB962C8B-B14F-4D97-AF65-F5344CB8AC3E}">
        <p14:creationId xmlns:p14="http://schemas.microsoft.com/office/powerpoint/2010/main" val="75193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 burden in Kuwait</a:t>
            </a:r>
            <a:endParaRPr lang="en-US" dirty="0"/>
          </a:p>
        </p:txBody>
      </p:sp>
      <p:sp>
        <p:nvSpPr>
          <p:cNvPr id="3" name="Content Placeholder 2"/>
          <p:cNvSpPr>
            <a:spLocks noGrp="1"/>
          </p:cNvSpPr>
          <p:nvPr>
            <p:ph idx="1"/>
          </p:nvPr>
        </p:nvSpPr>
        <p:spPr/>
        <p:txBody>
          <a:bodyPr>
            <a:normAutofit/>
          </a:bodyPr>
          <a:lstStyle/>
          <a:p>
            <a:pPr algn="just"/>
            <a:endParaRPr lang="en-US" b="1" dirty="0" smtClean="0"/>
          </a:p>
          <a:p>
            <a:pPr algn="just"/>
            <a:r>
              <a:rPr lang="en-US" b="1" dirty="0" smtClean="0">
                <a:solidFill>
                  <a:srgbClr val="FFFF00"/>
                </a:solidFill>
              </a:rPr>
              <a:t>Breast cancer is the most common female malignancy in Kuwait.</a:t>
            </a:r>
          </a:p>
          <a:p>
            <a:pPr algn="just"/>
            <a:r>
              <a:rPr lang="en-US" b="1" dirty="0" smtClean="0">
                <a:solidFill>
                  <a:srgbClr val="FFFF00"/>
                </a:solidFill>
              </a:rPr>
              <a:t>In 2013, 504 breast cancer cases were recorded by Kuwait cancer registry accounted for about 23.0% of all cancers and 50.0% of cancers among females.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E88569B3-140D-4D06-95B2-FF4A331695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4" t="5555" r="4440"/>
          <a:stretch/>
        </p:blipFill>
        <p:spPr bwMode="auto">
          <a:xfrm>
            <a:off x="0" y="1970648"/>
            <a:ext cx="6049459" cy="302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 xmlns:a16="http://schemas.microsoft.com/office/drawing/2014/main" id="{6F273E9A-8C12-4CDD-A3A2-2F8E5DC7E8EF}"/>
              </a:ext>
            </a:extLst>
          </p:cNvPr>
          <p:cNvSpPr>
            <a:spLocks noGrp="1"/>
          </p:cNvSpPr>
          <p:nvPr>
            <p:ph type="title"/>
          </p:nvPr>
        </p:nvSpPr>
        <p:spPr>
          <a:xfrm>
            <a:off x="0" y="381000"/>
            <a:ext cx="9144000" cy="857362"/>
          </a:xfrm>
        </p:spPr>
        <p:txBody>
          <a:bodyPr>
            <a:normAutofit fontScale="90000"/>
          </a:bodyPr>
          <a:lstStyle/>
          <a:p>
            <a:r>
              <a:rPr lang="en-GB" b="1" dirty="0">
                <a:solidFill>
                  <a:schemeClr val="accent1">
                    <a:lumMod val="75000"/>
                  </a:schemeClr>
                </a:solidFill>
                <a:latin typeface="+mj-lt"/>
              </a:rPr>
              <a:t>The value of preventing and controlling NCDs</a:t>
            </a:r>
          </a:p>
        </p:txBody>
      </p:sp>
      <p:pic>
        <p:nvPicPr>
          <p:cNvPr id="5" name="Picture 2">
            <a:extLst>
              <a:ext uri="{FF2B5EF4-FFF2-40B4-BE49-F238E27FC236}">
                <a16:creationId xmlns="" xmlns:a16="http://schemas.microsoft.com/office/drawing/2014/main" id="{DFA161E8-2DD1-408B-99B9-FCD29C192A58}"/>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651694" y="2672818"/>
            <a:ext cx="3517020" cy="232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51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399032"/>
          </a:xfrm>
        </p:spPr>
        <p:txBody>
          <a:bodyPr>
            <a:normAutofit/>
          </a:bodyPr>
          <a:lstStyle/>
          <a:p>
            <a:pPr algn="ctr"/>
            <a:r>
              <a:rPr lang="en-US" sz="8000" b="1" dirty="0" smtClean="0">
                <a:solidFill>
                  <a:srgbClr val="FFC000"/>
                </a:solidFill>
              </a:rPr>
              <a:t>Thank you</a:t>
            </a:r>
            <a:endParaRPr lang="en-US" sz="8000" b="1"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 burden in Kuwait</a:t>
            </a:r>
            <a:endParaRPr lang="en-US" dirty="0"/>
          </a:p>
        </p:txBody>
      </p:sp>
      <p:sp>
        <p:nvSpPr>
          <p:cNvPr id="3" name="Content Placeholder 2"/>
          <p:cNvSpPr>
            <a:spLocks noGrp="1"/>
          </p:cNvSpPr>
          <p:nvPr>
            <p:ph idx="1"/>
          </p:nvPr>
        </p:nvSpPr>
        <p:spPr/>
        <p:txBody>
          <a:bodyPr>
            <a:normAutofit/>
          </a:bodyPr>
          <a:lstStyle/>
          <a:p>
            <a:pPr algn="just"/>
            <a:endParaRPr lang="en-US" b="1" dirty="0" smtClean="0"/>
          </a:p>
          <a:p>
            <a:pPr algn="just"/>
            <a:r>
              <a:rPr lang="en-US" b="1" dirty="0" smtClean="0">
                <a:solidFill>
                  <a:srgbClr val="FFFF00"/>
                </a:solidFill>
              </a:rPr>
              <a:t>The age-standardized incidence rate (ASR) is 58.6 cases/100,000 among Kuwaiti females. The mean age at diagnosis (95% CI) is 54.1 (52.6-55.6) years for Kuwaiti females.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Breast cancer burden in Kuwait</a:t>
            </a:r>
            <a:endParaRPr lang="en-US" dirty="0"/>
          </a:p>
        </p:txBody>
      </p:sp>
      <p:sp>
        <p:nvSpPr>
          <p:cNvPr id="3" name="Content Placeholder 2"/>
          <p:cNvSpPr>
            <a:spLocks noGrp="1"/>
          </p:cNvSpPr>
          <p:nvPr>
            <p:ph idx="1"/>
          </p:nvPr>
        </p:nvSpPr>
        <p:spPr/>
        <p:txBody>
          <a:bodyPr>
            <a:normAutofit fontScale="85000" lnSpcReduction="20000"/>
          </a:bodyPr>
          <a:lstStyle/>
          <a:p>
            <a:pPr algn="just"/>
            <a:endParaRPr lang="en-US" b="1" dirty="0" smtClean="0"/>
          </a:p>
          <a:p>
            <a:pPr algn="just"/>
            <a:endParaRPr lang="en-US" b="1" dirty="0" smtClean="0"/>
          </a:p>
          <a:p>
            <a:pPr algn="just"/>
            <a:r>
              <a:rPr lang="en-US" b="1" dirty="0" smtClean="0">
                <a:solidFill>
                  <a:srgbClr val="FFFF00"/>
                </a:solidFill>
              </a:rPr>
              <a:t>Breast cancer survival rates vary greatly worldwide, ranging from 80.0% or more in North America, Sweden and Japan to around 60.0% in middle-income countries and below 40.0% in low-income countries.</a:t>
            </a:r>
          </a:p>
          <a:p>
            <a:pPr algn="just"/>
            <a:r>
              <a:rPr lang="en-US" b="1" dirty="0" smtClean="0">
                <a:solidFill>
                  <a:srgbClr val="FFFF00"/>
                </a:solidFill>
              </a:rPr>
              <a:t>The low survival rates in less developed countries can be explained mainly by the lack of early detection programs, resulting in a high proportion of women presenting with late-stage disease, as well as by the lack of adequate diagnosis and treatment facilities.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Kuwait National Mammography Screening Program</a:t>
            </a:r>
            <a:endParaRPr lang="en-US" dirty="0"/>
          </a:p>
        </p:txBody>
      </p:sp>
      <p:sp>
        <p:nvSpPr>
          <p:cNvPr id="3" name="Content Placeholder 2"/>
          <p:cNvSpPr>
            <a:spLocks noGrp="1"/>
          </p:cNvSpPr>
          <p:nvPr>
            <p:ph idx="1"/>
          </p:nvPr>
        </p:nvSpPr>
        <p:spPr/>
        <p:txBody>
          <a:bodyPr>
            <a:normAutofit/>
          </a:bodyPr>
          <a:lstStyle/>
          <a:p>
            <a:pPr algn="just"/>
            <a:r>
              <a:rPr lang="en-US" b="1" dirty="0" smtClean="0">
                <a:solidFill>
                  <a:srgbClr val="FFFF00"/>
                </a:solidFill>
              </a:rPr>
              <a:t>The program’s goal included reduction of breast cancer morbidity and mortality, an increased emphasis on community-based care, and an overall national health strategy for breast cancer screening.</a:t>
            </a:r>
            <a:endParaRPr lang="en-US"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Kuwait National Mammography Screening Program</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solidFill>
                  <a:srgbClr val="FFFF00"/>
                </a:solidFill>
              </a:rPr>
              <a:t>The proposal was based on the compelling international scientific evidence that screening using mammography was effective in reducing mortality from breast cancer.</a:t>
            </a:r>
          </a:p>
          <a:p>
            <a:pPr algn="just"/>
            <a:r>
              <a:rPr lang="en-US" b="1" dirty="0" smtClean="0">
                <a:solidFill>
                  <a:srgbClr val="FFFF00"/>
                </a:solidFill>
              </a:rPr>
              <a:t>Its recommendations outlined the elements and potential organization of such a program, including the recommendation that at least 70% of women in the appropriate age group should be screened.</a:t>
            </a:r>
            <a:endParaRPr lang="en-US"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Kuwait National Mammography Screening Program</a:t>
            </a:r>
            <a:endParaRPr lang="en-US" dirty="0"/>
          </a:p>
        </p:txBody>
      </p:sp>
      <p:sp>
        <p:nvSpPr>
          <p:cNvPr id="3" name="Content Placeholder 2"/>
          <p:cNvSpPr>
            <a:spLocks noGrp="1"/>
          </p:cNvSpPr>
          <p:nvPr>
            <p:ph idx="1"/>
          </p:nvPr>
        </p:nvSpPr>
        <p:spPr/>
        <p:txBody>
          <a:bodyPr>
            <a:normAutofit/>
          </a:bodyPr>
          <a:lstStyle/>
          <a:p>
            <a:pPr algn="just"/>
            <a:r>
              <a:rPr lang="en-US" b="1" dirty="0" smtClean="0">
                <a:solidFill>
                  <a:srgbClr val="FFFF00"/>
                </a:solidFill>
              </a:rPr>
              <a:t>The program was announced in April 2014 and provides high quality, regular screening using mammography, meeting the international standards for early detection of small invasive cancers.</a:t>
            </a:r>
          </a:p>
          <a:p>
            <a:pPr algn="just"/>
            <a:r>
              <a:rPr lang="en-US" b="1" dirty="0" smtClean="0">
                <a:solidFill>
                  <a:srgbClr val="FFFF00"/>
                </a:solidFill>
              </a:rPr>
              <a:t>Age eligible women can book their screening mammography appointments without a primary care provider referral.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Kuwait National Mammography Screening Program</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solidFill>
                  <a:srgbClr val="FFFF00"/>
                </a:solidFill>
              </a:rPr>
              <a:t>Screening services are delivered at 5 polyclinics, one in each of the Kuwait 5 medical health regions (Capital, </a:t>
            </a:r>
            <a:r>
              <a:rPr lang="en-US" b="1" dirty="0" err="1" smtClean="0">
                <a:solidFill>
                  <a:srgbClr val="FFFF00"/>
                </a:solidFill>
              </a:rPr>
              <a:t>Hawally</a:t>
            </a:r>
            <a:r>
              <a:rPr lang="en-US" b="1" dirty="0" smtClean="0">
                <a:solidFill>
                  <a:srgbClr val="FFFF00"/>
                </a:solidFill>
              </a:rPr>
              <a:t>, </a:t>
            </a:r>
            <a:r>
              <a:rPr lang="en-US" b="1" dirty="0" err="1" smtClean="0">
                <a:solidFill>
                  <a:srgbClr val="FFFF00"/>
                </a:solidFill>
              </a:rPr>
              <a:t>Farwaniya</a:t>
            </a:r>
            <a:r>
              <a:rPr lang="en-US" b="1" dirty="0" smtClean="0">
                <a:solidFill>
                  <a:srgbClr val="FFFF00"/>
                </a:solidFill>
              </a:rPr>
              <a:t>, </a:t>
            </a:r>
            <a:r>
              <a:rPr lang="en-US" b="1" dirty="0" err="1" smtClean="0">
                <a:solidFill>
                  <a:srgbClr val="FFFF00"/>
                </a:solidFill>
              </a:rPr>
              <a:t>Jahra</a:t>
            </a:r>
            <a:r>
              <a:rPr lang="en-US" b="1" dirty="0" smtClean="0">
                <a:solidFill>
                  <a:srgbClr val="FFFF00"/>
                </a:solidFill>
              </a:rPr>
              <a:t> and </a:t>
            </a:r>
            <a:r>
              <a:rPr lang="en-US" b="1" dirty="0" err="1" smtClean="0">
                <a:solidFill>
                  <a:srgbClr val="FFFF00"/>
                </a:solidFill>
              </a:rPr>
              <a:t>Ahmadi</a:t>
            </a:r>
            <a:r>
              <a:rPr lang="en-US" b="1" dirty="0" smtClean="0">
                <a:solidFill>
                  <a:srgbClr val="FFFF00"/>
                </a:solidFill>
              </a:rPr>
              <a:t>). These breast units, staff and equipment are monitored on ongoing basis by the main center which is situated in Al-Sabah medical health region to insure the delivery of high quality mammograms as part of the screening program.</a:t>
            </a:r>
          </a:p>
          <a:p>
            <a:pPr algn="just"/>
            <a:r>
              <a:rPr lang="en-US" b="1" dirty="0" smtClean="0">
                <a:solidFill>
                  <a:srgbClr val="FFFF00"/>
                </a:solidFill>
              </a:rPr>
              <a:t>In the first year of the program, KNMSP has provided screens for 2974 women, and has detected 26 breast cancers, the majority in the invasive stage.</a:t>
            </a:r>
            <a:endParaRPr lang="en-US" b="1" dirty="0">
              <a:solidFill>
                <a:srgbClr val="FFFF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صورة" ma:contentTypeID="0x0101009148F5A04DDD49CBA7127AADA5FB792B00AADE34325A8B49CDA8BB4DB53328F2140009BAF50EBB6F404E80B96920ED4800C1" ma:contentTypeVersion="5" ma:contentTypeDescription="تحميل صورة." ma:contentTypeScope="" ma:versionID="ff9d1bbb8af8af1ba41f5d1c4ba7e32a">
  <xsd:schema xmlns:xsd="http://www.w3.org/2001/XMLSchema" xmlns:xs="http://www.w3.org/2001/XMLSchema" xmlns:p="http://schemas.microsoft.com/office/2006/metadata/properties" xmlns:ns1="http://schemas.microsoft.com/sharepoint/v3" xmlns:ns2="3C39E58A-F8D7-4465-B8FE-4B43FB145FF2" xmlns:ns3="http://schemas.microsoft.com/sharepoint/v3/fields" targetNamespace="http://schemas.microsoft.com/office/2006/metadata/properties" ma:root="true" ma:fieldsID="8fd27e18ead6aa2de150f6f41a2d4808" ns1:_="" ns2:_="" ns3:_="">
    <xsd:import namespace="http://schemas.microsoft.com/sharepoint/v3"/>
    <xsd:import namespace="3C39E58A-F8D7-4465-B8FE-4B43FB145FF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مسار URL" ma:hidden="true" ma:list="Docs" ma:internalName="FileRef" ma:readOnly="true" ma:showField="FullUrl">
      <xsd:simpleType>
        <xsd:restriction base="dms:Lookup"/>
      </xsd:simpleType>
    </xsd:element>
    <xsd:element name="File_x0020_Type" ma:index="9" nillable="true" ma:displayName="نوع الملف" ma:hidden="true" ma:internalName="File_x0020_Type" ma:readOnly="true">
      <xsd:simpleType>
        <xsd:restriction base="dms:Text"/>
      </xsd:simpleType>
    </xsd:element>
    <xsd:element name="HTML_x0020_File_x0020_Type" ma:index="10" nillable="true" ma:displayName="نوع ملف HTML" ma:hidden="true" ma:internalName="HTML_x0020_File_x0020_Type" ma:readOnly="true">
      <xsd:simpleType>
        <xsd:restriction base="dms:Text"/>
      </xsd:simpleType>
    </xsd:element>
    <xsd:element name="FSObjType" ma:index="11" nillable="true" ma:displayName="نوع العنصر" ma:hidden="true" ma:list="Docs" ma:internalName="FSObjType" ma:readOnly="true" ma:showField="FSType">
      <xsd:simpleType>
        <xsd:restriction base="dms:Lookup"/>
      </xsd:simpleType>
    </xsd:element>
    <xsd:element name="PublishingStartDate" ma:index="27" nillable="true" ma:displayName="جدولة تاريخ البدء" ma:description="" ma:hidden="true" ma:internalName="PublishingStartDate">
      <xsd:simpleType>
        <xsd:restriction base="dms:Unknown"/>
      </xsd:simpleType>
    </xsd:element>
    <xsd:element name="PublishingExpirationDate" ma:index="28" nillable="true" ma:displayName="جدولة تاريخ الانتهاء" ma:description="" ma:hidden="true" ma:internalName="PublishingExpirationDate">
      <xsd:simpleType>
        <xsd:restriction base="dms:Unknown"/>
      </xsd:simpleType>
    </xsd:element>
    <xsd:element name="VariationsItemGroupID" ma:index="29" nillable="true" ma:displayName="معرف مجموعة العناصر"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39E58A-F8D7-4465-B8FE-4B43FB145FF2" elementFormDefault="qualified">
    <xsd:import namespace="http://schemas.microsoft.com/office/2006/documentManagement/types"/>
    <xsd:import namespace="http://schemas.microsoft.com/office/infopath/2007/PartnerControls"/>
    <xsd:element name="ThumbnailExists" ma:index="18" nillable="true" ma:displayName="توجد صور مصغرة" ma:default="FALSE" ma:hidden="true" ma:internalName="ThumbnailExists" ma:readOnly="true">
      <xsd:simpleType>
        <xsd:restriction base="dms:Boolean"/>
      </xsd:simpleType>
    </xsd:element>
    <xsd:element name="PreviewExists" ma:index="19" nillable="true" ma:displayName="توجد معاينة" ma:default="FALSE" ma:hidden="true" ma:internalName="PreviewExists" ma:readOnly="true">
      <xsd:simpleType>
        <xsd:restriction base="dms:Boolean"/>
      </xsd:simpleType>
    </xsd:element>
    <xsd:element name="ImageWidth" ma:index="20" nillable="true" ma:displayName="العرض" ma:internalName="ImageWidth" ma:readOnly="true">
      <xsd:simpleType>
        <xsd:restriction base="dms:Unknown"/>
      </xsd:simpleType>
    </xsd:element>
    <xsd:element name="ImageHeight" ma:index="22" nillable="true" ma:displayName="الارتفاع" ma:internalName="ImageHeight" ma:readOnly="true">
      <xsd:simpleType>
        <xsd:restriction base="dms:Unknown"/>
      </xsd:simpleType>
    </xsd:element>
    <xsd:element name="ImageCreateDate" ma:index="25" nillable="true" ma:displayName="تاريخ التقاط الصور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حقوق النشر"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الكاتب"/>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ma:index="23" ma:displayName="التعليقات"/>
        <xsd:element name="keywords" minOccurs="0" maxOccurs="1" type="xsd:string" ma:index="14" ma:displayName="الكلمات الأساسية"/>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3C39E58A-F8D7-4465-B8FE-4B43FB145FF2" xsi:nil="true"/>
    <VariationsItemGroupID xmlns="http://schemas.microsoft.com/sharepoint/v3">838f8db9-4bbb-4211-a038-05f92c55e085</VariationsItemGroupID>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F0E0DCB5-835B-499F-B9F8-089040EB86B8}"/>
</file>

<file path=customXml/itemProps2.xml><?xml version="1.0" encoding="utf-8"?>
<ds:datastoreItem xmlns:ds="http://schemas.openxmlformats.org/officeDocument/2006/customXml" ds:itemID="{1E47C0EF-1965-4C9A-8ED3-0B11043F6B43}"/>
</file>

<file path=customXml/itemProps3.xml><?xml version="1.0" encoding="utf-8"?>
<ds:datastoreItem xmlns:ds="http://schemas.openxmlformats.org/officeDocument/2006/customXml" ds:itemID="{F3A0BA24-DEED-4C6F-8B3E-6D8BEEE52E43}"/>
</file>

<file path=docProps/app.xml><?xml version="1.0" encoding="utf-8"?>
<Properties xmlns="http://schemas.openxmlformats.org/officeDocument/2006/extended-properties" xmlns:vt="http://schemas.openxmlformats.org/officeDocument/2006/docPropsVTypes">
  <Template>Verve</Template>
  <TotalTime>334</TotalTime>
  <Words>1522</Words>
  <Application>Microsoft Office PowerPoint</Application>
  <PresentationFormat>On-screen Show (4:3)</PresentationFormat>
  <Paragraphs>148</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National Breast Cancer Screening Program </vt:lpstr>
      <vt:lpstr>Breast cancer burden in Kuwait</vt:lpstr>
      <vt:lpstr>Breast cancer burden in Kuwait</vt:lpstr>
      <vt:lpstr>Breast cancer burden in Kuwait</vt:lpstr>
      <vt:lpstr>Breast cancer burden in Kuwait</vt:lpstr>
      <vt:lpstr>Kuwait National Mammography Screening Program</vt:lpstr>
      <vt:lpstr>Kuwait National Mammography Screening Program</vt:lpstr>
      <vt:lpstr>Kuwait National Mammography Screening Program</vt:lpstr>
      <vt:lpstr>Kuwait National Mammography Screening Program</vt:lpstr>
      <vt:lpstr>Screening volume</vt:lpstr>
      <vt:lpstr> Screening outcome summary (1-4-2016 to 31-3-2017) </vt:lpstr>
      <vt:lpstr> Screening outcome summary (1-4-2014 to 31-3-2017):</vt:lpstr>
      <vt:lpstr>Program evaluation </vt:lpstr>
      <vt:lpstr>Program evaluation </vt:lpstr>
      <vt:lpstr>Program evaluation </vt:lpstr>
      <vt:lpstr>Program evaluation </vt:lpstr>
      <vt:lpstr>Program evaluation </vt:lpstr>
      <vt:lpstr>Program evaluation </vt:lpstr>
      <vt:lpstr>Program evaluation </vt:lpstr>
      <vt:lpstr>Summary and future directions </vt:lpstr>
      <vt:lpstr>Commitments made by world leaders to ↓ premature deaths from NCDs 2011-2018 </vt:lpstr>
      <vt:lpstr>2018 UN Political Declaration  on NCDs</vt:lpstr>
      <vt:lpstr>NCDs &amp; their major lifestyle related risk factors  the new 5x5 matrix</vt:lpstr>
      <vt:lpstr>PowerPoint Presentation</vt:lpstr>
      <vt:lpstr>EMRO Regional Framework for Action on NCD A regional roadmap to translate global commitments</vt:lpstr>
      <vt:lpstr>PowerPoint Presentation</vt:lpstr>
      <vt:lpstr>NCD Best Buys  and other effective interventions</vt:lpstr>
      <vt:lpstr>SDGs &amp; WHO's 13th General Programme of Work (GPW13) 2019-2023 </vt:lpstr>
      <vt:lpstr>NCD investment case </vt:lpstr>
      <vt:lpstr>The value of preventing and controlling NCDs</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Kuwait National Mammography Screening Program</dc:title>
  <dc:creator>Mahmoud Annaka</dc:creator>
  <cp:keywords/>
  <dc:description/>
  <cp:lastModifiedBy>Ghada Mohamed Awadullah Sallam</cp:lastModifiedBy>
  <cp:revision>49</cp:revision>
  <dcterms:created xsi:type="dcterms:W3CDTF">2019-02-27T11:27:29Z</dcterms:created>
  <dcterms:modified xsi:type="dcterms:W3CDTF">2019-03-06T12:26:22Z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0x0101009148F5A04DDD49CBA7127AADA5FB792B00AADE34325A8B49CDA8BB4DB53328F2140009BAF50EBB6F404E80B96920ED4800C1</vt:lpwstr>
  </property>
</Properties>
</file>