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13" r:id="rId2"/>
  </p:sldMasterIdLst>
  <p:notesMasterIdLst>
    <p:notesMasterId r:id="rId22"/>
  </p:notesMasterIdLst>
  <p:sldIdLst>
    <p:sldId id="256" r:id="rId3"/>
    <p:sldId id="270" r:id="rId4"/>
    <p:sldId id="257" r:id="rId5"/>
    <p:sldId id="258" r:id="rId6"/>
    <p:sldId id="259" r:id="rId7"/>
    <p:sldId id="260" r:id="rId8"/>
    <p:sldId id="272" r:id="rId9"/>
    <p:sldId id="261" r:id="rId10"/>
    <p:sldId id="262" r:id="rId11"/>
    <p:sldId id="263" r:id="rId12"/>
    <p:sldId id="264" r:id="rId13"/>
    <p:sldId id="271" r:id="rId14"/>
    <p:sldId id="265" r:id="rId15"/>
    <p:sldId id="266" r:id="rId16"/>
    <p:sldId id="274" r:id="rId17"/>
    <p:sldId id="267" r:id="rId18"/>
    <p:sldId id="273" r:id="rId19"/>
    <p:sldId id="268" r:id="rId20"/>
    <p:sldId id="269" r:id="rId2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>
        <p:scale>
          <a:sx n="70" d="100"/>
          <a:sy n="70" d="100"/>
        </p:scale>
        <p:origin x="941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D984B9-AE07-463B-B542-B6EF537348AB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848A63-47D0-4F29-9CA5-86ACC8807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1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48A63-47D0-4F29-9CA5-86ACC880775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4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8" name="Picture 1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00" y="557425"/>
            <a:ext cx="1897380" cy="621030"/>
          </a:xfrm>
          <a:prstGeom prst="rect">
            <a:avLst/>
          </a:prstGeom>
        </p:spPr>
      </p:pic>
      <p:pic>
        <p:nvPicPr>
          <p:cNvPr id="20" name="Picture 19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075" y="254530"/>
            <a:ext cx="923925" cy="92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D:\2019\DIAPOL2\giz-logo.png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795" y="526310"/>
            <a:ext cx="2143760" cy="652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618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8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701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9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3264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22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42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15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79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7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3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02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821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51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209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988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17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665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02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9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3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2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0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6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8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38311-92C7-4045-888B-49D9B8463B64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10AB9B-CFD6-4988-8AA7-D0FE6CB7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8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12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1E3FC-BF5D-4BCB-9FDD-37BE22D8EB99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D19D1-716A-41E2-A3D1-8B1F53F4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64256" y="2075609"/>
            <a:ext cx="8580041" cy="3329581"/>
          </a:xfrm>
        </p:spPr>
        <p:txBody>
          <a:bodyPr/>
          <a:lstStyle/>
          <a:p>
            <a:pPr algn="r" rtl="1"/>
            <a:r>
              <a:rPr lang="ar-EG" dirty="0" smtClean="0"/>
              <a:t>استبيان تقييم ومتابعة تطور </a:t>
            </a:r>
            <a:r>
              <a:rPr lang="ar-EG" dirty="0" smtClean="0"/>
              <a:t>كفاءة </a:t>
            </a:r>
            <a:r>
              <a:rPr lang="ar-EG" dirty="0" smtClean="0"/>
              <a:t>الطاقة في </a:t>
            </a:r>
            <a:r>
              <a:rPr lang="ar-EG" dirty="0" smtClean="0"/>
              <a:t>(.....)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5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7" y="23069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إجراءات كفاءة الطاقة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42366" y="964338"/>
            <a:ext cx="3976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القطاع الصناعي </a:t>
            </a:r>
            <a:endParaRPr lang="en-US" sz="1600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517025"/>
              </p:ext>
            </p:extLst>
          </p:nvPr>
        </p:nvGraphicFramePr>
        <p:xfrm>
          <a:off x="277090" y="1655766"/>
          <a:ext cx="11360728" cy="51139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83674">
                  <a:extLst>
                    <a:ext uri="{9D8B030D-6E8A-4147-A177-3AD203B41FA5}">
                      <a16:colId xmlns:a16="http://schemas.microsoft.com/office/drawing/2014/main" val="1853152749"/>
                    </a:ext>
                  </a:extLst>
                </a:gridCol>
                <a:gridCol w="1439595">
                  <a:extLst>
                    <a:ext uri="{9D8B030D-6E8A-4147-A177-3AD203B41FA5}">
                      <a16:colId xmlns:a16="http://schemas.microsoft.com/office/drawing/2014/main" val="3496966708"/>
                    </a:ext>
                  </a:extLst>
                </a:gridCol>
                <a:gridCol w="1768716">
                  <a:extLst>
                    <a:ext uri="{9D8B030D-6E8A-4147-A177-3AD203B41FA5}">
                      <a16:colId xmlns:a16="http://schemas.microsoft.com/office/drawing/2014/main" val="914638965"/>
                    </a:ext>
                  </a:extLst>
                </a:gridCol>
                <a:gridCol w="1887880">
                  <a:extLst>
                    <a:ext uri="{9D8B030D-6E8A-4147-A177-3AD203B41FA5}">
                      <a16:colId xmlns:a16="http://schemas.microsoft.com/office/drawing/2014/main" val="59207938"/>
                    </a:ext>
                  </a:extLst>
                </a:gridCol>
                <a:gridCol w="1367598">
                  <a:extLst>
                    <a:ext uri="{9D8B030D-6E8A-4147-A177-3AD203B41FA5}">
                      <a16:colId xmlns:a16="http://schemas.microsoft.com/office/drawing/2014/main" val="1117789620"/>
                    </a:ext>
                  </a:extLst>
                </a:gridCol>
                <a:gridCol w="2081127">
                  <a:extLst>
                    <a:ext uri="{9D8B030D-6E8A-4147-A177-3AD203B41FA5}">
                      <a16:colId xmlns:a16="http://schemas.microsoft.com/office/drawing/2014/main" val="3859074343"/>
                    </a:ext>
                  </a:extLst>
                </a:gridCol>
                <a:gridCol w="1459134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  <a:gridCol w="373004">
                  <a:extLst>
                    <a:ext uri="{9D8B030D-6E8A-4147-A177-3AD203B41FA5}">
                      <a16:colId xmlns:a16="http://schemas.microsoft.com/office/drawing/2014/main" val="1052755870"/>
                    </a:ext>
                  </a:extLst>
                </a:gridCol>
              </a:tblGrid>
              <a:tr h="695025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 المحقق</a:t>
                      </a:r>
                      <a:endParaRPr lang="en-US" sz="2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تكاليف تنفيذ الإجراء </a:t>
                      </a:r>
                      <a:endParaRPr lang="en-US" sz="2400" b="1" dirty="0" smtClean="0"/>
                    </a:p>
                    <a:p>
                      <a:pPr algn="ctr" rtl="1"/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مصدر تمويل البرنامج 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(حكومي</a:t>
                      </a:r>
                      <a:r>
                        <a:rPr lang="ar-EG" sz="2000" b="1" baseline="0" dirty="0" smtClean="0"/>
                        <a:t> ـ منحة ـ قرض</a:t>
                      </a:r>
                      <a:r>
                        <a:rPr lang="ar-EG" sz="2000" b="1" dirty="0" smtClean="0"/>
                        <a:t>)</a:t>
                      </a:r>
                      <a:endParaRPr lang="en-US" sz="2000" b="1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الجهة المسؤولة</a:t>
                      </a:r>
                      <a:r>
                        <a:rPr lang="ar-EG" sz="2400" b="1" baseline="0" dirty="0" smtClean="0"/>
                        <a:t> عن تنفيذ 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مدة</a:t>
                      </a:r>
                      <a:r>
                        <a:rPr lang="ar-EG" sz="2400" b="1" baseline="0" dirty="0" smtClean="0"/>
                        <a:t> 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وصف</a:t>
                      </a:r>
                      <a:r>
                        <a:rPr lang="ar-EG" sz="2400" b="1" baseline="0" dirty="0" smtClean="0"/>
                        <a:t> الإجراء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846118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GWh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014839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2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3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4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2804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824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67745" y="877022"/>
            <a:ext cx="5015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قطاع الأبنية التجارية والخدمية </a:t>
            </a:r>
            <a:endParaRPr lang="en-US" sz="1600" dirty="0">
              <a:solidFill>
                <a:srgbClr val="C0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62373"/>
              </p:ext>
            </p:extLst>
          </p:nvPr>
        </p:nvGraphicFramePr>
        <p:xfrm>
          <a:off x="263236" y="1682181"/>
          <a:ext cx="11360728" cy="51139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83674">
                  <a:extLst>
                    <a:ext uri="{9D8B030D-6E8A-4147-A177-3AD203B41FA5}">
                      <a16:colId xmlns:a16="http://schemas.microsoft.com/office/drawing/2014/main" val="1853152749"/>
                    </a:ext>
                  </a:extLst>
                </a:gridCol>
                <a:gridCol w="1439595">
                  <a:extLst>
                    <a:ext uri="{9D8B030D-6E8A-4147-A177-3AD203B41FA5}">
                      <a16:colId xmlns:a16="http://schemas.microsoft.com/office/drawing/2014/main" val="3496966708"/>
                    </a:ext>
                  </a:extLst>
                </a:gridCol>
                <a:gridCol w="1768716">
                  <a:extLst>
                    <a:ext uri="{9D8B030D-6E8A-4147-A177-3AD203B41FA5}">
                      <a16:colId xmlns:a16="http://schemas.microsoft.com/office/drawing/2014/main" val="914638965"/>
                    </a:ext>
                  </a:extLst>
                </a:gridCol>
                <a:gridCol w="1887880">
                  <a:extLst>
                    <a:ext uri="{9D8B030D-6E8A-4147-A177-3AD203B41FA5}">
                      <a16:colId xmlns:a16="http://schemas.microsoft.com/office/drawing/2014/main" val="59207938"/>
                    </a:ext>
                  </a:extLst>
                </a:gridCol>
                <a:gridCol w="1367598">
                  <a:extLst>
                    <a:ext uri="{9D8B030D-6E8A-4147-A177-3AD203B41FA5}">
                      <a16:colId xmlns:a16="http://schemas.microsoft.com/office/drawing/2014/main" val="1117789620"/>
                    </a:ext>
                  </a:extLst>
                </a:gridCol>
                <a:gridCol w="2081127">
                  <a:extLst>
                    <a:ext uri="{9D8B030D-6E8A-4147-A177-3AD203B41FA5}">
                      <a16:colId xmlns:a16="http://schemas.microsoft.com/office/drawing/2014/main" val="3859074343"/>
                    </a:ext>
                  </a:extLst>
                </a:gridCol>
                <a:gridCol w="1459134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  <a:gridCol w="373004">
                  <a:extLst>
                    <a:ext uri="{9D8B030D-6E8A-4147-A177-3AD203B41FA5}">
                      <a16:colId xmlns:a16="http://schemas.microsoft.com/office/drawing/2014/main" val="1052755870"/>
                    </a:ext>
                  </a:extLst>
                </a:gridCol>
              </a:tblGrid>
              <a:tr h="695025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 المحقق</a:t>
                      </a:r>
                      <a:endParaRPr lang="en-US" sz="2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تكاليف تنفيذ الإجراء </a:t>
                      </a:r>
                      <a:endParaRPr lang="en-US" sz="2400" b="1" dirty="0" smtClean="0"/>
                    </a:p>
                    <a:p>
                      <a:pPr algn="ctr" rtl="1"/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مصدر تمويل البرنامج 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(حكومي</a:t>
                      </a:r>
                      <a:r>
                        <a:rPr lang="ar-EG" sz="2000" b="1" baseline="0" dirty="0" smtClean="0"/>
                        <a:t> ـ منحة ـ قرض</a:t>
                      </a:r>
                      <a:r>
                        <a:rPr lang="ar-EG" sz="2000" b="1" dirty="0" smtClean="0"/>
                        <a:t>)</a:t>
                      </a:r>
                      <a:endParaRPr lang="en-US" sz="2000" b="1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الجهة المسؤولة</a:t>
                      </a:r>
                      <a:r>
                        <a:rPr lang="ar-EG" sz="2400" b="1" baseline="0" dirty="0" smtClean="0"/>
                        <a:t> عن تنفيذ 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مدة</a:t>
                      </a:r>
                      <a:r>
                        <a:rPr lang="ar-EG" sz="2400" b="1" baseline="0" dirty="0" smtClean="0"/>
                        <a:t> 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وصف</a:t>
                      </a:r>
                      <a:r>
                        <a:rPr lang="ar-EG" sz="2400" b="1" baseline="0" dirty="0" smtClean="0"/>
                        <a:t> الإجراء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846118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GWh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014839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2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3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4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2804237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11927" y="23069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إجراءات كفاءة الطاقة</a:t>
            </a:r>
          </a:p>
        </p:txBody>
      </p:sp>
    </p:spTree>
    <p:extLst>
      <p:ext uri="{BB962C8B-B14F-4D97-AF65-F5344CB8AC3E}">
        <p14:creationId xmlns:p14="http://schemas.microsoft.com/office/powerpoint/2010/main" val="2830295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60821" y="939312"/>
            <a:ext cx="5015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قطاعات أخرى </a:t>
            </a:r>
            <a:endParaRPr lang="en-US" sz="16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671137"/>
              </p:ext>
            </p:extLst>
          </p:nvPr>
        </p:nvGraphicFramePr>
        <p:xfrm>
          <a:off x="277090" y="1697322"/>
          <a:ext cx="11360728" cy="51139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83674">
                  <a:extLst>
                    <a:ext uri="{9D8B030D-6E8A-4147-A177-3AD203B41FA5}">
                      <a16:colId xmlns:a16="http://schemas.microsoft.com/office/drawing/2014/main" val="1853152749"/>
                    </a:ext>
                  </a:extLst>
                </a:gridCol>
                <a:gridCol w="1439595">
                  <a:extLst>
                    <a:ext uri="{9D8B030D-6E8A-4147-A177-3AD203B41FA5}">
                      <a16:colId xmlns:a16="http://schemas.microsoft.com/office/drawing/2014/main" val="3496966708"/>
                    </a:ext>
                  </a:extLst>
                </a:gridCol>
                <a:gridCol w="1768716">
                  <a:extLst>
                    <a:ext uri="{9D8B030D-6E8A-4147-A177-3AD203B41FA5}">
                      <a16:colId xmlns:a16="http://schemas.microsoft.com/office/drawing/2014/main" val="914638965"/>
                    </a:ext>
                  </a:extLst>
                </a:gridCol>
                <a:gridCol w="1887880">
                  <a:extLst>
                    <a:ext uri="{9D8B030D-6E8A-4147-A177-3AD203B41FA5}">
                      <a16:colId xmlns:a16="http://schemas.microsoft.com/office/drawing/2014/main" val="59207938"/>
                    </a:ext>
                  </a:extLst>
                </a:gridCol>
                <a:gridCol w="1367598">
                  <a:extLst>
                    <a:ext uri="{9D8B030D-6E8A-4147-A177-3AD203B41FA5}">
                      <a16:colId xmlns:a16="http://schemas.microsoft.com/office/drawing/2014/main" val="1117789620"/>
                    </a:ext>
                  </a:extLst>
                </a:gridCol>
                <a:gridCol w="2081127">
                  <a:extLst>
                    <a:ext uri="{9D8B030D-6E8A-4147-A177-3AD203B41FA5}">
                      <a16:colId xmlns:a16="http://schemas.microsoft.com/office/drawing/2014/main" val="3859074343"/>
                    </a:ext>
                  </a:extLst>
                </a:gridCol>
                <a:gridCol w="1459134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  <a:gridCol w="373004">
                  <a:extLst>
                    <a:ext uri="{9D8B030D-6E8A-4147-A177-3AD203B41FA5}">
                      <a16:colId xmlns:a16="http://schemas.microsoft.com/office/drawing/2014/main" val="1052755870"/>
                    </a:ext>
                  </a:extLst>
                </a:gridCol>
              </a:tblGrid>
              <a:tr h="695025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 المحقق</a:t>
                      </a:r>
                      <a:endParaRPr lang="en-US" sz="2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تكاليف تنفيذ الإجراء </a:t>
                      </a:r>
                      <a:endParaRPr lang="en-US" sz="2400" b="1" dirty="0" smtClean="0"/>
                    </a:p>
                    <a:p>
                      <a:pPr algn="ctr" rtl="1"/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مصدر تمويل البرنامج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 </a:t>
                      </a:r>
                      <a:r>
                        <a:rPr lang="ar-EG" sz="1800" b="1" dirty="0" smtClean="0"/>
                        <a:t>(حكومي</a:t>
                      </a:r>
                      <a:r>
                        <a:rPr lang="ar-EG" sz="1800" b="1" baseline="0" dirty="0" smtClean="0"/>
                        <a:t> ـ منحة ـ قرض</a:t>
                      </a:r>
                      <a:r>
                        <a:rPr lang="ar-EG" sz="1800" b="1" dirty="0" smtClean="0"/>
                        <a:t>)</a:t>
                      </a:r>
                      <a:endParaRPr lang="en-US" sz="1800" b="1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الجهة المسؤولة</a:t>
                      </a:r>
                      <a:r>
                        <a:rPr lang="ar-EG" sz="2400" b="1" baseline="0" dirty="0" smtClean="0"/>
                        <a:t> عن تنفيذ 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مدة</a:t>
                      </a:r>
                      <a:r>
                        <a:rPr lang="ar-EG" sz="2400" b="1" baseline="0" dirty="0" smtClean="0"/>
                        <a:t> 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وصف</a:t>
                      </a:r>
                      <a:r>
                        <a:rPr lang="ar-EG" sz="2400" b="1" baseline="0" dirty="0" smtClean="0"/>
                        <a:t> الإجراء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846118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GWh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014839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2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3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4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280423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11927" y="23069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إجراءات كفاءة الطاقة</a:t>
            </a:r>
          </a:p>
        </p:txBody>
      </p:sp>
    </p:spTree>
    <p:extLst>
      <p:ext uri="{BB962C8B-B14F-4D97-AF65-F5344CB8AC3E}">
        <p14:creationId xmlns:p14="http://schemas.microsoft.com/office/powerpoint/2010/main" val="45462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82983" y="421219"/>
            <a:ext cx="757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القوانين والتشريعات الخاصة بكفاءة الطاقة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739465"/>
              </p:ext>
            </p:extLst>
          </p:nvPr>
        </p:nvGraphicFramePr>
        <p:xfrm>
          <a:off x="997528" y="1731808"/>
          <a:ext cx="10072255" cy="4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88959">
                  <a:extLst>
                    <a:ext uri="{9D8B030D-6E8A-4147-A177-3AD203B41FA5}">
                      <a16:colId xmlns:a16="http://schemas.microsoft.com/office/drawing/2014/main" val="183856000"/>
                    </a:ext>
                  </a:extLst>
                </a:gridCol>
                <a:gridCol w="1988959">
                  <a:extLst>
                    <a:ext uri="{9D8B030D-6E8A-4147-A177-3AD203B41FA5}">
                      <a16:colId xmlns:a16="http://schemas.microsoft.com/office/drawing/2014/main" val="2691371768"/>
                    </a:ext>
                  </a:extLst>
                </a:gridCol>
                <a:gridCol w="2737801">
                  <a:extLst>
                    <a:ext uri="{9D8B030D-6E8A-4147-A177-3AD203B41FA5}">
                      <a16:colId xmlns:a16="http://schemas.microsoft.com/office/drawing/2014/main" val="2766154473"/>
                    </a:ext>
                  </a:extLst>
                </a:gridCol>
                <a:gridCol w="2634240">
                  <a:extLst>
                    <a:ext uri="{9D8B030D-6E8A-4147-A177-3AD203B41FA5}">
                      <a16:colId xmlns:a16="http://schemas.microsoft.com/office/drawing/2014/main" val="1133514946"/>
                    </a:ext>
                  </a:extLst>
                </a:gridCol>
                <a:gridCol w="722296">
                  <a:extLst>
                    <a:ext uri="{9D8B030D-6E8A-4147-A177-3AD203B41FA5}">
                      <a16:colId xmlns:a16="http://schemas.microsoft.com/office/drawing/2014/main" val="57286439"/>
                    </a:ext>
                  </a:extLst>
                </a:gridCol>
              </a:tblGrid>
              <a:tr h="1399311"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حالة النص القانوني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>
                          <a:solidFill>
                            <a:schemeClr val="tx1"/>
                          </a:solidFill>
                        </a:rPr>
                        <a:t>نوع النص القانوني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الوصف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رقم القانون أو</a:t>
                      </a:r>
                      <a:r>
                        <a:rPr lang="ar-EG" sz="2400" baseline="0" dirty="0" smtClean="0"/>
                        <a:t> القرار /السنة 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0155167"/>
                  </a:ext>
                </a:extLst>
              </a:tr>
              <a:tr h="539338"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7528284"/>
                  </a:ext>
                </a:extLst>
              </a:tr>
              <a:tr h="539338"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2942655"/>
                  </a:ext>
                </a:extLst>
              </a:tr>
              <a:tr h="539338"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373715"/>
                  </a:ext>
                </a:extLst>
              </a:tr>
              <a:tr h="539338"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8164723"/>
                  </a:ext>
                </a:extLst>
              </a:tr>
              <a:tr h="539338"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504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173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1" y="227256"/>
            <a:ext cx="757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الحوافز والمبادرات المتعلقة بكفاءة الطاقة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551936"/>
              </p:ext>
            </p:extLst>
          </p:nvPr>
        </p:nvGraphicFramePr>
        <p:xfrm>
          <a:off x="997528" y="1676401"/>
          <a:ext cx="9989126" cy="403167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07403">
                  <a:extLst>
                    <a:ext uri="{9D8B030D-6E8A-4147-A177-3AD203B41FA5}">
                      <a16:colId xmlns:a16="http://schemas.microsoft.com/office/drawing/2014/main" val="917933953"/>
                    </a:ext>
                  </a:extLst>
                </a:gridCol>
                <a:gridCol w="1750669">
                  <a:extLst>
                    <a:ext uri="{9D8B030D-6E8A-4147-A177-3AD203B41FA5}">
                      <a16:colId xmlns:a16="http://schemas.microsoft.com/office/drawing/2014/main" val="1561286754"/>
                    </a:ext>
                  </a:extLst>
                </a:gridCol>
                <a:gridCol w="2372175">
                  <a:extLst>
                    <a:ext uri="{9D8B030D-6E8A-4147-A177-3AD203B41FA5}">
                      <a16:colId xmlns:a16="http://schemas.microsoft.com/office/drawing/2014/main" val="3583871018"/>
                    </a:ext>
                  </a:extLst>
                </a:gridCol>
                <a:gridCol w="3838211">
                  <a:extLst>
                    <a:ext uri="{9D8B030D-6E8A-4147-A177-3AD203B41FA5}">
                      <a16:colId xmlns:a16="http://schemas.microsoft.com/office/drawing/2014/main" val="738927292"/>
                    </a:ext>
                  </a:extLst>
                </a:gridCol>
                <a:gridCol w="620668">
                  <a:extLst>
                    <a:ext uri="{9D8B030D-6E8A-4147-A177-3AD203B41FA5}">
                      <a16:colId xmlns:a16="http://schemas.microsoft.com/office/drawing/2014/main" val="4002696543"/>
                    </a:ext>
                  </a:extLst>
                </a:gridCol>
              </a:tblGrid>
              <a:tr h="1681391"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القطاع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جهة الإصدار 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رقم القانون أو القرار / السنة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نوع الحافز </a:t>
                      </a:r>
                    </a:p>
                    <a:p>
                      <a:pPr algn="ctr" rtl="1"/>
                      <a:r>
                        <a:rPr lang="ar-EG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(منح/صناديق/ منح ضريبية) 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7925469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3336449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272135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5812381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3006518"/>
                  </a:ext>
                </a:extLst>
              </a:tr>
              <a:tr h="470056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291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890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273" y="462783"/>
            <a:ext cx="9351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الصعوبات التي واجهت تنفيذ إجراءات و برامج و الخطط الوطنية المتعلقة بكفاءة الطاقة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067984"/>
              </p:ext>
            </p:extLst>
          </p:nvPr>
        </p:nvGraphicFramePr>
        <p:xfrm>
          <a:off x="831274" y="1855738"/>
          <a:ext cx="10404762" cy="38217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68254">
                  <a:extLst>
                    <a:ext uri="{9D8B030D-6E8A-4147-A177-3AD203B41FA5}">
                      <a16:colId xmlns:a16="http://schemas.microsoft.com/office/drawing/2014/main" val="1618082033"/>
                    </a:ext>
                  </a:extLst>
                </a:gridCol>
                <a:gridCol w="3468254">
                  <a:extLst>
                    <a:ext uri="{9D8B030D-6E8A-4147-A177-3AD203B41FA5}">
                      <a16:colId xmlns:a16="http://schemas.microsoft.com/office/drawing/2014/main" val="4078473247"/>
                    </a:ext>
                  </a:extLst>
                </a:gridCol>
                <a:gridCol w="3468254">
                  <a:extLst>
                    <a:ext uri="{9D8B030D-6E8A-4147-A177-3AD203B41FA5}">
                      <a16:colId xmlns:a16="http://schemas.microsoft.com/office/drawing/2014/main" val="2398042095"/>
                    </a:ext>
                  </a:extLst>
                </a:gridCol>
              </a:tblGrid>
              <a:tr h="1026007"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الحل المقترح لمواجهة الصعوبة التي اعترضت تنفيذ الإجراء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نوع الصعوبة </a:t>
                      </a:r>
                    </a:p>
                    <a:p>
                      <a:pPr algn="ctr" rtl="1"/>
                      <a:r>
                        <a:rPr lang="ar-EG" sz="2400" dirty="0" smtClean="0"/>
                        <a:t>( تمويل – تشريع ـ</a:t>
                      </a:r>
                      <a:r>
                        <a:rPr lang="ar-EG" sz="2400" baseline="0" dirty="0" smtClean="0"/>
                        <a:t> تنظيم)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400" dirty="0" smtClean="0"/>
                        <a:t>الصعوبة التي واجهت</a:t>
                      </a:r>
                      <a:r>
                        <a:rPr lang="ar-EG" sz="2400" baseline="0" dirty="0" smtClean="0"/>
                        <a:t> تنفيذ الإجراء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035920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080646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894281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486858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568130"/>
                  </a:ext>
                </a:extLst>
              </a:tr>
              <a:tr h="526601"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9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763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4656" y="933837"/>
            <a:ext cx="757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الكودات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40604"/>
              </p:ext>
            </p:extLst>
          </p:nvPr>
        </p:nvGraphicFramePr>
        <p:xfrm>
          <a:off x="706581" y="1870362"/>
          <a:ext cx="10501744" cy="378761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462673">
                  <a:extLst>
                    <a:ext uri="{9D8B030D-6E8A-4147-A177-3AD203B41FA5}">
                      <a16:colId xmlns:a16="http://schemas.microsoft.com/office/drawing/2014/main" val="2024109119"/>
                    </a:ext>
                  </a:extLst>
                </a:gridCol>
                <a:gridCol w="1684241">
                  <a:extLst>
                    <a:ext uri="{9D8B030D-6E8A-4147-A177-3AD203B41FA5}">
                      <a16:colId xmlns:a16="http://schemas.microsoft.com/office/drawing/2014/main" val="717538867"/>
                    </a:ext>
                  </a:extLst>
                </a:gridCol>
                <a:gridCol w="1868235">
                  <a:extLst>
                    <a:ext uri="{9D8B030D-6E8A-4147-A177-3AD203B41FA5}">
                      <a16:colId xmlns:a16="http://schemas.microsoft.com/office/drawing/2014/main" val="1072429336"/>
                    </a:ext>
                  </a:extLst>
                </a:gridCol>
                <a:gridCol w="1981462">
                  <a:extLst>
                    <a:ext uri="{9D8B030D-6E8A-4147-A177-3AD203B41FA5}">
                      <a16:colId xmlns:a16="http://schemas.microsoft.com/office/drawing/2014/main" val="2824218433"/>
                    </a:ext>
                  </a:extLst>
                </a:gridCol>
                <a:gridCol w="1797469">
                  <a:extLst>
                    <a:ext uri="{9D8B030D-6E8A-4147-A177-3AD203B41FA5}">
                      <a16:colId xmlns:a16="http://schemas.microsoft.com/office/drawing/2014/main" val="883964076"/>
                    </a:ext>
                  </a:extLst>
                </a:gridCol>
                <a:gridCol w="707664">
                  <a:extLst>
                    <a:ext uri="{9D8B030D-6E8A-4147-A177-3AD203B41FA5}">
                      <a16:colId xmlns:a16="http://schemas.microsoft.com/office/drawing/2014/main" val="3930919566"/>
                    </a:ext>
                  </a:extLst>
                </a:gridCol>
              </a:tblGrid>
              <a:tr h="1385454"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الجهة المسؤولة عن نفاذ الكود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الجهة الصادر عنها الكود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القطاع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الوصف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الكود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589088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3422328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5026122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3866430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2451779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5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1298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090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20290"/>
              </p:ext>
            </p:extLst>
          </p:nvPr>
        </p:nvGraphicFramePr>
        <p:xfrm>
          <a:off x="706582" y="2147460"/>
          <a:ext cx="10280070" cy="3956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410690">
                  <a:extLst>
                    <a:ext uri="{9D8B030D-6E8A-4147-A177-3AD203B41FA5}">
                      <a16:colId xmlns:a16="http://schemas.microsoft.com/office/drawing/2014/main" val="2024109119"/>
                    </a:ext>
                  </a:extLst>
                </a:gridCol>
                <a:gridCol w="1648690">
                  <a:extLst>
                    <a:ext uri="{9D8B030D-6E8A-4147-A177-3AD203B41FA5}">
                      <a16:colId xmlns:a16="http://schemas.microsoft.com/office/drawing/2014/main" val="71753886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72429336"/>
                    </a:ext>
                  </a:extLst>
                </a:gridCol>
                <a:gridCol w="1939637">
                  <a:extLst>
                    <a:ext uri="{9D8B030D-6E8A-4147-A177-3AD203B41FA5}">
                      <a16:colId xmlns:a16="http://schemas.microsoft.com/office/drawing/2014/main" val="2824218433"/>
                    </a:ext>
                  </a:extLst>
                </a:gridCol>
                <a:gridCol w="1842655">
                  <a:extLst>
                    <a:ext uri="{9D8B030D-6E8A-4147-A177-3AD203B41FA5}">
                      <a16:colId xmlns:a16="http://schemas.microsoft.com/office/drawing/2014/main" val="883964076"/>
                    </a:ext>
                  </a:extLst>
                </a:gridCol>
                <a:gridCol w="609598">
                  <a:extLst>
                    <a:ext uri="{9D8B030D-6E8A-4147-A177-3AD203B41FA5}">
                      <a16:colId xmlns:a16="http://schemas.microsoft.com/office/drawing/2014/main" val="3930919566"/>
                    </a:ext>
                  </a:extLst>
                </a:gridCol>
              </a:tblGrid>
              <a:tr h="1440873"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الجهة المسؤولة عن نفاذ المعيار</a:t>
                      </a:r>
                      <a:r>
                        <a:rPr lang="ar-EG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الجهة الصادر عنها </a:t>
                      </a:r>
                      <a:r>
                        <a:rPr lang="ar-EG" sz="2400" b="1" baseline="0" dirty="0" smtClean="0"/>
                        <a:t>المعيار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القطاع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الوصف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المعيار 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589088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1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3422328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2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5026122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3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3866430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4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2451779"/>
                  </a:ext>
                </a:extLst>
              </a:tr>
              <a:tr h="480432"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5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129829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59179" y="1016966"/>
            <a:ext cx="757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المعايير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364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1" y="116416"/>
            <a:ext cx="757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الإجراءات التوعوية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98417"/>
              </p:ext>
            </p:extLst>
          </p:nvPr>
        </p:nvGraphicFramePr>
        <p:xfrm>
          <a:off x="595743" y="762747"/>
          <a:ext cx="11000511" cy="62414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88233">
                  <a:extLst>
                    <a:ext uri="{9D8B030D-6E8A-4147-A177-3AD203B41FA5}">
                      <a16:colId xmlns:a16="http://schemas.microsoft.com/office/drawing/2014/main" val="2677393679"/>
                    </a:ext>
                  </a:extLst>
                </a:gridCol>
                <a:gridCol w="1194169">
                  <a:extLst>
                    <a:ext uri="{9D8B030D-6E8A-4147-A177-3AD203B41FA5}">
                      <a16:colId xmlns:a16="http://schemas.microsoft.com/office/drawing/2014/main" val="1175545390"/>
                    </a:ext>
                  </a:extLst>
                </a:gridCol>
                <a:gridCol w="1916446">
                  <a:extLst>
                    <a:ext uri="{9D8B030D-6E8A-4147-A177-3AD203B41FA5}">
                      <a16:colId xmlns:a16="http://schemas.microsoft.com/office/drawing/2014/main" val="2101390526"/>
                    </a:ext>
                  </a:extLst>
                </a:gridCol>
                <a:gridCol w="1425325">
                  <a:extLst>
                    <a:ext uri="{9D8B030D-6E8A-4147-A177-3AD203B41FA5}">
                      <a16:colId xmlns:a16="http://schemas.microsoft.com/office/drawing/2014/main" val="1389615840"/>
                    </a:ext>
                  </a:extLst>
                </a:gridCol>
                <a:gridCol w="1425325">
                  <a:extLst>
                    <a:ext uri="{9D8B030D-6E8A-4147-A177-3AD203B41FA5}">
                      <a16:colId xmlns:a16="http://schemas.microsoft.com/office/drawing/2014/main" val="2960424023"/>
                    </a:ext>
                  </a:extLst>
                </a:gridCol>
                <a:gridCol w="3951013">
                  <a:extLst>
                    <a:ext uri="{9D8B030D-6E8A-4147-A177-3AD203B41FA5}">
                      <a16:colId xmlns:a16="http://schemas.microsoft.com/office/drawing/2014/main" val="1242491323"/>
                    </a:ext>
                  </a:extLst>
                </a:gridCol>
              </a:tblGrid>
              <a:tr h="631224"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مصدر التمويل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تكاليف الإجراء</a:t>
                      </a:r>
                      <a:r>
                        <a:rPr lang="ar-EG" sz="2000" baseline="0" dirty="0" smtClean="0"/>
                        <a:t>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الجهة</a:t>
                      </a:r>
                      <a:r>
                        <a:rPr lang="ar-EG" sz="2000" baseline="0" dirty="0" smtClean="0"/>
                        <a:t> المسؤولة عن</a:t>
                      </a:r>
                    </a:p>
                    <a:p>
                      <a:pPr algn="ctr"/>
                      <a:r>
                        <a:rPr lang="ar-EG" sz="2000" baseline="0" dirty="0" smtClean="0"/>
                        <a:t> تنفيذ الإجراء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الفئة المستهدفة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الوصف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الإجراء 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0602300"/>
                  </a:ext>
                </a:extLst>
              </a:tr>
              <a:tr h="411668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نشر الوعي عبر الراديو 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4627031"/>
                  </a:ext>
                </a:extLst>
              </a:tr>
              <a:tr h="411668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dirty="0" smtClean="0"/>
                        <a:t>نشر الوعي عبر التلفزيون </a:t>
                      </a:r>
                      <a:endParaRPr lang="en-US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3568317"/>
                  </a:ext>
                </a:extLst>
              </a:tr>
              <a:tr h="411668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dirty="0" smtClean="0"/>
                        <a:t>نشر الوعي عبر الصحف</a:t>
                      </a:r>
                      <a:endParaRPr lang="en-US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1355504"/>
                  </a:ext>
                </a:extLst>
              </a:tr>
              <a:tr h="65183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dirty="0" smtClean="0"/>
                        <a:t>نشر الوعي عبر وسائل التواصل</a:t>
                      </a:r>
                      <a:r>
                        <a:rPr lang="ar-EG" sz="2000" baseline="0" dirty="0" smtClean="0"/>
                        <a:t> الاجتماعي </a:t>
                      </a:r>
                      <a:endParaRPr lang="en-US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3660466"/>
                  </a:ext>
                </a:extLst>
              </a:tr>
              <a:tr h="65183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dirty="0" smtClean="0"/>
                        <a:t>نشر الوعي عبر الملصقات</a:t>
                      </a:r>
                      <a:r>
                        <a:rPr lang="ar-EG" sz="2000" baseline="0" dirty="0" smtClean="0"/>
                        <a:t> والكتيبات </a:t>
                      </a:r>
                      <a:endParaRPr lang="en-US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2613956"/>
                  </a:ext>
                </a:extLst>
              </a:tr>
              <a:tr h="65183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فعاليات مشتركة مع الجهات</a:t>
                      </a:r>
                      <a:r>
                        <a:rPr lang="ar-EG" sz="2000" baseline="0" dirty="0" smtClean="0"/>
                        <a:t> الأخرى 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0467010"/>
                  </a:ext>
                </a:extLst>
              </a:tr>
              <a:tr h="65183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مؤتمرات</a:t>
                      </a:r>
                      <a:r>
                        <a:rPr lang="ar-EG" sz="2000" baseline="0" dirty="0" smtClean="0"/>
                        <a:t> وجوائز متعلقة بكفاءة الطاقة 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526"/>
                  </a:ext>
                </a:extLst>
              </a:tr>
              <a:tr h="65183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مسابقات الرسم في المدارس والكليات 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0943899"/>
                  </a:ext>
                </a:extLst>
              </a:tr>
              <a:tr h="411668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محاضرات توعوية 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198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191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0074" y="282673"/>
            <a:ext cx="757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إجراءات تنمية القدرات والتدريب 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156787"/>
              </p:ext>
            </p:extLst>
          </p:nvPr>
        </p:nvGraphicFramePr>
        <p:xfrm>
          <a:off x="235527" y="1233051"/>
          <a:ext cx="11277600" cy="57656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74618">
                  <a:extLst>
                    <a:ext uri="{9D8B030D-6E8A-4147-A177-3AD203B41FA5}">
                      <a16:colId xmlns:a16="http://schemas.microsoft.com/office/drawing/2014/main" val="3664963594"/>
                    </a:ext>
                  </a:extLst>
                </a:gridCol>
                <a:gridCol w="1122219">
                  <a:extLst>
                    <a:ext uri="{9D8B030D-6E8A-4147-A177-3AD203B41FA5}">
                      <a16:colId xmlns:a16="http://schemas.microsoft.com/office/drawing/2014/main" val="1612059569"/>
                    </a:ext>
                  </a:extLst>
                </a:gridCol>
                <a:gridCol w="2272145">
                  <a:extLst>
                    <a:ext uri="{9D8B030D-6E8A-4147-A177-3AD203B41FA5}">
                      <a16:colId xmlns:a16="http://schemas.microsoft.com/office/drawing/2014/main" val="3120116469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val="3746566284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385435287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4003539296"/>
                    </a:ext>
                  </a:extLst>
                </a:gridCol>
                <a:gridCol w="2757054">
                  <a:extLst>
                    <a:ext uri="{9D8B030D-6E8A-4147-A177-3AD203B41FA5}">
                      <a16:colId xmlns:a16="http://schemas.microsoft.com/office/drawing/2014/main" val="1772397226"/>
                    </a:ext>
                  </a:extLst>
                </a:gridCol>
              </a:tblGrid>
              <a:tr h="102632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dirty="0" smtClean="0"/>
                        <a:t>مصدر التمويل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dirty="0" smtClean="0"/>
                        <a:t>تكاليف الإجراء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الجهة</a:t>
                      </a:r>
                      <a:r>
                        <a:rPr lang="ar-EG" sz="2400" baseline="0" dirty="0" smtClean="0"/>
                        <a:t> المسؤولة عن</a:t>
                      </a:r>
                    </a:p>
                    <a:p>
                      <a:pPr algn="ctr"/>
                      <a:r>
                        <a:rPr lang="ar-EG" sz="2400" baseline="0" dirty="0" smtClean="0"/>
                        <a:t> تنفيذ الإجراء 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dirty="0" smtClean="0"/>
                        <a:t>الفئة المستهدفة </a:t>
                      </a:r>
                      <a:endParaRPr lang="en-US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العدد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الوصف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الإجراء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8271530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دورات تدريبية عن كفاءة الطاقة  في قطاع الأبنية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0549877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دورات تدريبية عن الأكواد والمعايير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385119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دورات تدريبية عن كفاءة الطاقة في القطاع الصناعي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79864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دورات التدقيق الطاقي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6746480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دورات تدريبية في</a:t>
                      </a:r>
                      <a:r>
                        <a:rPr lang="ar-EG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التسخين الشمسي 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0230808"/>
                  </a:ext>
                </a:extLst>
              </a:tr>
              <a:tr h="52305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dirty="0" smtClean="0"/>
                        <a:t>إ</a:t>
                      </a:r>
                      <a:r>
                        <a:rPr lang="ar-EG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جراءات أخرى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5811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17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1" y="3297383"/>
            <a:ext cx="9809019" cy="2246769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EG" sz="2800" dirty="0" smtClean="0"/>
              <a:t>هل </a:t>
            </a:r>
            <a:r>
              <a:rPr lang="ar-EG" sz="2800" dirty="0"/>
              <a:t>يوجد وحدات تحسين كفاءة الطاقة في القطاعات </a:t>
            </a:r>
            <a:r>
              <a:rPr lang="ar-EG" sz="2800" dirty="0" smtClean="0"/>
              <a:t>المختلفة؟ نعم /لا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endParaRPr lang="ar-EG" sz="2800" dirty="0"/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EG" sz="2800" dirty="0" smtClean="0"/>
              <a:t> </a:t>
            </a:r>
            <a:r>
              <a:rPr lang="ar-EG" sz="2800" dirty="0"/>
              <a:t>في حال </a:t>
            </a:r>
            <a:r>
              <a:rPr lang="ar-EG" sz="2800" dirty="0" smtClean="0"/>
              <a:t>وجود وحدات تحسين كفاءة الطاقة يرجى ذكر اسم الوحدات و القطاعات التابعة لها</a:t>
            </a:r>
          </a:p>
          <a:p>
            <a:pPr algn="r" rtl="1"/>
            <a:endParaRPr lang="ar-EG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62001" y="731963"/>
            <a:ext cx="9809019" cy="2246769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800" dirty="0" smtClean="0"/>
              <a:t>هل يوجد هيئة متخصصة على مستوى الدولة مهمتها تنسيق شؤون قطاع كفاءة الطاقة؟ نعم / لا</a:t>
            </a:r>
          </a:p>
          <a:p>
            <a:pPr algn="r" rtl="1"/>
            <a:endParaRPr lang="ar-EG" sz="2800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800" dirty="0" smtClean="0"/>
              <a:t>في حال وجود هيئة متخصصة يرجى ذكر اسمها والمهام المناطة بها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ar-EG" sz="2800" dirty="0" smtClean="0"/>
          </a:p>
        </p:txBody>
      </p:sp>
    </p:spTree>
    <p:extLst>
      <p:ext uri="{BB962C8B-B14F-4D97-AF65-F5344CB8AC3E}">
        <p14:creationId xmlns:p14="http://schemas.microsoft.com/office/powerpoint/2010/main" val="192686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437" y="415634"/>
            <a:ext cx="10058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استهلاك الطاقة الكهربائية في كافة القطاعات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270011"/>
              </p:ext>
            </p:extLst>
          </p:nvPr>
        </p:nvGraphicFramePr>
        <p:xfrm>
          <a:off x="720434" y="1339052"/>
          <a:ext cx="10820402" cy="49390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621973">
                  <a:extLst>
                    <a:ext uri="{9D8B030D-6E8A-4147-A177-3AD203B41FA5}">
                      <a16:colId xmlns:a16="http://schemas.microsoft.com/office/drawing/2014/main" val="1667656401"/>
                    </a:ext>
                  </a:extLst>
                </a:gridCol>
                <a:gridCol w="2621973">
                  <a:extLst>
                    <a:ext uri="{9D8B030D-6E8A-4147-A177-3AD203B41FA5}">
                      <a16:colId xmlns:a16="http://schemas.microsoft.com/office/drawing/2014/main" val="243332870"/>
                    </a:ext>
                  </a:extLst>
                </a:gridCol>
                <a:gridCol w="2621973">
                  <a:extLst>
                    <a:ext uri="{9D8B030D-6E8A-4147-A177-3AD203B41FA5}">
                      <a16:colId xmlns:a16="http://schemas.microsoft.com/office/drawing/2014/main" val="1567851030"/>
                    </a:ext>
                  </a:extLst>
                </a:gridCol>
                <a:gridCol w="2954483">
                  <a:extLst>
                    <a:ext uri="{9D8B030D-6E8A-4147-A177-3AD203B41FA5}">
                      <a16:colId xmlns:a16="http://schemas.microsoft.com/office/drawing/2014/main" val="1759172453"/>
                    </a:ext>
                  </a:extLst>
                </a:gridCol>
              </a:tblGrid>
              <a:tr h="780687"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2018</a:t>
                      </a:r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GWh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2015</a:t>
                      </a:r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GWh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aseline="0" dirty="0" smtClean="0"/>
                        <a:t> </a:t>
                      </a:r>
                      <a:r>
                        <a:rPr lang="ar-EG" sz="2400" baseline="0" dirty="0" smtClean="0"/>
                        <a:t>2010</a:t>
                      </a:r>
                      <a:endParaRPr lang="ar-EG" sz="2000" baseline="0" dirty="0" smtClean="0"/>
                    </a:p>
                    <a:p>
                      <a:pPr algn="ctr" rtl="1"/>
                      <a:r>
                        <a:rPr lang="en-US" sz="2000" baseline="0" dirty="0" smtClean="0"/>
                        <a:t>GWh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8884924"/>
                  </a:ext>
                </a:extLst>
              </a:tr>
              <a:tr h="628103"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قطاع الصناعة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72329"/>
                  </a:ext>
                </a:extLst>
              </a:tr>
              <a:tr h="62810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قطاع الأبنية السكنية 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2453641"/>
                  </a:ext>
                </a:extLst>
              </a:tr>
              <a:tr h="62810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قطاع الأبنية</a:t>
                      </a:r>
                      <a:r>
                        <a:rPr lang="ar-EG" sz="2400" b="1" baseline="0" dirty="0" smtClean="0"/>
                        <a:t> التجارية و الخدمية 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0460282"/>
                  </a:ext>
                </a:extLst>
              </a:tr>
              <a:tr h="62810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قطاع النقل </a:t>
                      </a:r>
                      <a:endParaRPr lang="en-US" sz="24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2058358"/>
                  </a:ext>
                </a:extLst>
              </a:tr>
              <a:tr h="62810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قطاع الزراعة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5083526"/>
                  </a:ext>
                </a:extLst>
              </a:tr>
              <a:tr h="62810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b="1" dirty="0" smtClean="0"/>
                        <a:t>قطاعات أخرى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566397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53745" y="6347511"/>
            <a:ext cx="432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ملاحظة: يتم مليء الاستهلاكات حسب المتوفر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437" y="706583"/>
            <a:ext cx="10058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الإجراءات والبرامج والخطط الوطنية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236416"/>
              </p:ext>
            </p:extLst>
          </p:nvPr>
        </p:nvGraphicFramePr>
        <p:xfrm>
          <a:off x="387927" y="2389426"/>
          <a:ext cx="11319165" cy="32448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47455">
                  <a:extLst>
                    <a:ext uri="{9D8B030D-6E8A-4147-A177-3AD203B41FA5}">
                      <a16:colId xmlns:a16="http://schemas.microsoft.com/office/drawing/2014/main" val="3199466846"/>
                    </a:ext>
                  </a:extLst>
                </a:gridCol>
                <a:gridCol w="2618509">
                  <a:extLst>
                    <a:ext uri="{9D8B030D-6E8A-4147-A177-3AD203B41FA5}">
                      <a16:colId xmlns:a16="http://schemas.microsoft.com/office/drawing/2014/main" val="3243644478"/>
                    </a:ext>
                  </a:extLst>
                </a:gridCol>
                <a:gridCol w="2353194">
                  <a:extLst>
                    <a:ext uri="{9D8B030D-6E8A-4147-A177-3AD203B41FA5}">
                      <a16:colId xmlns:a16="http://schemas.microsoft.com/office/drawing/2014/main" val="3563277331"/>
                    </a:ext>
                  </a:extLst>
                </a:gridCol>
                <a:gridCol w="2040429">
                  <a:extLst>
                    <a:ext uri="{9D8B030D-6E8A-4147-A177-3AD203B41FA5}">
                      <a16:colId xmlns:a16="http://schemas.microsoft.com/office/drawing/2014/main" val="3323558526"/>
                    </a:ext>
                  </a:extLst>
                </a:gridCol>
                <a:gridCol w="2159578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</a:tblGrid>
              <a:tr h="12542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dirty="0" smtClean="0"/>
                        <a:t>القطاعات المستهدفة </a:t>
                      </a:r>
                      <a:endParaRPr lang="en-US" sz="2400" dirty="0" smtClean="0"/>
                    </a:p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نسبة الوفر المحقق من استهلاك</a:t>
                      </a:r>
                      <a:r>
                        <a:rPr lang="ar-EG" sz="2400" baseline="0" dirty="0" smtClean="0"/>
                        <a:t> الطاقة الكهربائية*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الوفر المستهدف وفق الخطة</a:t>
                      </a:r>
                      <a:r>
                        <a:rPr lang="en-US" sz="2400" dirty="0" smtClean="0"/>
                        <a:t> </a:t>
                      </a:r>
                      <a:endParaRPr lang="ar-EG" sz="2400" dirty="0" smtClean="0"/>
                    </a:p>
                    <a:p>
                      <a:pPr algn="ctr"/>
                      <a:r>
                        <a:rPr lang="en-US" sz="2400" dirty="0" smtClean="0"/>
                        <a:t>GWH</a:t>
                      </a:r>
                      <a:r>
                        <a:rPr lang="ar-EG" sz="2400" dirty="0" smtClean="0"/>
                        <a:t>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تاريخ الخطة الوطنية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400" dirty="0" smtClean="0"/>
                        <a:t>الخطة الوطنية 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637429"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1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568036"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2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484909"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000" dirty="0" smtClean="0"/>
                        <a:t>3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35092" y="1643865"/>
            <a:ext cx="3643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الخطط الوطنية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03273" y="6117364"/>
            <a:ext cx="6303819" cy="383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dirty="0" smtClean="0"/>
              <a:t>*</a:t>
            </a:r>
            <a:r>
              <a:rPr lang="ar-EG" dirty="0" smtClean="0"/>
              <a:t> نسبة الوفر بالنسبة لسنة ألأساس أو السنة المقررة وفق خطتكم مع ذكر ذلك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76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7958"/>
              </p:ext>
            </p:extLst>
          </p:nvPr>
        </p:nvGraphicFramePr>
        <p:xfrm>
          <a:off x="443340" y="780036"/>
          <a:ext cx="11346879" cy="6370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75616">
                  <a:extLst>
                    <a:ext uri="{9D8B030D-6E8A-4147-A177-3AD203B41FA5}">
                      <a16:colId xmlns:a16="http://schemas.microsoft.com/office/drawing/2014/main" val="3368830314"/>
                    </a:ext>
                  </a:extLst>
                </a:gridCol>
                <a:gridCol w="843703">
                  <a:extLst>
                    <a:ext uri="{9D8B030D-6E8A-4147-A177-3AD203B41FA5}">
                      <a16:colId xmlns:a16="http://schemas.microsoft.com/office/drawing/2014/main" val="43514591"/>
                    </a:ext>
                  </a:extLst>
                </a:gridCol>
                <a:gridCol w="583151">
                  <a:extLst>
                    <a:ext uri="{9D8B030D-6E8A-4147-A177-3AD203B41FA5}">
                      <a16:colId xmlns:a16="http://schemas.microsoft.com/office/drawing/2014/main" val="3199466846"/>
                    </a:ext>
                  </a:extLst>
                </a:gridCol>
                <a:gridCol w="954241">
                  <a:extLst>
                    <a:ext uri="{9D8B030D-6E8A-4147-A177-3AD203B41FA5}">
                      <a16:colId xmlns:a16="http://schemas.microsoft.com/office/drawing/2014/main" val="3563277331"/>
                    </a:ext>
                  </a:extLst>
                </a:gridCol>
                <a:gridCol w="1292666">
                  <a:extLst>
                    <a:ext uri="{9D8B030D-6E8A-4147-A177-3AD203B41FA5}">
                      <a16:colId xmlns:a16="http://schemas.microsoft.com/office/drawing/2014/main" val="2981196464"/>
                    </a:ext>
                  </a:extLst>
                </a:gridCol>
                <a:gridCol w="1292666">
                  <a:extLst>
                    <a:ext uri="{9D8B030D-6E8A-4147-A177-3AD203B41FA5}">
                      <a16:colId xmlns:a16="http://schemas.microsoft.com/office/drawing/2014/main" val="1073027803"/>
                    </a:ext>
                  </a:extLst>
                </a:gridCol>
                <a:gridCol w="1292666">
                  <a:extLst>
                    <a:ext uri="{9D8B030D-6E8A-4147-A177-3AD203B41FA5}">
                      <a16:colId xmlns:a16="http://schemas.microsoft.com/office/drawing/2014/main" val="1001319347"/>
                    </a:ext>
                  </a:extLst>
                </a:gridCol>
                <a:gridCol w="1140473">
                  <a:extLst>
                    <a:ext uri="{9D8B030D-6E8A-4147-A177-3AD203B41FA5}">
                      <a16:colId xmlns:a16="http://schemas.microsoft.com/office/drawing/2014/main" val="3323558526"/>
                    </a:ext>
                  </a:extLst>
                </a:gridCol>
                <a:gridCol w="672345">
                  <a:extLst>
                    <a:ext uri="{9D8B030D-6E8A-4147-A177-3AD203B41FA5}">
                      <a16:colId xmlns:a16="http://schemas.microsoft.com/office/drawing/2014/main" val="1853152749"/>
                    </a:ext>
                  </a:extLst>
                </a:gridCol>
                <a:gridCol w="920729">
                  <a:extLst>
                    <a:ext uri="{9D8B030D-6E8A-4147-A177-3AD203B41FA5}">
                      <a16:colId xmlns:a16="http://schemas.microsoft.com/office/drawing/2014/main" val="1246681988"/>
                    </a:ext>
                  </a:extLst>
                </a:gridCol>
                <a:gridCol w="1048748">
                  <a:extLst>
                    <a:ext uri="{9D8B030D-6E8A-4147-A177-3AD203B41FA5}">
                      <a16:colId xmlns:a16="http://schemas.microsoft.com/office/drawing/2014/main" val="3859074343"/>
                    </a:ext>
                  </a:extLst>
                </a:gridCol>
                <a:gridCol w="829875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</a:tblGrid>
              <a:tr h="368576"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المنفذ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تكاليف تنفيذ 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مصدر التمويل 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1" dirty="0" smtClean="0"/>
                        <a:t>(حكومي</a:t>
                      </a:r>
                      <a:r>
                        <a:rPr lang="ar-EG" sz="1600" b="1" baseline="0" dirty="0" smtClean="0"/>
                        <a:t> ـ قرض ـ منحة)</a:t>
                      </a:r>
                      <a:endParaRPr lang="en-US" sz="16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الجهة</a:t>
                      </a:r>
                      <a:r>
                        <a:rPr lang="ar-EG" sz="2000" b="1" baseline="0" dirty="0" smtClean="0"/>
                        <a:t> المسؤولة عن تنفيذ 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 المحقق في القطاع</a:t>
                      </a:r>
                      <a:endParaRPr lang="en-US" sz="2000" b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الطاقة</a:t>
                      </a:r>
                      <a:r>
                        <a:rPr lang="ar-EG" sz="2000" b="1" baseline="0" dirty="0" smtClean="0"/>
                        <a:t> المستهلكة </a:t>
                      </a:r>
                    </a:p>
                    <a:p>
                      <a:pPr algn="ctr" rtl="1"/>
                      <a:r>
                        <a:rPr lang="en-US" sz="1800" b="1" baseline="0" dirty="0" smtClean="0"/>
                        <a:t>GWh</a:t>
                      </a:r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القطاع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567040"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GWh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/>
                        <a:t>GWh</a:t>
                      </a:r>
                      <a:endParaRPr lang="en-US" sz="18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634999"/>
                  </a:ext>
                </a:extLst>
              </a:tr>
              <a:tr h="567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GWh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014839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قطاع ....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838472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501983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قطاع ....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249069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341091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قطاع ....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863660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06374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قطاع ....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2804237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412538"/>
                  </a:ext>
                </a:extLst>
              </a:tr>
              <a:tr h="368576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04734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11927" y="23069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الخطة الوطنية لكفاءة الطاقة الأولى ......- .......</a:t>
            </a:r>
          </a:p>
        </p:txBody>
      </p:sp>
    </p:spTree>
    <p:extLst>
      <p:ext uri="{BB962C8B-B14F-4D97-AF65-F5344CB8AC3E}">
        <p14:creationId xmlns:p14="http://schemas.microsoft.com/office/powerpoint/2010/main" val="415459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36073" y="230691"/>
            <a:ext cx="9047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الخطة الوطنية لكفاءة الطاقة الثانية .....- ......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471655"/>
              </p:ext>
            </p:extLst>
          </p:nvPr>
        </p:nvGraphicFramePr>
        <p:xfrm>
          <a:off x="277090" y="792480"/>
          <a:ext cx="11277604" cy="6370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72713">
                  <a:extLst>
                    <a:ext uri="{9D8B030D-6E8A-4147-A177-3AD203B41FA5}">
                      <a16:colId xmlns:a16="http://schemas.microsoft.com/office/drawing/2014/main" val="3368830314"/>
                    </a:ext>
                  </a:extLst>
                </a:gridCol>
                <a:gridCol w="838552">
                  <a:extLst>
                    <a:ext uri="{9D8B030D-6E8A-4147-A177-3AD203B41FA5}">
                      <a16:colId xmlns:a16="http://schemas.microsoft.com/office/drawing/2014/main" val="43514591"/>
                    </a:ext>
                  </a:extLst>
                </a:gridCol>
                <a:gridCol w="579591">
                  <a:extLst>
                    <a:ext uri="{9D8B030D-6E8A-4147-A177-3AD203B41FA5}">
                      <a16:colId xmlns:a16="http://schemas.microsoft.com/office/drawing/2014/main" val="3199466846"/>
                    </a:ext>
                  </a:extLst>
                </a:gridCol>
                <a:gridCol w="948415">
                  <a:extLst>
                    <a:ext uri="{9D8B030D-6E8A-4147-A177-3AD203B41FA5}">
                      <a16:colId xmlns:a16="http://schemas.microsoft.com/office/drawing/2014/main" val="3563277331"/>
                    </a:ext>
                  </a:extLst>
                </a:gridCol>
                <a:gridCol w="1284774">
                  <a:extLst>
                    <a:ext uri="{9D8B030D-6E8A-4147-A177-3AD203B41FA5}">
                      <a16:colId xmlns:a16="http://schemas.microsoft.com/office/drawing/2014/main" val="2981196464"/>
                    </a:ext>
                  </a:extLst>
                </a:gridCol>
                <a:gridCol w="1284774">
                  <a:extLst>
                    <a:ext uri="{9D8B030D-6E8A-4147-A177-3AD203B41FA5}">
                      <a16:colId xmlns:a16="http://schemas.microsoft.com/office/drawing/2014/main" val="1073027803"/>
                    </a:ext>
                  </a:extLst>
                </a:gridCol>
                <a:gridCol w="1284774">
                  <a:extLst>
                    <a:ext uri="{9D8B030D-6E8A-4147-A177-3AD203B41FA5}">
                      <a16:colId xmlns:a16="http://schemas.microsoft.com/office/drawing/2014/main" val="1001319347"/>
                    </a:ext>
                  </a:extLst>
                </a:gridCol>
                <a:gridCol w="1133510">
                  <a:extLst>
                    <a:ext uri="{9D8B030D-6E8A-4147-A177-3AD203B41FA5}">
                      <a16:colId xmlns:a16="http://schemas.microsoft.com/office/drawing/2014/main" val="3323558526"/>
                    </a:ext>
                  </a:extLst>
                </a:gridCol>
                <a:gridCol w="668241">
                  <a:extLst>
                    <a:ext uri="{9D8B030D-6E8A-4147-A177-3AD203B41FA5}">
                      <a16:colId xmlns:a16="http://schemas.microsoft.com/office/drawing/2014/main" val="1853152749"/>
                    </a:ext>
                  </a:extLst>
                </a:gridCol>
                <a:gridCol w="915108">
                  <a:extLst>
                    <a:ext uri="{9D8B030D-6E8A-4147-A177-3AD203B41FA5}">
                      <a16:colId xmlns:a16="http://schemas.microsoft.com/office/drawing/2014/main" val="1246681988"/>
                    </a:ext>
                  </a:extLst>
                </a:gridCol>
                <a:gridCol w="1042345">
                  <a:extLst>
                    <a:ext uri="{9D8B030D-6E8A-4147-A177-3AD203B41FA5}">
                      <a16:colId xmlns:a16="http://schemas.microsoft.com/office/drawing/2014/main" val="3859074343"/>
                    </a:ext>
                  </a:extLst>
                </a:gridCol>
                <a:gridCol w="824807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</a:tblGrid>
              <a:tr h="366373"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المنفذ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تكاليف تنفيذ 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مصدر التمويل 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1" dirty="0" smtClean="0"/>
                        <a:t>(حكومي</a:t>
                      </a:r>
                      <a:r>
                        <a:rPr lang="ar-EG" sz="1600" b="1" baseline="0" dirty="0" smtClean="0"/>
                        <a:t> ـ قرض ـ منحة)</a:t>
                      </a:r>
                      <a:endParaRPr lang="en-US" sz="16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الجهة</a:t>
                      </a:r>
                      <a:r>
                        <a:rPr lang="ar-EG" sz="2000" b="1" baseline="0" dirty="0" smtClean="0"/>
                        <a:t> المسؤولة عن تنفيذ 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 المحقق في القطاع</a:t>
                      </a:r>
                      <a:endParaRPr lang="en-US" sz="2000" b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الطاقة</a:t>
                      </a:r>
                      <a:r>
                        <a:rPr lang="ar-EG" sz="2000" b="1" baseline="0" dirty="0" smtClean="0"/>
                        <a:t> المستهلكة </a:t>
                      </a:r>
                    </a:p>
                    <a:p>
                      <a:pPr algn="ctr" rtl="1"/>
                      <a:r>
                        <a:rPr lang="en-US" sz="2000" b="1" baseline="0" dirty="0" smtClean="0"/>
                        <a:t>GWh</a:t>
                      </a:r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القطاع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281825"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GWh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/>
                        <a:t>GWh</a:t>
                      </a:r>
                      <a:endParaRPr lang="en-US" sz="18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634999"/>
                  </a:ext>
                </a:extLst>
              </a:tr>
              <a:tr h="563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%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GWh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014839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قطاع ....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838472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501983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قطاع ....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249069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341091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قطاع ....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863660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06374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قطاع ....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2804237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412538"/>
                  </a:ext>
                </a:extLst>
              </a:tr>
              <a:tr h="366373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047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0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014571"/>
              </p:ext>
            </p:extLst>
          </p:nvPr>
        </p:nvGraphicFramePr>
        <p:xfrm>
          <a:off x="443340" y="780036"/>
          <a:ext cx="11346879" cy="6370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75616">
                  <a:extLst>
                    <a:ext uri="{9D8B030D-6E8A-4147-A177-3AD203B41FA5}">
                      <a16:colId xmlns:a16="http://schemas.microsoft.com/office/drawing/2014/main" val="3368830314"/>
                    </a:ext>
                  </a:extLst>
                </a:gridCol>
                <a:gridCol w="843703">
                  <a:extLst>
                    <a:ext uri="{9D8B030D-6E8A-4147-A177-3AD203B41FA5}">
                      <a16:colId xmlns:a16="http://schemas.microsoft.com/office/drawing/2014/main" val="43514591"/>
                    </a:ext>
                  </a:extLst>
                </a:gridCol>
                <a:gridCol w="583151">
                  <a:extLst>
                    <a:ext uri="{9D8B030D-6E8A-4147-A177-3AD203B41FA5}">
                      <a16:colId xmlns:a16="http://schemas.microsoft.com/office/drawing/2014/main" val="3199466846"/>
                    </a:ext>
                  </a:extLst>
                </a:gridCol>
                <a:gridCol w="954241">
                  <a:extLst>
                    <a:ext uri="{9D8B030D-6E8A-4147-A177-3AD203B41FA5}">
                      <a16:colId xmlns:a16="http://schemas.microsoft.com/office/drawing/2014/main" val="3563277331"/>
                    </a:ext>
                  </a:extLst>
                </a:gridCol>
                <a:gridCol w="1292666">
                  <a:extLst>
                    <a:ext uri="{9D8B030D-6E8A-4147-A177-3AD203B41FA5}">
                      <a16:colId xmlns:a16="http://schemas.microsoft.com/office/drawing/2014/main" val="2981196464"/>
                    </a:ext>
                  </a:extLst>
                </a:gridCol>
                <a:gridCol w="1292666">
                  <a:extLst>
                    <a:ext uri="{9D8B030D-6E8A-4147-A177-3AD203B41FA5}">
                      <a16:colId xmlns:a16="http://schemas.microsoft.com/office/drawing/2014/main" val="1073027803"/>
                    </a:ext>
                  </a:extLst>
                </a:gridCol>
                <a:gridCol w="1292666">
                  <a:extLst>
                    <a:ext uri="{9D8B030D-6E8A-4147-A177-3AD203B41FA5}">
                      <a16:colId xmlns:a16="http://schemas.microsoft.com/office/drawing/2014/main" val="1001319347"/>
                    </a:ext>
                  </a:extLst>
                </a:gridCol>
                <a:gridCol w="1140473">
                  <a:extLst>
                    <a:ext uri="{9D8B030D-6E8A-4147-A177-3AD203B41FA5}">
                      <a16:colId xmlns:a16="http://schemas.microsoft.com/office/drawing/2014/main" val="3323558526"/>
                    </a:ext>
                  </a:extLst>
                </a:gridCol>
                <a:gridCol w="672345">
                  <a:extLst>
                    <a:ext uri="{9D8B030D-6E8A-4147-A177-3AD203B41FA5}">
                      <a16:colId xmlns:a16="http://schemas.microsoft.com/office/drawing/2014/main" val="1853152749"/>
                    </a:ext>
                  </a:extLst>
                </a:gridCol>
                <a:gridCol w="920729">
                  <a:extLst>
                    <a:ext uri="{9D8B030D-6E8A-4147-A177-3AD203B41FA5}">
                      <a16:colId xmlns:a16="http://schemas.microsoft.com/office/drawing/2014/main" val="1246681988"/>
                    </a:ext>
                  </a:extLst>
                </a:gridCol>
                <a:gridCol w="1048748">
                  <a:extLst>
                    <a:ext uri="{9D8B030D-6E8A-4147-A177-3AD203B41FA5}">
                      <a16:colId xmlns:a16="http://schemas.microsoft.com/office/drawing/2014/main" val="3859074343"/>
                    </a:ext>
                  </a:extLst>
                </a:gridCol>
                <a:gridCol w="829875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</a:tblGrid>
              <a:tr h="390521"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المنفذ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تكاليف تنفيذ 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مصدر التمويل </a:t>
                      </a:r>
                    </a:p>
                    <a:p>
                      <a:pPr algn="ctr" rtl="1"/>
                      <a:r>
                        <a:rPr lang="ar-EG" sz="1600" b="1" dirty="0" smtClean="0"/>
                        <a:t>(حكومي</a:t>
                      </a:r>
                      <a:r>
                        <a:rPr lang="ar-EG" sz="1600" b="1" baseline="0" dirty="0" smtClean="0"/>
                        <a:t> ـ قرض ـ منحة)</a:t>
                      </a:r>
                      <a:endParaRPr lang="en-US" sz="16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الجهة</a:t>
                      </a:r>
                      <a:r>
                        <a:rPr lang="ar-EG" sz="2000" b="1" baseline="0" dirty="0" smtClean="0"/>
                        <a:t> المسؤولة عن تنفيذ 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 المحقق في القطاع</a:t>
                      </a:r>
                      <a:endParaRPr lang="en-US" sz="2000" b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الطاقة</a:t>
                      </a:r>
                      <a:r>
                        <a:rPr lang="ar-EG" sz="2000" b="1" baseline="0" dirty="0" smtClean="0"/>
                        <a:t> المستهلكة </a:t>
                      </a:r>
                    </a:p>
                    <a:p>
                      <a:pPr algn="ctr" rtl="1"/>
                      <a:r>
                        <a:rPr lang="en-US" sz="2000" b="1" baseline="0" dirty="0" smtClean="0"/>
                        <a:t>GWh</a:t>
                      </a:r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القطاع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300400"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GWh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/>
                        <a:t>GWh</a:t>
                      </a:r>
                      <a:endParaRPr lang="en-US" sz="18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634999"/>
                  </a:ext>
                </a:extLst>
              </a:tr>
              <a:tr h="584748">
                <a:tc vMerge="1">
                  <a:txBody>
                    <a:bodyPr/>
                    <a:lstStyle/>
                    <a:p>
                      <a:pPr algn="ctr" rtl="1"/>
                      <a:endParaRPr lang="en-US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%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GWh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014839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قطاع ....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838472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501983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قطاع ....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249069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341091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قطاع ....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863660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06374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قطاع ....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2804237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412538"/>
                  </a:ext>
                </a:extLst>
              </a:tr>
              <a:tr h="390521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04734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6073" y="230691"/>
            <a:ext cx="9047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الخطة الوطنية لكفاءة الطاقة الثالثة .....- ......</a:t>
            </a:r>
          </a:p>
        </p:txBody>
      </p:sp>
    </p:spTree>
    <p:extLst>
      <p:ext uri="{BB962C8B-B14F-4D97-AF65-F5344CB8AC3E}">
        <p14:creationId xmlns:p14="http://schemas.microsoft.com/office/powerpoint/2010/main" val="33759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7" y="23069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برامج كفاءة الطاقة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endParaRPr lang="ar-EG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943558"/>
              </p:ext>
            </p:extLst>
          </p:nvPr>
        </p:nvGraphicFramePr>
        <p:xfrm>
          <a:off x="512619" y="877022"/>
          <a:ext cx="11263744" cy="6583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29329">
                  <a:extLst>
                    <a:ext uri="{9D8B030D-6E8A-4147-A177-3AD203B41FA5}">
                      <a16:colId xmlns:a16="http://schemas.microsoft.com/office/drawing/2014/main" val="3368830314"/>
                    </a:ext>
                  </a:extLst>
                </a:gridCol>
                <a:gridCol w="814625">
                  <a:extLst>
                    <a:ext uri="{9D8B030D-6E8A-4147-A177-3AD203B41FA5}">
                      <a16:colId xmlns:a16="http://schemas.microsoft.com/office/drawing/2014/main" val="43514591"/>
                    </a:ext>
                  </a:extLst>
                </a:gridCol>
                <a:gridCol w="440337">
                  <a:extLst>
                    <a:ext uri="{9D8B030D-6E8A-4147-A177-3AD203B41FA5}">
                      <a16:colId xmlns:a16="http://schemas.microsoft.com/office/drawing/2014/main" val="3199466846"/>
                    </a:ext>
                  </a:extLst>
                </a:gridCol>
                <a:gridCol w="795672">
                  <a:extLst>
                    <a:ext uri="{9D8B030D-6E8A-4147-A177-3AD203B41FA5}">
                      <a16:colId xmlns:a16="http://schemas.microsoft.com/office/drawing/2014/main" val="3563277331"/>
                    </a:ext>
                  </a:extLst>
                </a:gridCol>
                <a:gridCol w="910634">
                  <a:extLst>
                    <a:ext uri="{9D8B030D-6E8A-4147-A177-3AD203B41FA5}">
                      <a16:colId xmlns:a16="http://schemas.microsoft.com/office/drawing/2014/main" val="4248666874"/>
                    </a:ext>
                  </a:extLst>
                </a:gridCol>
                <a:gridCol w="1222966">
                  <a:extLst>
                    <a:ext uri="{9D8B030D-6E8A-4147-A177-3AD203B41FA5}">
                      <a16:colId xmlns:a16="http://schemas.microsoft.com/office/drawing/2014/main" val="2817582862"/>
                    </a:ext>
                  </a:extLst>
                </a:gridCol>
                <a:gridCol w="983673">
                  <a:extLst>
                    <a:ext uri="{9D8B030D-6E8A-4147-A177-3AD203B41FA5}">
                      <a16:colId xmlns:a16="http://schemas.microsoft.com/office/drawing/2014/main" val="3323558526"/>
                    </a:ext>
                  </a:extLst>
                </a:gridCol>
                <a:gridCol w="687804">
                  <a:extLst>
                    <a:ext uri="{9D8B030D-6E8A-4147-A177-3AD203B41FA5}">
                      <a16:colId xmlns:a16="http://schemas.microsoft.com/office/drawing/2014/main" val="1853152749"/>
                    </a:ext>
                  </a:extLst>
                </a:gridCol>
                <a:gridCol w="748573">
                  <a:extLst>
                    <a:ext uri="{9D8B030D-6E8A-4147-A177-3AD203B41FA5}">
                      <a16:colId xmlns:a16="http://schemas.microsoft.com/office/drawing/2014/main" val="1246681988"/>
                    </a:ext>
                  </a:extLst>
                </a:gridCol>
                <a:gridCol w="1345921">
                  <a:extLst>
                    <a:ext uri="{9D8B030D-6E8A-4147-A177-3AD203B41FA5}">
                      <a16:colId xmlns:a16="http://schemas.microsoft.com/office/drawing/2014/main" val="4116903268"/>
                    </a:ext>
                  </a:extLst>
                </a:gridCol>
                <a:gridCol w="902366">
                  <a:extLst>
                    <a:ext uri="{9D8B030D-6E8A-4147-A177-3AD203B41FA5}">
                      <a16:colId xmlns:a16="http://schemas.microsoft.com/office/drawing/2014/main" val="1117789620"/>
                    </a:ext>
                  </a:extLst>
                </a:gridCol>
                <a:gridCol w="1062637">
                  <a:extLst>
                    <a:ext uri="{9D8B030D-6E8A-4147-A177-3AD203B41FA5}">
                      <a16:colId xmlns:a16="http://schemas.microsoft.com/office/drawing/2014/main" val="3859074343"/>
                    </a:ext>
                  </a:extLst>
                </a:gridCol>
                <a:gridCol w="919207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</a:tblGrid>
              <a:tr h="650863"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المنفذ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تكاليف تنفيذ الإجراء</a:t>
                      </a:r>
                      <a:r>
                        <a:rPr lang="ar-EG" sz="2000" b="1" baseline="0" dirty="0" smtClean="0"/>
                        <a:t> </a:t>
                      </a:r>
                      <a:endParaRPr lang="ar-EG" sz="2000" b="1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الجهة المسؤولة</a:t>
                      </a:r>
                      <a:r>
                        <a:rPr lang="ar-EG" sz="2000" b="1" baseline="0" dirty="0" smtClean="0"/>
                        <a:t> عن تنفيذ الإجراء </a:t>
                      </a:r>
                      <a:endParaRPr lang="en-US" sz="2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الإجراء </a:t>
                      </a:r>
                      <a:endParaRPr lang="en-US" sz="20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 المحقق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مصدر تمويل البرنامج </a:t>
                      </a:r>
                      <a:r>
                        <a:rPr lang="ar-EG" sz="1800" b="1" dirty="0" smtClean="0"/>
                        <a:t>(حكومي</a:t>
                      </a:r>
                      <a:r>
                        <a:rPr lang="ar-EG" sz="1800" b="1" baseline="0" dirty="0" smtClean="0"/>
                        <a:t> ـ منحة ـ قرض</a:t>
                      </a:r>
                      <a:r>
                        <a:rPr lang="ar-EG" sz="1800" b="1" dirty="0" smtClean="0"/>
                        <a:t>)</a:t>
                      </a:r>
                      <a:endParaRPr lang="en-US" sz="1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وضع البرنامج </a:t>
                      </a:r>
                      <a:endParaRPr lang="en-US" sz="2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القطاع</a:t>
                      </a:r>
                      <a:r>
                        <a:rPr lang="ar-EG" sz="2000" b="1" baseline="0" dirty="0" smtClean="0"/>
                        <a:t> المستهدف</a:t>
                      </a:r>
                      <a:endParaRPr lang="en-US" sz="2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اسم البرنامج 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635953">
                <a:tc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GWh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/>
                        <a:t>GWh</a:t>
                      </a:r>
                      <a:endParaRPr lang="en-US" sz="18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b="1" dirty="0" smtClean="0"/>
                        <a:t>%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GWh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20034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838472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501983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249069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341091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863660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06374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2804237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412538"/>
                  </a:ext>
                </a:extLst>
              </a:tr>
              <a:tr h="372416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047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137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7" y="230691"/>
            <a:ext cx="8271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إجراءات كفاءة الطاقة</a:t>
            </a:r>
            <a:endParaRPr lang="ar-EG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72195"/>
              </p:ext>
            </p:extLst>
          </p:nvPr>
        </p:nvGraphicFramePr>
        <p:xfrm>
          <a:off x="277090" y="1420231"/>
          <a:ext cx="11360728" cy="511395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83674">
                  <a:extLst>
                    <a:ext uri="{9D8B030D-6E8A-4147-A177-3AD203B41FA5}">
                      <a16:colId xmlns:a16="http://schemas.microsoft.com/office/drawing/2014/main" val="1853152749"/>
                    </a:ext>
                  </a:extLst>
                </a:gridCol>
                <a:gridCol w="1439595">
                  <a:extLst>
                    <a:ext uri="{9D8B030D-6E8A-4147-A177-3AD203B41FA5}">
                      <a16:colId xmlns:a16="http://schemas.microsoft.com/office/drawing/2014/main" val="3496966708"/>
                    </a:ext>
                  </a:extLst>
                </a:gridCol>
                <a:gridCol w="1768716">
                  <a:extLst>
                    <a:ext uri="{9D8B030D-6E8A-4147-A177-3AD203B41FA5}">
                      <a16:colId xmlns:a16="http://schemas.microsoft.com/office/drawing/2014/main" val="914638965"/>
                    </a:ext>
                  </a:extLst>
                </a:gridCol>
                <a:gridCol w="1887880">
                  <a:extLst>
                    <a:ext uri="{9D8B030D-6E8A-4147-A177-3AD203B41FA5}">
                      <a16:colId xmlns:a16="http://schemas.microsoft.com/office/drawing/2014/main" val="59207938"/>
                    </a:ext>
                  </a:extLst>
                </a:gridCol>
                <a:gridCol w="1367598">
                  <a:extLst>
                    <a:ext uri="{9D8B030D-6E8A-4147-A177-3AD203B41FA5}">
                      <a16:colId xmlns:a16="http://schemas.microsoft.com/office/drawing/2014/main" val="1117789620"/>
                    </a:ext>
                  </a:extLst>
                </a:gridCol>
                <a:gridCol w="2081127">
                  <a:extLst>
                    <a:ext uri="{9D8B030D-6E8A-4147-A177-3AD203B41FA5}">
                      <a16:colId xmlns:a16="http://schemas.microsoft.com/office/drawing/2014/main" val="3859074343"/>
                    </a:ext>
                  </a:extLst>
                </a:gridCol>
                <a:gridCol w="1459134">
                  <a:extLst>
                    <a:ext uri="{9D8B030D-6E8A-4147-A177-3AD203B41FA5}">
                      <a16:colId xmlns:a16="http://schemas.microsoft.com/office/drawing/2014/main" val="4277167566"/>
                    </a:ext>
                  </a:extLst>
                </a:gridCol>
                <a:gridCol w="373004">
                  <a:extLst>
                    <a:ext uri="{9D8B030D-6E8A-4147-A177-3AD203B41FA5}">
                      <a16:colId xmlns:a16="http://schemas.microsoft.com/office/drawing/2014/main" val="1052755870"/>
                    </a:ext>
                  </a:extLst>
                </a:gridCol>
              </a:tblGrid>
              <a:tr h="695025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الوفر المحقق</a:t>
                      </a:r>
                      <a:endParaRPr lang="en-US" sz="2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تكاليف تنفيذ الإجراء </a:t>
                      </a:r>
                      <a:endParaRPr lang="en-US" sz="2400" b="1" dirty="0" smtClean="0"/>
                    </a:p>
                    <a:p>
                      <a:pPr algn="ctr" rtl="1"/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400" b="1" dirty="0" smtClean="0"/>
                        <a:t>مصدر تمويل البرنامج 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(حكومي</a:t>
                      </a:r>
                      <a:r>
                        <a:rPr lang="ar-EG" sz="2000" b="1" baseline="0" dirty="0" smtClean="0"/>
                        <a:t> ـ منحة ـ قرض</a:t>
                      </a:r>
                      <a:r>
                        <a:rPr lang="ar-EG" sz="2000" b="1" dirty="0" smtClean="0"/>
                        <a:t>)</a:t>
                      </a:r>
                      <a:endParaRPr lang="en-US" sz="2000" b="1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الجهة المسؤولة</a:t>
                      </a:r>
                      <a:r>
                        <a:rPr lang="ar-EG" sz="2400" b="1" baseline="0" dirty="0" smtClean="0"/>
                        <a:t> عن تنفيذ 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مدة</a:t>
                      </a:r>
                      <a:r>
                        <a:rPr lang="ar-EG" sz="2400" b="1" baseline="0" dirty="0" smtClean="0"/>
                        <a:t> 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وصف</a:t>
                      </a:r>
                      <a:r>
                        <a:rPr lang="ar-EG" sz="2400" b="1" baseline="0" dirty="0" smtClean="0"/>
                        <a:t> الإجراء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EG" sz="2400" b="1" dirty="0" smtClean="0"/>
                        <a:t>الإجراء </a:t>
                      </a:r>
                      <a:endParaRPr lang="en-US" sz="2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3751009"/>
                  </a:ext>
                </a:extLst>
              </a:tr>
              <a:tr h="846118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GWh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014839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/>
                        <a:t>1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743833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2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3503925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3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754726"/>
                  </a:ext>
                </a:extLst>
              </a:tr>
              <a:tr h="81549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/>
                        <a:t>4</a:t>
                      </a:r>
                      <a:endParaRPr lang="en-US" sz="2000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280423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06839" y="835457"/>
            <a:ext cx="3976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قطاع الأبنية السكنية</a:t>
            </a:r>
            <a:r>
              <a:rPr lang="ar-EG" sz="1600" dirty="0" smtClean="0">
                <a:solidFill>
                  <a:srgbClr val="C00000"/>
                </a:solidFill>
              </a:rPr>
              <a:t> 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0710" y="6425193"/>
            <a:ext cx="975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يتم </a:t>
            </a:r>
            <a:r>
              <a:rPr lang="ar-EG" b="1" dirty="0">
                <a:solidFill>
                  <a:srgbClr val="FFFF00"/>
                </a:solidFill>
                <a:latin typeface="Arial" panose="020B0604020202020204" pitchFamily="34" charset="0"/>
              </a:rPr>
              <a:t>ملئ جداول المتعقلة بإجراءات كفاءة الطاقة بالنسبة للدول التي لم تتبنى خطط وطنية أو برامج كفاءة </a:t>
            </a:r>
            <a:r>
              <a:rPr lang="ar-EG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الطاقة</a:t>
            </a:r>
            <a:endParaRPr lang="ar-EG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621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BB55A72B039144AAAE6CFB78585A3A" ma:contentTypeVersion="5" ma:contentTypeDescription="Create a new document." ma:contentTypeScope="" ma:versionID="2fe51ee0f597e4f8ac3c03a8785d1fc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21f84b3650ed2bf5a9d4ce4cbd0c7b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VariationsItemGroup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VariationsItemGroupID" ma:index="10" nillable="true" ma:displayName="Item Group ID" ma:description="" ma:hidden="true" ma:internalName="VariationsItemGroupI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riationsItemGroupID xmlns="http://schemas.microsoft.com/sharepoint/v3">237ef421-23ac-4637-bbb6-bd02745934e0</VariationsItemGroupID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DCF7677-A548-4BD5-BAE0-7C2601D2FB18}"/>
</file>

<file path=customXml/itemProps2.xml><?xml version="1.0" encoding="utf-8"?>
<ds:datastoreItem xmlns:ds="http://schemas.openxmlformats.org/officeDocument/2006/customXml" ds:itemID="{A6C7CCF6-7F70-4A60-BEAC-0795AEDAFF57}"/>
</file>

<file path=customXml/itemProps3.xml><?xml version="1.0" encoding="utf-8"?>
<ds:datastoreItem xmlns:ds="http://schemas.openxmlformats.org/officeDocument/2006/customXml" ds:itemID="{DAA4F8DB-BCC2-4969-8F93-074A47FF0B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16992</TotalTime>
  <Words>722</Words>
  <Application>Microsoft Office PowerPoint</Application>
  <PresentationFormat>Widescreen</PresentationFormat>
  <Paragraphs>258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Tahoma</vt:lpstr>
      <vt:lpstr>Trebuchet MS</vt:lpstr>
      <vt:lpstr>Wingdings 3</vt:lpstr>
      <vt:lpstr>Facet</vt:lpstr>
      <vt:lpstr>Custom Design</vt:lpstr>
      <vt:lpstr>استبيان تقييم ومتابعة تطور كفاءة الطاقة في (.....)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RCR2019</dc:creator>
  <cp:lastModifiedBy>Hossam Alherafi</cp:lastModifiedBy>
  <cp:revision>71</cp:revision>
  <cp:lastPrinted>2019-11-06T12:00:17Z</cp:lastPrinted>
  <dcterms:created xsi:type="dcterms:W3CDTF">2019-10-15T07:51:56Z</dcterms:created>
  <dcterms:modified xsi:type="dcterms:W3CDTF">2019-12-18T10:42:32Z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0x010100BBBB55A72B039144AAAE6CFB78585A3A</vt:lpwstr>
  </property>
</Properties>
</file>