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2" r:id="rId2"/>
  </p:sldMasterIdLst>
  <p:notesMasterIdLst>
    <p:notesMasterId r:id="rId24"/>
  </p:notesMasterIdLst>
  <p:sldIdLst>
    <p:sldId id="256" r:id="rId3"/>
    <p:sldId id="270" r:id="rId4"/>
    <p:sldId id="257" r:id="rId5"/>
    <p:sldId id="258" r:id="rId6"/>
    <p:sldId id="259" r:id="rId7"/>
    <p:sldId id="281" r:id="rId8"/>
    <p:sldId id="275" r:id="rId9"/>
    <p:sldId id="277" r:id="rId10"/>
    <p:sldId id="276" r:id="rId11"/>
    <p:sldId id="260" r:id="rId12"/>
    <p:sldId id="283" r:id="rId13"/>
    <p:sldId id="285" r:id="rId14"/>
    <p:sldId id="272" r:id="rId15"/>
    <p:sldId id="284" r:id="rId16"/>
    <p:sldId id="278" r:id="rId17"/>
    <p:sldId id="279" r:id="rId18"/>
    <p:sldId id="261" r:id="rId19"/>
    <p:sldId id="266" r:id="rId20"/>
    <p:sldId id="274" r:id="rId21"/>
    <p:sldId id="268" r:id="rId22"/>
    <p:sldId id="26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984B9-AE07-463B-B542-B6EF537348AB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48A63-47D0-4F29-9CA5-86ACC8807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1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8" name="Picture 17" descr="D:\2019\DIAPOL2\giz-logo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67" y="470262"/>
            <a:ext cx="2342132" cy="715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921" y="173614"/>
            <a:ext cx="1047227" cy="938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813" y="470262"/>
            <a:ext cx="1922144" cy="71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7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985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6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5928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38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96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94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9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56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5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51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38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6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149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47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85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74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30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2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7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4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7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7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3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4B065-6DE3-40B8-86CD-9759A99DE8E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A481D-E547-448D-9925-7F861F2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9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6572" y="1496291"/>
            <a:ext cx="9970245" cy="1858690"/>
          </a:xfrm>
        </p:spPr>
        <p:txBody>
          <a:bodyPr/>
          <a:lstStyle/>
          <a:p>
            <a:pPr algn="r" rtl="1"/>
            <a:r>
              <a:rPr lang="ar-EG" sz="3600" dirty="0" smtClean="0"/>
              <a:t>استبيان تقييم ومتابعة تطور </a:t>
            </a:r>
            <a:r>
              <a:rPr lang="ar-EG" sz="3600" dirty="0" smtClean="0"/>
              <a:t>الطاقة </a:t>
            </a:r>
            <a:r>
              <a:rPr lang="ar-EG" sz="3600" dirty="0" smtClean="0"/>
              <a:t>المتجددة في </a:t>
            </a:r>
            <a:r>
              <a:rPr lang="ar-EG" sz="3600" dirty="0" smtClean="0"/>
              <a:t>(.......)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93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1927" y="11985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94764" y="724617"/>
            <a:ext cx="3588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طاقة باطن الأرض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198489"/>
              </p:ext>
            </p:extLst>
          </p:nvPr>
        </p:nvGraphicFramePr>
        <p:xfrm>
          <a:off x="235526" y="1226262"/>
          <a:ext cx="11540837" cy="5019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02862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997288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304518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734221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1448879">
                  <a:extLst>
                    <a:ext uri="{9D8B030D-6E8A-4147-A177-3AD203B41FA5}">
                      <a16:colId xmlns:a16="http://schemas.microsoft.com/office/drawing/2014/main" val="1759932616"/>
                    </a:ext>
                  </a:extLst>
                </a:gridCol>
                <a:gridCol w="1484655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1574091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270006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624317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الطاقة المنتجة </a:t>
                      </a:r>
                    </a:p>
                    <a:p>
                      <a:pPr algn="ctr"/>
                      <a:r>
                        <a:rPr lang="en-US" sz="1600" dirty="0" smtClean="0"/>
                        <a:t>KWH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القدرة المركبة</a:t>
                      </a:r>
                    </a:p>
                    <a:p>
                      <a:pPr algn="ctr"/>
                      <a:r>
                        <a:rPr lang="ar-EG" sz="1600" dirty="0" smtClean="0"/>
                        <a:t>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60610"/>
              </p:ext>
            </p:extLst>
          </p:nvPr>
        </p:nvGraphicFramePr>
        <p:xfrm>
          <a:off x="96983" y="5923543"/>
          <a:ext cx="11873343" cy="1280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15635">
                  <a:extLst>
                    <a:ext uri="{9D8B030D-6E8A-4147-A177-3AD203B41FA5}">
                      <a16:colId xmlns:a16="http://schemas.microsoft.com/office/drawing/2014/main" val="3315502827"/>
                    </a:ext>
                  </a:extLst>
                </a:gridCol>
                <a:gridCol w="5915876">
                  <a:extLst>
                    <a:ext uri="{9D8B030D-6E8A-4147-A177-3AD203B41FA5}">
                      <a16:colId xmlns:a16="http://schemas.microsoft.com/office/drawing/2014/main" val="2314390042"/>
                    </a:ext>
                  </a:extLst>
                </a:gridCol>
                <a:gridCol w="720451">
                  <a:extLst>
                    <a:ext uri="{9D8B030D-6E8A-4147-A177-3AD203B41FA5}">
                      <a16:colId xmlns:a16="http://schemas.microsoft.com/office/drawing/2014/main" val="373581906"/>
                    </a:ext>
                  </a:extLst>
                </a:gridCol>
                <a:gridCol w="4821381">
                  <a:extLst>
                    <a:ext uri="{9D8B030D-6E8A-4147-A177-3AD203B41FA5}">
                      <a16:colId xmlns:a16="http://schemas.microsoft.com/office/drawing/2014/main" val="959401327"/>
                    </a:ext>
                  </a:extLst>
                </a:gridCol>
              </a:tblGrid>
              <a:tr h="287283">
                <a:tc>
                  <a:txBody>
                    <a:bodyPr/>
                    <a:lstStyle/>
                    <a:p>
                      <a:pPr algn="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نسبة</a:t>
                      </a:r>
                      <a:r>
                        <a:rPr lang="ar-EG" b="1" baseline="0" dirty="0" smtClean="0"/>
                        <a:t> القدرة المركبة من القدرة المركبة الكلية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القدرة</a:t>
                      </a:r>
                      <a:r>
                        <a:rPr lang="ar-EG" b="1" baseline="0" dirty="0" smtClean="0"/>
                        <a:t> المركبة الكلية من طاقة باطن الأرض </a:t>
                      </a:r>
                      <a:r>
                        <a:rPr lang="en-US" b="1" baseline="0" dirty="0" smtClean="0"/>
                        <a:t>MW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16359"/>
                  </a:ext>
                </a:extLst>
              </a:tr>
              <a:tr h="467065">
                <a:tc>
                  <a:txBody>
                    <a:bodyPr/>
                    <a:lstStyle/>
                    <a:p>
                      <a:pPr algn="r" rtl="1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نسبة مشاركة الطاقة الكهربائية  المنتجة من</a:t>
                      </a:r>
                      <a:r>
                        <a:rPr lang="ar-EG" b="1" baseline="0" dirty="0" smtClean="0"/>
                        <a:t> الطاقة الكهربائية  المنتجة الكلية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الطاقة الكهربائية</a:t>
                      </a:r>
                      <a:r>
                        <a:rPr lang="ar-EG" b="1" baseline="0" dirty="0" smtClean="0"/>
                        <a:t> المنتجة الكلية من الطاقة الكهرومائية </a:t>
                      </a:r>
                      <a:r>
                        <a:rPr lang="en-US" b="1" baseline="0" dirty="0" smtClean="0"/>
                        <a:t>KWh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3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119851"/>
            <a:ext cx="8271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أنظمة </a:t>
            </a:r>
            <a:r>
              <a:rPr lang="ar-EG" sz="3600" b="1" dirty="0">
                <a:solidFill>
                  <a:srgbClr val="C00000"/>
                </a:solidFill>
                <a:latin typeface="Arial" panose="020B0604020202020204" pitchFamily="34" charset="0"/>
              </a:rPr>
              <a:t>التسخين الشمسي الحراري للمياه </a:t>
            </a:r>
            <a:endParaRPr lang="ar-EG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06430"/>
              </p:ext>
            </p:extLst>
          </p:nvPr>
        </p:nvGraphicFramePr>
        <p:xfrm>
          <a:off x="706580" y="1399311"/>
          <a:ext cx="11000505" cy="549547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5063">
                  <a:extLst>
                    <a:ext uri="{9D8B030D-6E8A-4147-A177-3AD203B41FA5}">
                      <a16:colId xmlns:a16="http://schemas.microsoft.com/office/drawing/2014/main" val="511185558"/>
                    </a:ext>
                  </a:extLst>
                </a:gridCol>
                <a:gridCol w="1375063">
                  <a:extLst>
                    <a:ext uri="{9D8B030D-6E8A-4147-A177-3AD203B41FA5}">
                      <a16:colId xmlns:a16="http://schemas.microsoft.com/office/drawing/2014/main" val="3949588661"/>
                    </a:ext>
                  </a:extLst>
                </a:gridCol>
                <a:gridCol w="1375063">
                  <a:extLst>
                    <a:ext uri="{9D8B030D-6E8A-4147-A177-3AD203B41FA5}">
                      <a16:colId xmlns:a16="http://schemas.microsoft.com/office/drawing/2014/main" val="1360445282"/>
                    </a:ext>
                  </a:extLst>
                </a:gridCol>
                <a:gridCol w="1395846">
                  <a:extLst>
                    <a:ext uri="{9D8B030D-6E8A-4147-A177-3AD203B41FA5}">
                      <a16:colId xmlns:a16="http://schemas.microsoft.com/office/drawing/2014/main" val="3103495280"/>
                    </a:ext>
                  </a:extLst>
                </a:gridCol>
                <a:gridCol w="1877294">
                  <a:extLst>
                    <a:ext uri="{9D8B030D-6E8A-4147-A177-3AD203B41FA5}">
                      <a16:colId xmlns:a16="http://schemas.microsoft.com/office/drawing/2014/main" val="428692244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601430517"/>
                    </a:ext>
                  </a:extLst>
                </a:gridCol>
                <a:gridCol w="1440872">
                  <a:extLst>
                    <a:ext uri="{9D8B030D-6E8A-4147-A177-3AD203B41FA5}">
                      <a16:colId xmlns:a16="http://schemas.microsoft.com/office/drawing/2014/main" val="1933558995"/>
                    </a:ext>
                  </a:extLst>
                </a:gridCol>
                <a:gridCol w="623449">
                  <a:extLst>
                    <a:ext uri="{9D8B030D-6E8A-4147-A177-3AD203B41FA5}">
                      <a16:colId xmlns:a16="http://schemas.microsoft.com/office/drawing/2014/main" val="1486961403"/>
                    </a:ext>
                  </a:extLst>
                </a:gridCol>
              </a:tblGrid>
              <a:tr h="1204656"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الجهة المسؤولة عن التنفيذ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مصدر التمويل</a:t>
                      </a:r>
                      <a:r>
                        <a:rPr lang="ar-EG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تكاليف</a:t>
                      </a:r>
                      <a:r>
                        <a:rPr lang="ar-EG" baseline="0" dirty="0" smtClean="0"/>
                        <a:t> المشروع </a:t>
                      </a:r>
                    </a:p>
                    <a:p>
                      <a:pPr algn="ctr" rtl="1"/>
                      <a:r>
                        <a:rPr lang="ar-EG" baseline="0" dirty="0" smtClean="0"/>
                        <a:t>العملة المحلية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الوفر</a:t>
                      </a:r>
                      <a:r>
                        <a:rPr lang="ar-EG" baseline="0" dirty="0" smtClean="0"/>
                        <a:t> المحقق من الوقود</a:t>
                      </a:r>
                    </a:p>
                    <a:p>
                      <a:pPr algn="ctr" rtl="1"/>
                      <a:r>
                        <a:rPr lang="ar-EG" baseline="0" dirty="0" err="1" smtClean="0"/>
                        <a:t>ط.م.ن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المساحة المركبة من أنظمة</a:t>
                      </a:r>
                      <a:r>
                        <a:rPr lang="ar-EG" baseline="0" dirty="0" smtClean="0"/>
                        <a:t> التسخين الشمسي للمياه </a:t>
                      </a:r>
                    </a:p>
                    <a:p>
                      <a:pPr algn="ctr" rtl="1"/>
                      <a:r>
                        <a:rPr lang="en-US" dirty="0" smtClean="0"/>
                        <a:t>m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²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المنشآت المستهدفة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المشروع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EG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20814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8547411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9787970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78447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36763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639308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0841694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581384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560314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114188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643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661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0363" y="396942"/>
            <a:ext cx="8271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التدفئة والتبريد من مصادر الطاقات المتجددة</a:t>
            </a:r>
            <a:endParaRPr lang="ar-EG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127556"/>
              </p:ext>
            </p:extLst>
          </p:nvPr>
        </p:nvGraphicFramePr>
        <p:xfrm>
          <a:off x="1288473" y="2188247"/>
          <a:ext cx="10058402" cy="2910226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3505202">
                  <a:extLst>
                    <a:ext uri="{9D8B030D-6E8A-4147-A177-3AD203B41FA5}">
                      <a16:colId xmlns:a16="http://schemas.microsoft.com/office/drawing/2014/main" val="2885049902"/>
                    </a:ext>
                  </a:extLst>
                </a:gridCol>
                <a:gridCol w="2369128">
                  <a:extLst>
                    <a:ext uri="{9D8B030D-6E8A-4147-A177-3AD203B41FA5}">
                      <a16:colId xmlns:a16="http://schemas.microsoft.com/office/drawing/2014/main" val="98370222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2345769717"/>
                    </a:ext>
                  </a:extLst>
                </a:gridCol>
                <a:gridCol w="2189018">
                  <a:extLst>
                    <a:ext uri="{9D8B030D-6E8A-4147-A177-3AD203B41FA5}">
                      <a16:colId xmlns:a16="http://schemas.microsoft.com/office/drawing/2014/main" val="770721891"/>
                    </a:ext>
                  </a:extLst>
                </a:gridCol>
              </a:tblGrid>
              <a:tr h="1386226"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الطاقة المستخدمة</a:t>
                      </a:r>
                      <a:r>
                        <a:rPr lang="ar-EG" sz="2000" baseline="0" dirty="0" smtClean="0"/>
                        <a:t> في التدفئة و الناتجة عن الطاقات المتجددة </a:t>
                      </a:r>
                    </a:p>
                    <a:p>
                      <a:pPr algn="ctr" rtl="1"/>
                      <a:r>
                        <a:rPr lang="ar-EG" sz="2000" baseline="0" dirty="0" smtClean="0"/>
                        <a:t>ألف طن مكافئ نفط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solidFill>
                            <a:schemeClr val="tx1"/>
                          </a:solidFill>
                        </a:rPr>
                        <a:t>سنة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solidFill>
                            <a:schemeClr val="tx1"/>
                          </a:solidFill>
                        </a:rPr>
                        <a:t>سنة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solidFill>
                            <a:schemeClr val="tx1"/>
                          </a:solidFill>
                        </a:rPr>
                        <a:t>سنة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886961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الطاقة المستخدمة في التبريد والناتجة عن استخدام الطاقات المتجددة </a:t>
                      </a:r>
                    </a:p>
                    <a:p>
                      <a:pPr algn="ctr" rtl="1"/>
                      <a:r>
                        <a:rPr lang="ar-EG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ألف طن مكافئ نفط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933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490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545" y="540328"/>
            <a:ext cx="93379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800" b="1" dirty="0" smtClean="0">
                <a:solidFill>
                  <a:srgbClr val="C00000"/>
                </a:solidFill>
              </a:rPr>
              <a:t>ملاحظة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EG" sz="2800" b="1" dirty="0" smtClean="0">
                <a:solidFill>
                  <a:srgbClr val="C00000"/>
                </a:solidFill>
              </a:rPr>
              <a:t>تكرر جداول الخطة الوطنية الأولى في حال وجود خطة وطنية ثانية وثالثة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EG" sz="2800" b="1" dirty="0">
                <a:solidFill>
                  <a:srgbClr val="C00000"/>
                </a:solidFill>
              </a:rPr>
              <a:t> في حال لم تعتمد الدولة أي خطة وطنية وتعتمد برامج أو مشاريع  تستخدم جداول الخطة الوطنية </a:t>
            </a:r>
          </a:p>
          <a:p>
            <a:pPr algn="r" rtl="1"/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4218" y="396942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>
                <a:solidFill>
                  <a:srgbClr val="C00000"/>
                </a:solidFill>
                <a:latin typeface="Arial" panose="020B0604020202020204" pitchFamily="34" charset="0"/>
              </a:rPr>
              <a:t>انبعاثات ثاني اكسيد الكربون </a:t>
            </a:r>
            <a:endParaRPr lang="ar-EG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434076"/>
              </p:ext>
            </p:extLst>
          </p:nvPr>
        </p:nvGraphicFramePr>
        <p:xfrm>
          <a:off x="831273" y="1454728"/>
          <a:ext cx="10612582" cy="6035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95252">
                  <a:extLst>
                    <a:ext uri="{9D8B030D-6E8A-4147-A177-3AD203B41FA5}">
                      <a16:colId xmlns:a16="http://schemas.microsoft.com/office/drawing/2014/main" val="301849030"/>
                    </a:ext>
                  </a:extLst>
                </a:gridCol>
                <a:gridCol w="1595252">
                  <a:extLst>
                    <a:ext uri="{9D8B030D-6E8A-4147-A177-3AD203B41FA5}">
                      <a16:colId xmlns:a16="http://schemas.microsoft.com/office/drawing/2014/main" val="1170302475"/>
                    </a:ext>
                  </a:extLst>
                </a:gridCol>
                <a:gridCol w="1595252">
                  <a:extLst>
                    <a:ext uri="{9D8B030D-6E8A-4147-A177-3AD203B41FA5}">
                      <a16:colId xmlns:a16="http://schemas.microsoft.com/office/drawing/2014/main" val="1136889324"/>
                    </a:ext>
                  </a:extLst>
                </a:gridCol>
                <a:gridCol w="1595252">
                  <a:extLst>
                    <a:ext uri="{9D8B030D-6E8A-4147-A177-3AD203B41FA5}">
                      <a16:colId xmlns:a16="http://schemas.microsoft.com/office/drawing/2014/main" val="1679901692"/>
                    </a:ext>
                  </a:extLst>
                </a:gridCol>
                <a:gridCol w="2192975">
                  <a:extLst>
                    <a:ext uri="{9D8B030D-6E8A-4147-A177-3AD203B41FA5}">
                      <a16:colId xmlns:a16="http://schemas.microsoft.com/office/drawing/2014/main" val="3814849414"/>
                    </a:ext>
                  </a:extLst>
                </a:gridCol>
                <a:gridCol w="2038599">
                  <a:extLst>
                    <a:ext uri="{9D8B030D-6E8A-4147-A177-3AD203B41FA5}">
                      <a16:colId xmlns:a16="http://schemas.microsoft.com/office/drawing/2014/main" val="683033081"/>
                    </a:ext>
                  </a:extLst>
                </a:gridCol>
              </a:tblGrid>
              <a:tr h="13762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b="1" dirty="0" smtClean="0"/>
                        <a:t>استخدام التسخين الشمسي للمياه</a:t>
                      </a:r>
                    </a:p>
                    <a:p>
                      <a:pPr algn="ctr"/>
                      <a:endParaRPr lang="ar-EG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b="1" dirty="0" smtClean="0"/>
                        <a:t>استخدام طاقة</a:t>
                      </a:r>
                      <a:r>
                        <a:rPr lang="ar-EG" b="1" baseline="0" dirty="0" smtClean="0"/>
                        <a:t> باطن الأرض </a:t>
                      </a:r>
                      <a:r>
                        <a:rPr lang="ar-EG" b="1" dirty="0" smtClean="0"/>
                        <a:t>في توليد الطاقة الكهربائية </a:t>
                      </a:r>
                    </a:p>
                    <a:p>
                      <a:pPr algn="ctr"/>
                      <a:endParaRPr lang="ar-EG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استخدام طاقة</a:t>
                      </a:r>
                      <a:r>
                        <a:rPr lang="ar-EG" b="1" baseline="0" dirty="0" smtClean="0"/>
                        <a:t> الكتلة الحيوية</a:t>
                      </a:r>
                      <a:endParaRPr lang="ar-EG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استخدام الطاقة الرياح في توليد الطاقة الكهربائية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استخدام</a:t>
                      </a:r>
                      <a:r>
                        <a:rPr lang="ar-EG" b="1" baseline="0" dirty="0" smtClean="0"/>
                        <a:t> الطاقة الشمسية في توليد الطاقة الكهربائية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4370039"/>
                  </a:ext>
                </a:extLst>
              </a:tr>
              <a:tr h="1810294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الخفض في انبعاثات ثاني أكسيد الكربون نتيجة </a:t>
                      </a:r>
                    </a:p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طن</a:t>
                      </a:r>
                    </a:p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من .......</a:t>
                      </a:r>
                      <a:r>
                        <a:rPr lang="ar-EG" b="1" baseline="0" dirty="0" smtClean="0">
                          <a:solidFill>
                            <a:srgbClr val="FF0000"/>
                          </a:solidFill>
                        </a:rPr>
                        <a:t> إلى .....</a:t>
                      </a:r>
                      <a:r>
                        <a:rPr lang="ar-EG" b="1" baseline="0" dirty="0" smtClean="0"/>
                        <a:t>.</a:t>
                      </a:r>
                      <a:endParaRPr lang="ar-EG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1546279"/>
                  </a:ext>
                </a:extLst>
              </a:tr>
              <a:tr h="1810294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الخفض في انبعاثات ثاني أكسيد الكربون نتيجة </a:t>
                      </a:r>
                    </a:p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طن</a:t>
                      </a:r>
                    </a:p>
                    <a:p>
                      <a:pPr algn="ctr"/>
                      <a:r>
                        <a:rPr lang="ar-EG" b="1" dirty="0" smtClean="0">
                          <a:solidFill>
                            <a:srgbClr val="FF0000"/>
                          </a:solidFill>
                        </a:rPr>
                        <a:t>من ....... إلى ......</a:t>
                      </a:r>
                    </a:p>
                    <a:p>
                      <a:pPr algn="ctr"/>
                      <a:endParaRPr lang="ar-EG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5553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736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39029" y="466221"/>
            <a:ext cx="9047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القوانين و التشريعات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الخاصة</a:t>
            </a:r>
            <a:r>
              <a:rPr lang="ar-EG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بالطاقة المتجددة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98203"/>
              </p:ext>
            </p:extLst>
          </p:nvPr>
        </p:nvGraphicFramePr>
        <p:xfrm>
          <a:off x="939029" y="1357748"/>
          <a:ext cx="10532536" cy="499355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30160">
                  <a:extLst>
                    <a:ext uri="{9D8B030D-6E8A-4147-A177-3AD203B41FA5}">
                      <a16:colId xmlns:a16="http://schemas.microsoft.com/office/drawing/2014/main" val="1600689912"/>
                    </a:ext>
                  </a:extLst>
                </a:gridCol>
                <a:gridCol w="1439733">
                  <a:extLst>
                    <a:ext uri="{9D8B030D-6E8A-4147-A177-3AD203B41FA5}">
                      <a16:colId xmlns:a16="http://schemas.microsoft.com/office/drawing/2014/main" val="863812390"/>
                    </a:ext>
                  </a:extLst>
                </a:gridCol>
                <a:gridCol w="1848415">
                  <a:extLst>
                    <a:ext uri="{9D8B030D-6E8A-4147-A177-3AD203B41FA5}">
                      <a16:colId xmlns:a16="http://schemas.microsoft.com/office/drawing/2014/main" val="1332597486"/>
                    </a:ext>
                  </a:extLst>
                </a:gridCol>
                <a:gridCol w="2940658">
                  <a:extLst>
                    <a:ext uri="{9D8B030D-6E8A-4147-A177-3AD203B41FA5}">
                      <a16:colId xmlns:a16="http://schemas.microsoft.com/office/drawing/2014/main" val="1812087316"/>
                    </a:ext>
                  </a:extLst>
                </a:gridCol>
                <a:gridCol w="1073570">
                  <a:extLst>
                    <a:ext uri="{9D8B030D-6E8A-4147-A177-3AD203B41FA5}">
                      <a16:colId xmlns:a16="http://schemas.microsoft.com/office/drawing/2014/main" val="3418656363"/>
                    </a:ext>
                  </a:extLst>
                </a:gridCol>
              </a:tblGrid>
              <a:tr h="1019313"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حالة النص القانوني</a:t>
                      </a:r>
                      <a:r>
                        <a:rPr lang="ar-EG" sz="2000" baseline="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القطاع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الوصف</a:t>
                      </a:r>
                      <a:r>
                        <a:rPr lang="ar-EG" sz="2000" baseline="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رقم النص القانوني /السنة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9663832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3977932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0828107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3075012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190197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117372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957925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9468113"/>
                  </a:ext>
                </a:extLst>
              </a:tr>
              <a:tr h="496780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705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2981" y="507784"/>
            <a:ext cx="9047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اتفاقيات شراء الطاقة من مشاريع الطاقة المتجددة </a:t>
            </a:r>
            <a:endParaRPr lang="ar-EG" sz="3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29825"/>
              </p:ext>
            </p:extLst>
          </p:nvPr>
        </p:nvGraphicFramePr>
        <p:xfrm>
          <a:off x="457199" y="1801091"/>
          <a:ext cx="11222185" cy="381692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68583">
                  <a:extLst>
                    <a:ext uri="{9D8B030D-6E8A-4147-A177-3AD203B41FA5}">
                      <a16:colId xmlns:a16="http://schemas.microsoft.com/office/drawing/2014/main" val="173892376"/>
                    </a:ext>
                  </a:extLst>
                </a:gridCol>
                <a:gridCol w="1011382">
                  <a:extLst>
                    <a:ext uri="{9D8B030D-6E8A-4147-A177-3AD203B41FA5}">
                      <a16:colId xmlns:a16="http://schemas.microsoft.com/office/drawing/2014/main" val="4253456271"/>
                    </a:ext>
                  </a:extLst>
                </a:gridCol>
                <a:gridCol w="1580017">
                  <a:extLst>
                    <a:ext uri="{9D8B030D-6E8A-4147-A177-3AD203B41FA5}">
                      <a16:colId xmlns:a16="http://schemas.microsoft.com/office/drawing/2014/main" val="226962978"/>
                    </a:ext>
                  </a:extLst>
                </a:gridCol>
                <a:gridCol w="1192665">
                  <a:extLst>
                    <a:ext uri="{9D8B030D-6E8A-4147-A177-3AD203B41FA5}">
                      <a16:colId xmlns:a16="http://schemas.microsoft.com/office/drawing/2014/main" val="3430239637"/>
                    </a:ext>
                  </a:extLst>
                </a:gridCol>
                <a:gridCol w="1310294">
                  <a:extLst>
                    <a:ext uri="{9D8B030D-6E8A-4147-A177-3AD203B41FA5}">
                      <a16:colId xmlns:a16="http://schemas.microsoft.com/office/drawing/2014/main" val="3943879063"/>
                    </a:ext>
                  </a:extLst>
                </a:gridCol>
                <a:gridCol w="1432832">
                  <a:extLst>
                    <a:ext uri="{9D8B030D-6E8A-4147-A177-3AD203B41FA5}">
                      <a16:colId xmlns:a16="http://schemas.microsoft.com/office/drawing/2014/main" val="2755222368"/>
                    </a:ext>
                  </a:extLst>
                </a:gridCol>
                <a:gridCol w="1432832">
                  <a:extLst>
                    <a:ext uri="{9D8B030D-6E8A-4147-A177-3AD203B41FA5}">
                      <a16:colId xmlns:a16="http://schemas.microsoft.com/office/drawing/2014/main" val="2078207668"/>
                    </a:ext>
                  </a:extLst>
                </a:gridCol>
                <a:gridCol w="1793580">
                  <a:extLst>
                    <a:ext uri="{9D8B030D-6E8A-4147-A177-3AD203B41FA5}">
                      <a16:colId xmlns:a16="http://schemas.microsoft.com/office/drawing/2014/main" val="390080493"/>
                    </a:ext>
                  </a:extLst>
                </a:gridCol>
              </a:tblGrid>
              <a:tr h="1565564"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الأساس القانوني المنظم لتعريفة التغذية / صافي القياس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صافي القياس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الأساس القانوني المنظم لتعريفة التغذية / صافي القياس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تعريفة التغذية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EG" sz="2000" dirty="0" smtClean="0"/>
                    </a:p>
                    <a:p>
                      <a:pPr algn="ctr"/>
                      <a:r>
                        <a:rPr lang="ar-EG" sz="2000" dirty="0" smtClean="0"/>
                        <a:t>الأساس القانوني المنظم للإسناد المباشر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الإسناد المباشر</a:t>
                      </a:r>
                    </a:p>
                    <a:p>
                      <a:pPr algn="ctr" rtl="1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المناقصات التنافسية العامة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dirty="0" smtClean="0"/>
                        <a:t> اتفاقية</a:t>
                      </a:r>
                      <a:r>
                        <a:rPr lang="ar-EG" sz="2000" baseline="0" dirty="0" smtClean="0"/>
                        <a:t> شراء الطاقة المتبعة من مشاريع الطاقة المتجددة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4680364"/>
                  </a:ext>
                </a:extLst>
              </a:tr>
              <a:tr h="530627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733861"/>
                  </a:ext>
                </a:extLst>
              </a:tr>
              <a:tr h="530627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930318"/>
                  </a:ext>
                </a:extLst>
              </a:tr>
              <a:tr h="530627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7105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38800" y="5805055"/>
            <a:ext cx="5874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dirty="0" smtClean="0"/>
              <a:t>يرجى وضع </a:t>
            </a:r>
            <a:r>
              <a:rPr lang="ar-EG" dirty="0"/>
              <a:t>إشارة </a:t>
            </a:r>
            <a:r>
              <a:rPr lang="ar-EG" sz="2000" b="1" dirty="0" smtClean="0"/>
              <a:t>√</a:t>
            </a:r>
            <a:r>
              <a:rPr lang="ar-EG" dirty="0" smtClean="0"/>
              <a:t> عند الاتفاقية المعتمدة وذكر الأساس القانوني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2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2981" y="507784"/>
            <a:ext cx="90470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3600" b="1" dirty="0">
                <a:solidFill>
                  <a:srgbClr val="C00000"/>
                </a:solidFill>
                <a:latin typeface="Arial" panose="020B0604020202020204" pitchFamily="34" charset="0"/>
              </a:rPr>
              <a:t>الجهات المسؤولة عن تجهيز، منح الشهادات، أو التراخيص لمنشآت الطاقة المتجددة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8407"/>
              </p:ext>
            </p:extLst>
          </p:nvPr>
        </p:nvGraphicFramePr>
        <p:xfrm>
          <a:off x="1283857" y="2012754"/>
          <a:ext cx="9578107" cy="405385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59445">
                  <a:extLst>
                    <a:ext uri="{9D8B030D-6E8A-4147-A177-3AD203B41FA5}">
                      <a16:colId xmlns:a16="http://schemas.microsoft.com/office/drawing/2014/main" val="1336248343"/>
                    </a:ext>
                  </a:extLst>
                </a:gridCol>
                <a:gridCol w="2259445">
                  <a:extLst>
                    <a:ext uri="{9D8B030D-6E8A-4147-A177-3AD203B41FA5}">
                      <a16:colId xmlns:a16="http://schemas.microsoft.com/office/drawing/2014/main" val="1552374901"/>
                    </a:ext>
                  </a:extLst>
                </a:gridCol>
                <a:gridCol w="2259445">
                  <a:extLst>
                    <a:ext uri="{9D8B030D-6E8A-4147-A177-3AD203B41FA5}">
                      <a16:colId xmlns:a16="http://schemas.microsoft.com/office/drawing/2014/main" val="2341322208"/>
                    </a:ext>
                  </a:extLst>
                </a:gridCol>
                <a:gridCol w="2799772">
                  <a:extLst>
                    <a:ext uri="{9D8B030D-6E8A-4147-A177-3AD203B41FA5}">
                      <a16:colId xmlns:a16="http://schemas.microsoft.com/office/drawing/2014/main" val="2873298050"/>
                    </a:ext>
                  </a:extLst>
                </a:gridCol>
              </a:tblGrid>
              <a:tr h="667911">
                <a:tc gridSpan="3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مسؤولة عن </a:t>
                      </a:r>
                      <a:endParaRPr lang="en-US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اسم الجهة 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410586"/>
                  </a:ext>
                </a:extLst>
              </a:tr>
              <a:tr h="677188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منح التراخيص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منح الشهادات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تجهيز</a:t>
                      </a:r>
                      <a:endParaRPr lang="en-US" sz="2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8471019"/>
                  </a:ext>
                </a:extLst>
              </a:tr>
              <a:tr h="677188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997079"/>
                  </a:ext>
                </a:extLst>
              </a:tr>
              <a:tr h="677188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7578637"/>
                  </a:ext>
                </a:extLst>
              </a:tr>
              <a:tr h="677188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32819"/>
                  </a:ext>
                </a:extLst>
              </a:tr>
              <a:tr h="677188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43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137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1" y="227256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الحوافز والمبادرات المتعلقة بالطاقة المتجددة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62836"/>
              </p:ext>
            </p:extLst>
          </p:nvPr>
        </p:nvGraphicFramePr>
        <p:xfrm>
          <a:off x="789708" y="1662545"/>
          <a:ext cx="10723420" cy="394854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24278">
                  <a:extLst>
                    <a:ext uri="{9D8B030D-6E8A-4147-A177-3AD203B41FA5}">
                      <a16:colId xmlns:a16="http://schemas.microsoft.com/office/drawing/2014/main" val="702961079"/>
                    </a:ext>
                  </a:extLst>
                </a:gridCol>
                <a:gridCol w="1324278">
                  <a:extLst>
                    <a:ext uri="{9D8B030D-6E8A-4147-A177-3AD203B41FA5}">
                      <a16:colId xmlns:a16="http://schemas.microsoft.com/office/drawing/2014/main" val="917933953"/>
                    </a:ext>
                  </a:extLst>
                </a:gridCol>
                <a:gridCol w="1647270">
                  <a:extLst>
                    <a:ext uri="{9D8B030D-6E8A-4147-A177-3AD203B41FA5}">
                      <a16:colId xmlns:a16="http://schemas.microsoft.com/office/drawing/2014/main" val="1561286754"/>
                    </a:ext>
                  </a:extLst>
                </a:gridCol>
                <a:gridCol w="2232069">
                  <a:extLst>
                    <a:ext uri="{9D8B030D-6E8A-4147-A177-3AD203B41FA5}">
                      <a16:colId xmlns:a16="http://schemas.microsoft.com/office/drawing/2014/main" val="3583871018"/>
                    </a:ext>
                  </a:extLst>
                </a:gridCol>
                <a:gridCol w="3611516">
                  <a:extLst>
                    <a:ext uri="{9D8B030D-6E8A-4147-A177-3AD203B41FA5}">
                      <a16:colId xmlns:a16="http://schemas.microsoft.com/office/drawing/2014/main" val="738927292"/>
                    </a:ext>
                  </a:extLst>
                </a:gridCol>
                <a:gridCol w="584009">
                  <a:extLst>
                    <a:ext uri="{9D8B030D-6E8A-4147-A177-3AD203B41FA5}">
                      <a16:colId xmlns:a16="http://schemas.microsoft.com/office/drawing/2014/main" val="4002696543"/>
                    </a:ext>
                  </a:extLst>
                </a:gridCol>
              </a:tblGrid>
              <a:tr h="1598265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حالة النص القانوني</a:t>
                      </a:r>
                      <a:r>
                        <a:rPr lang="ar-EG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القطاع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جهة الإصدار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رقم القانون أو القرار / السنة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نوع الحافز </a:t>
                      </a:r>
                    </a:p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(منح/صناديق/ منح ضريبية)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925469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3336449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272135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5812381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006518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291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9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273" y="462783"/>
            <a:ext cx="9351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الصعوبات التي واجهت تنفيذ إجراءات و برامج و الخطط الوطنية المتعلقة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بالطاقة المتجددة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67984"/>
              </p:ext>
            </p:extLst>
          </p:nvPr>
        </p:nvGraphicFramePr>
        <p:xfrm>
          <a:off x="831274" y="1855738"/>
          <a:ext cx="10404762" cy="38217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68254">
                  <a:extLst>
                    <a:ext uri="{9D8B030D-6E8A-4147-A177-3AD203B41FA5}">
                      <a16:colId xmlns:a16="http://schemas.microsoft.com/office/drawing/2014/main" val="1618082033"/>
                    </a:ext>
                  </a:extLst>
                </a:gridCol>
                <a:gridCol w="3468254">
                  <a:extLst>
                    <a:ext uri="{9D8B030D-6E8A-4147-A177-3AD203B41FA5}">
                      <a16:colId xmlns:a16="http://schemas.microsoft.com/office/drawing/2014/main" val="4078473247"/>
                    </a:ext>
                  </a:extLst>
                </a:gridCol>
                <a:gridCol w="3468254">
                  <a:extLst>
                    <a:ext uri="{9D8B030D-6E8A-4147-A177-3AD203B41FA5}">
                      <a16:colId xmlns:a16="http://schemas.microsoft.com/office/drawing/2014/main" val="2398042095"/>
                    </a:ext>
                  </a:extLst>
                </a:gridCol>
              </a:tblGrid>
              <a:tr h="1026007"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الحل المقترح لمواجهة الصعوبة التي اعترضت تنفيذ الإجراء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نوع الصعوبة </a:t>
                      </a:r>
                    </a:p>
                    <a:p>
                      <a:pPr algn="ctr" rtl="1"/>
                      <a:r>
                        <a:rPr lang="ar-EG" sz="2400" dirty="0" smtClean="0"/>
                        <a:t>( تمويل – تشريع ـ</a:t>
                      </a:r>
                      <a:r>
                        <a:rPr lang="ar-EG" sz="2400" baseline="0" dirty="0" smtClean="0"/>
                        <a:t> تنظيم)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الصعوبة التي واجهت</a:t>
                      </a:r>
                      <a:r>
                        <a:rPr lang="ar-EG" sz="2400" baseline="0" dirty="0" smtClean="0"/>
                        <a:t> تنفيذ الإجراء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035920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080646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894281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486858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68130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6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3674" y="1327708"/>
            <a:ext cx="9809019" cy="2246769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هل يوجد هيئة متخصصة على مستوى الدولة مهمتها تنسيق شؤون قطاع الطاقة المتجددة؟ نعم / لا</a:t>
            </a:r>
          </a:p>
          <a:p>
            <a:pPr algn="r" rtl="1"/>
            <a:endParaRPr lang="ar-EG" sz="28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في حال وجود هيئة متخصصة يرجى ذكر اسمها والمهام المناطة بها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800" dirty="0" smtClean="0"/>
          </a:p>
        </p:txBody>
      </p:sp>
    </p:spTree>
    <p:extLst>
      <p:ext uri="{BB962C8B-B14F-4D97-AF65-F5344CB8AC3E}">
        <p14:creationId xmlns:p14="http://schemas.microsoft.com/office/powerpoint/2010/main" val="19268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49782"/>
              </p:ext>
            </p:extLst>
          </p:nvPr>
        </p:nvGraphicFramePr>
        <p:xfrm>
          <a:off x="637307" y="1069010"/>
          <a:ext cx="11000511" cy="51255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8233">
                  <a:extLst>
                    <a:ext uri="{9D8B030D-6E8A-4147-A177-3AD203B41FA5}">
                      <a16:colId xmlns:a16="http://schemas.microsoft.com/office/drawing/2014/main" val="2677393679"/>
                    </a:ext>
                  </a:extLst>
                </a:gridCol>
                <a:gridCol w="1194169">
                  <a:extLst>
                    <a:ext uri="{9D8B030D-6E8A-4147-A177-3AD203B41FA5}">
                      <a16:colId xmlns:a16="http://schemas.microsoft.com/office/drawing/2014/main" val="1175545390"/>
                    </a:ext>
                  </a:extLst>
                </a:gridCol>
                <a:gridCol w="1916446">
                  <a:extLst>
                    <a:ext uri="{9D8B030D-6E8A-4147-A177-3AD203B41FA5}">
                      <a16:colId xmlns:a16="http://schemas.microsoft.com/office/drawing/2014/main" val="2101390526"/>
                    </a:ext>
                  </a:extLst>
                </a:gridCol>
                <a:gridCol w="1425325">
                  <a:extLst>
                    <a:ext uri="{9D8B030D-6E8A-4147-A177-3AD203B41FA5}">
                      <a16:colId xmlns:a16="http://schemas.microsoft.com/office/drawing/2014/main" val="1389615840"/>
                    </a:ext>
                  </a:extLst>
                </a:gridCol>
                <a:gridCol w="1425325">
                  <a:extLst>
                    <a:ext uri="{9D8B030D-6E8A-4147-A177-3AD203B41FA5}">
                      <a16:colId xmlns:a16="http://schemas.microsoft.com/office/drawing/2014/main" val="2960424023"/>
                    </a:ext>
                  </a:extLst>
                </a:gridCol>
                <a:gridCol w="3951013">
                  <a:extLst>
                    <a:ext uri="{9D8B030D-6E8A-4147-A177-3AD203B41FA5}">
                      <a16:colId xmlns:a16="http://schemas.microsoft.com/office/drawing/2014/main" val="1242491323"/>
                    </a:ext>
                  </a:extLst>
                </a:gridCol>
              </a:tblGrid>
              <a:tr h="926045"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مصدر التمويل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تكاليف الإجراء</a:t>
                      </a:r>
                      <a:r>
                        <a:rPr lang="ar-EG" sz="2000" baseline="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الجهة</a:t>
                      </a:r>
                      <a:r>
                        <a:rPr lang="ar-EG" sz="2000" baseline="0" dirty="0" smtClean="0"/>
                        <a:t> المسؤولة عن</a:t>
                      </a:r>
                    </a:p>
                    <a:p>
                      <a:pPr algn="ctr"/>
                      <a:r>
                        <a:rPr lang="ar-EG" sz="2000" baseline="0" dirty="0" smtClean="0"/>
                        <a:t> تنفيذ الإجراء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الفئة المستهدفة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الوصف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الإجراء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0602300"/>
                  </a:ext>
                </a:extLst>
              </a:tr>
              <a:tr h="89002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نشر الوعي والمعرفة  عبر وسائل</a:t>
                      </a:r>
                      <a:r>
                        <a:rPr lang="ar-EG" sz="2000" baseline="0" dirty="0" smtClean="0"/>
                        <a:t> الإعلام </a:t>
                      </a:r>
                    </a:p>
                    <a:p>
                      <a:pPr algn="ctr"/>
                      <a:r>
                        <a:rPr lang="ar-EG" sz="2000" baseline="0" dirty="0" smtClean="0"/>
                        <a:t>(</a:t>
                      </a:r>
                      <a:r>
                        <a:rPr lang="ar-EG" sz="2000" dirty="0" smtClean="0"/>
                        <a:t>الراديو ،التلفزيون،</a:t>
                      </a:r>
                      <a:r>
                        <a:rPr lang="ar-EG" sz="2000" baseline="0" dirty="0" smtClean="0"/>
                        <a:t> </a:t>
                      </a:r>
                      <a:r>
                        <a:rPr lang="ar-EG" sz="2000" dirty="0" smtClean="0"/>
                        <a:t>الصحف)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4627031"/>
                  </a:ext>
                </a:extLst>
              </a:tr>
              <a:tr h="55355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والمعرفة عبر وسائل التواصل</a:t>
                      </a:r>
                      <a:r>
                        <a:rPr lang="ar-EG" sz="2000" baseline="0" dirty="0" smtClean="0"/>
                        <a:t> الاجتماعي 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660466"/>
                  </a:ext>
                </a:extLst>
              </a:tr>
              <a:tr h="55355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والمعرفة عبر الملصقات</a:t>
                      </a:r>
                      <a:r>
                        <a:rPr lang="ar-EG" sz="2000" baseline="0" dirty="0" smtClean="0"/>
                        <a:t> والكتيبات 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2613956"/>
                  </a:ext>
                </a:extLst>
              </a:tr>
              <a:tr h="55355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مؤتمرات</a:t>
                      </a:r>
                      <a:r>
                        <a:rPr lang="ar-EG" sz="2000" baseline="0" dirty="0" smtClean="0"/>
                        <a:t> ومعارض وجوائز متعلقة بالطاقات المتجددة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526"/>
                  </a:ext>
                </a:extLst>
              </a:tr>
              <a:tr h="55355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محاضرات توعوية، ورش عمل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943899"/>
                  </a:ext>
                </a:extLst>
              </a:tr>
              <a:tr h="38826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إجراءات أخرى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9866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6364" y="282673"/>
            <a:ext cx="9906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الإجراءات التوعوية بفوائد وأهمية تطوير استخدام الطاقات المتجددة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191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0074" y="282673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تنمية القدرات والتدريب 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33361"/>
              </p:ext>
            </p:extLst>
          </p:nvPr>
        </p:nvGraphicFramePr>
        <p:xfrm>
          <a:off x="235527" y="1233051"/>
          <a:ext cx="11277600" cy="6344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74618">
                  <a:extLst>
                    <a:ext uri="{9D8B030D-6E8A-4147-A177-3AD203B41FA5}">
                      <a16:colId xmlns:a16="http://schemas.microsoft.com/office/drawing/2014/main" val="3664963594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1612059569"/>
                    </a:ext>
                  </a:extLst>
                </a:gridCol>
                <a:gridCol w="2272145">
                  <a:extLst>
                    <a:ext uri="{9D8B030D-6E8A-4147-A177-3AD203B41FA5}">
                      <a16:colId xmlns:a16="http://schemas.microsoft.com/office/drawing/2014/main" val="3120116469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374656628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38543528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4003539296"/>
                    </a:ext>
                  </a:extLst>
                </a:gridCol>
                <a:gridCol w="2757054">
                  <a:extLst>
                    <a:ext uri="{9D8B030D-6E8A-4147-A177-3AD203B41FA5}">
                      <a16:colId xmlns:a16="http://schemas.microsoft.com/office/drawing/2014/main" val="1772397226"/>
                    </a:ext>
                  </a:extLst>
                </a:gridCol>
              </a:tblGrid>
              <a:tr h="102632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مصدر التمويل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تكاليف الإجراء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الجهة</a:t>
                      </a:r>
                      <a:r>
                        <a:rPr lang="ar-EG" sz="2400" baseline="0" dirty="0" smtClean="0"/>
                        <a:t> المسؤولة عن</a:t>
                      </a:r>
                    </a:p>
                    <a:p>
                      <a:pPr algn="ctr"/>
                      <a:r>
                        <a:rPr lang="ar-EG" sz="2400" baseline="0" dirty="0" smtClean="0"/>
                        <a:t> تنفيذ الإجراء 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الفئة المستهدفة 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العدد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الوصف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الإجراء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271530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عن تكنولوجيات الطاقات المتجددة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549877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عن الأكواد والمعايير المتعلقة بالطاقات المتجددة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385119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في</a:t>
                      </a:r>
                      <a:r>
                        <a:rPr lang="ar-EG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سخانات المياه الشمسية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0230808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ندوات عن الطاقات المتجددة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284962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ورش عمل عن الطاقات المتجددة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870106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ar-EG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أخرى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5811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17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26" y="166253"/>
            <a:ext cx="1005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إنتاج الطاقة الكهربائية</a:t>
            </a:r>
          </a:p>
        </p:txBody>
      </p:sp>
      <p:graphicFrame>
        <p:nvGraphicFramePr>
          <p:cNvPr id="5" name="Table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0295182"/>
              </p:ext>
            </p:extLst>
          </p:nvPr>
        </p:nvGraphicFramePr>
        <p:xfrm>
          <a:off x="803566" y="1224994"/>
          <a:ext cx="10681852" cy="492312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27859">
                  <a:extLst>
                    <a:ext uri="{9D8B030D-6E8A-4147-A177-3AD203B41FA5}">
                      <a16:colId xmlns:a16="http://schemas.microsoft.com/office/drawing/2014/main" val="4090983676"/>
                    </a:ext>
                  </a:extLst>
                </a:gridCol>
                <a:gridCol w="1227859">
                  <a:extLst>
                    <a:ext uri="{9D8B030D-6E8A-4147-A177-3AD203B41FA5}">
                      <a16:colId xmlns:a16="http://schemas.microsoft.com/office/drawing/2014/main" val="1990636747"/>
                    </a:ext>
                  </a:extLst>
                </a:gridCol>
                <a:gridCol w="1227859">
                  <a:extLst>
                    <a:ext uri="{9D8B030D-6E8A-4147-A177-3AD203B41FA5}">
                      <a16:colId xmlns:a16="http://schemas.microsoft.com/office/drawing/2014/main" val="3085499933"/>
                    </a:ext>
                  </a:extLst>
                </a:gridCol>
                <a:gridCol w="1227859">
                  <a:extLst>
                    <a:ext uri="{9D8B030D-6E8A-4147-A177-3AD203B41FA5}">
                      <a16:colId xmlns:a16="http://schemas.microsoft.com/office/drawing/2014/main" val="928155264"/>
                    </a:ext>
                  </a:extLst>
                </a:gridCol>
                <a:gridCol w="1227859">
                  <a:extLst>
                    <a:ext uri="{9D8B030D-6E8A-4147-A177-3AD203B41FA5}">
                      <a16:colId xmlns:a16="http://schemas.microsoft.com/office/drawing/2014/main" val="1567851030"/>
                    </a:ext>
                  </a:extLst>
                </a:gridCol>
                <a:gridCol w="899251">
                  <a:extLst>
                    <a:ext uri="{9D8B030D-6E8A-4147-A177-3AD203B41FA5}">
                      <a16:colId xmlns:a16="http://schemas.microsoft.com/office/drawing/2014/main" val="3613294206"/>
                    </a:ext>
                  </a:extLst>
                </a:gridCol>
                <a:gridCol w="3643306">
                  <a:extLst>
                    <a:ext uri="{9D8B030D-6E8A-4147-A177-3AD203B41FA5}">
                      <a16:colId xmlns:a16="http://schemas.microsoft.com/office/drawing/2014/main" val="2687057128"/>
                    </a:ext>
                  </a:extLst>
                </a:gridCol>
              </a:tblGrid>
              <a:tr h="399267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2018</a:t>
                      </a:r>
                      <a:endParaRPr lang="en-US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1600" b="1" dirty="0" smtClean="0"/>
                        <a:t>2017</a:t>
                      </a:r>
                      <a:endParaRPr lang="en-US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1600" b="1" dirty="0" smtClean="0"/>
                        <a:t>2016</a:t>
                      </a:r>
                      <a:endParaRPr lang="en-US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884924"/>
                  </a:ext>
                </a:extLst>
              </a:tr>
              <a:tr h="39926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GWh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baseline="0" dirty="0" smtClean="0"/>
                        <a:t>GWh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MW</a:t>
                      </a:r>
                      <a:endParaRPr 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106555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smtClean="0"/>
                        <a:t>الإنتاج</a:t>
                      </a:r>
                      <a:r>
                        <a:rPr lang="ar-EG" sz="1800" b="1" baseline="0" smtClean="0"/>
                        <a:t> الكلي من الوقود التقليدي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058358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طاقة كهرومائية</a:t>
                      </a:r>
                      <a:r>
                        <a:rPr lang="ar-EG" sz="1800" b="1" baseline="0" dirty="0" smtClean="0"/>
                        <a:t> 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5083526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الطاقة الشمسية المركزة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5663979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الطاقة الكهروضوئية 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4941614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طاقة الرياح</a:t>
                      </a:r>
                      <a:r>
                        <a:rPr lang="ar-EG" sz="1800" b="1" baseline="0" dirty="0" smtClean="0"/>
                        <a:t> 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672937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طاقة الكتلة الحيوية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76390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dirty="0" smtClean="0"/>
                        <a:t>طاقة باطن الأرض 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4383140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طاقات</a:t>
                      </a:r>
                      <a:r>
                        <a:rPr lang="ar-EG" sz="1800" b="1" baseline="0" dirty="0" smtClean="0"/>
                        <a:t> متجددة أخرى</a:t>
                      </a:r>
                      <a:endParaRPr lang="en-US" sz="1800" b="1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09598"/>
                  </a:ext>
                </a:extLst>
              </a:tr>
              <a:tr h="4355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>
                          <a:solidFill>
                            <a:schemeClr val="bg1"/>
                          </a:solidFill>
                        </a:rPr>
                        <a:t>إجمالي</a:t>
                      </a:r>
                      <a:r>
                        <a:rPr lang="ar-EG" sz="1800" b="1" baseline="0" dirty="0" smtClean="0">
                          <a:solidFill>
                            <a:schemeClr val="bg1"/>
                          </a:solidFill>
                        </a:rPr>
                        <a:t> الإنتاج من الطاقات المتجددة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21648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54982" y="6171348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dirty="0" smtClean="0"/>
              <a:t>ملاحظة: يتم مليء الإنتاج حسب المتوفر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45053"/>
              </p:ext>
            </p:extLst>
          </p:nvPr>
        </p:nvGraphicFramePr>
        <p:xfrm>
          <a:off x="207821" y="1098705"/>
          <a:ext cx="11748652" cy="585346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8681">
                  <a:extLst>
                    <a:ext uri="{9D8B030D-6E8A-4147-A177-3AD203B41FA5}">
                      <a16:colId xmlns:a16="http://schemas.microsoft.com/office/drawing/2014/main" val="1981453586"/>
                    </a:ext>
                  </a:extLst>
                </a:gridCol>
                <a:gridCol w="528681">
                  <a:extLst>
                    <a:ext uri="{9D8B030D-6E8A-4147-A177-3AD203B41FA5}">
                      <a16:colId xmlns:a16="http://schemas.microsoft.com/office/drawing/2014/main" val="3933544279"/>
                    </a:ext>
                  </a:extLst>
                </a:gridCol>
                <a:gridCol w="528681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528681">
                  <a:extLst>
                    <a:ext uri="{9D8B030D-6E8A-4147-A177-3AD203B41FA5}">
                      <a16:colId xmlns:a16="http://schemas.microsoft.com/office/drawing/2014/main" val="181251270"/>
                    </a:ext>
                  </a:extLst>
                </a:gridCol>
                <a:gridCol w="725455">
                  <a:extLst>
                    <a:ext uri="{9D8B030D-6E8A-4147-A177-3AD203B41FA5}">
                      <a16:colId xmlns:a16="http://schemas.microsoft.com/office/drawing/2014/main" val="3490346648"/>
                    </a:ext>
                  </a:extLst>
                </a:gridCol>
                <a:gridCol w="471055">
                  <a:extLst>
                    <a:ext uri="{9D8B030D-6E8A-4147-A177-3AD203B41FA5}">
                      <a16:colId xmlns:a16="http://schemas.microsoft.com/office/drawing/2014/main" val="1756474141"/>
                    </a:ext>
                  </a:extLst>
                </a:gridCol>
                <a:gridCol w="978381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1112312">
                  <a:extLst>
                    <a:ext uri="{9D8B030D-6E8A-4147-A177-3AD203B41FA5}">
                      <a16:colId xmlns:a16="http://schemas.microsoft.com/office/drawing/2014/main" val="2245257302"/>
                    </a:ext>
                  </a:extLst>
                </a:gridCol>
                <a:gridCol w="652155">
                  <a:extLst>
                    <a:ext uri="{9D8B030D-6E8A-4147-A177-3AD203B41FA5}">
                      <a16:colId xmlns:a16="http://schemas.microsoft.com/office/drawing/2014/main" val="808863923"/>
                    </a:ext>
                  </a:extLst>
                </a:gridCol>
                <a:gridCol w="983599">
                  <a:extLst>
                    <a:ext uri="{9D8B030D-6E8A-4147-A177-3AD203B41FA5}">
                      <a16:colId xmlns:a16="http://schemas.microsoft.com/office/drawing/2014/main" val="1199171173"/>
                    </a:ext>
                  </a:extLst>
                </a:gridCol>
                <a:gridCol w="732817">
                  <a:extLst>
                    <a:ext uri="{9D8B030D-6E8A-4147-A177-3AD203B41FA5}">
                      <a16:colId xmlns:a16="http://schemas.microsoft.com/office/drawing/2014/main" val="3231884576"/>
                    </a:ext>
                  </a:extLst>
                </a:gridCol>
                <a:gridCol w="904975">
                  <a:extLst>
                    <a:ext uri="{9D8B030D-6E8A-4147-A177-3AD203B41FA5}">
                      <a16:colId xmlns:a16="http://schemas.microsoft.com/office/drawing/2014/main" val="1939855239"/>
                    </a:ext>
                  </a:extLst>
                </a:gridCol>
                <a:gridCol w="1385082">
                  <a:extLst>
                    <a:ext uri="{9D8B030D-6E8A-4147-A177-3AD203B41FA5}">
                      <a16:colId xmlns:a16="http://schemas.microsoft.com/office/drawing/2014/main" val="1483665681"/>
                    </a:ext>
                  </a:extLst>
                </a:gridCol>
                <a:gridCol w="876763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811334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827077">
                <a:tc rowSpan="2" gridSpan="6">
                  <a:txBody>
                    <a:bodyPr/>
                    <a:lstStyle/>
                    <a:p>
                      <a:pPr algn="ctr"/>
                      <a:r>
                        <a:rPr lang="ar-EG" sz="1800" dirty="0" smtClean="0"/>
                        <a:t>القدرة المركبة المخطط تركيبها وفق الخطة </a:t>
                      </a:r>
                    </a:p>
                    <a:p>
                      <a:pPr algn="ctr"/>
                      <a:r>
                        <a:rPr lang="en-US" sz="1800" dirty="0" smtClean="0"/>
                        <a:t>MW</a:t>
                      </a:r>
                      <a:endParaRPr lang="en-US" sz="18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ar-EG" sz="2800" dirty="0" smtClean="0"/>
                        <a:t>هدف</a:t>
                      </a:r>
                      <a:r>
                        <a:rPr lang="ar-EG" sz="2800" baseline="0" dirty="0" smtClean="0"/>
                        <a:t> الخطة </a:t>
                      </a:r>
                      <a:r>
                        <a:rPr lang="ar-EG" sz="2800" dirty="0" smtClean="0"/>
                        <a:t> </a:t>
                      </a:r>
                      <a:endParaRPr 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هل تتوافق الخطة مع الإطار الاسترشادي</a:t>
                      </a:r>
                      <a:r>
                        <a:rPr lang="en-US" sz="2000" dirty="0" smtClean="0"/>
                        <a:t> </a:t>
                      </a:r>
                      <a:r>
                        <a:rPr lang="ar-EG" sz="2000" dirty="0" smtClean="0"/>
                        <a:t>العربي</a:t>
                      </a:r>
                      <a:r>
                        <a:rPr lang="ar-EG" sz="2000" baseline="0" dirty="0" smtClean="0"/>
                        <a:t>  للطاقة المتجددة</a:t>
                      </a:r>
                      <a:endParaRPr lang="en-US" sz="20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تاريخ الخطة الوطنية </a:t>
                      </a:r>
                      <a:endParaRPr lang="en-US" sz="20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الخطة الوطنية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805662"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نسبة مشاركة الطاقة المنتجة من الطاقات المتجددة من الإنتاج الكلي للطاقة الكهربائية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الطاقة الكهربائية المنتجة 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1" eaLnBrk="1" latinLnBrk="0" hangingPunct="1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القدرة المركبة </a:t>
                      </a:r>
                    </a:p>
                    <a:p>
                      <a:pPr marL="0" algn="ctr" defTabSz="457200" rtl="1" eaLnBrk="1" latinLnBrk="0" hangingPunct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022220"/>
                  </a:ext>
                </a:extLst>
              </a:tr>
              <a:tr h="870739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طاقة باطن الأرض </a:t>
                      </a:r>
                      <a:endParaRPr lang="en-US" sz="1800" b="1" dirty="0" smtClean="0"/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طاقة الكتلة الحيوية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طاقة الرياح</a:t>
                      </a:r>
                      <a:r>
                        <a:rPr lang="ar-EG" sz="1800" b="1" baseline="0" dirty="0" smtClean="0"/>
                        <a:t> </a:t>
                      </a:r>
                      <a:endParaRPr lang="en-US" sz="1800" b="1" dirty="0" smtClean="0"/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الطاقة الشمسية المركزة</a:t>
                      </a:r>
                      <a:endParaRPr lang="en-US" sz="1800" b="1" dirty="0" smtClean="0"/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الطاقة الكهروضوئية </a:t>
                      </a:r>
                      <a:endParaRPr lang="en-US" sz="1800" b="1" dirty="0" smtClean="0"/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dirty="0" smtClean="0"/>
                        <a:t>طاقة كهرومائية</a:t>
                      </a:r>
                      <a:r>
                        <a:rPr lang="ar-EG" sz="1800" b="1" baseline="0" dirty="0" smtClean="0"/>
                        <a:t> </a:t>
                      </a:r>
                      <a:endParaRPr lang="en-US" sz="1800" b="1" dirty="0" smtClean="0"/>
                    </a:p>
                  </a:txBody>
                  <a:tcPr vert="vert270" anchor="ctr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49128"/>
                  </a:ext>
                </a:extLst>
              </a:tr>
              <a:tr h="9975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المنفذ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المخطط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المنفذ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المخطط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المنفذ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المخطط</a:t>
                      </a:r>
                      <a:endParaRPr 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018408"/>
                  </a:ext>
                </a:extLst>
              </a:tr>
              <a:tr h="637429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681484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484909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0364" y="452374"/>
            <a:ext cx="8049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الخطط الوطنية المتعلقة بالطاقات المتجددة  </a:t>
            </a:r>
          </a:p>
        </p:txBody>
      </p:sp>
    </p:spTree>
    <p:extLst>
      <p:ext uri="{BB962C8B-B14F-4D97-AF65-F5344CB8AC3E}">
        <p14:creationId xmlns:p14="http://schemas.microsoft.com/office/powerpoint/2010/main" val="146876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1927" y="9214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44145" y="572215"/>
            <a:ext cx="3338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الطاقة </a:t>
            </a:r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الكهروضوئية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09333"/>
              </p:ext>
            </p:extLst>
          </p:nvPr>
        </p:nvGraphicFramePr>
        <p:xfrm>
          <a:off x="235525" y="1148502"/>
          <a:ext cx="11526984" cy="4663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01538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996091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302952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732141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1447140">
                  <a:extLst>
                    <a:ext uri="{9D8B030D-6E8A-4147-A177-3AD203B41FA5}">
                      <a16:colId xmlns:a16="http://schemas.microsoft.com/office/drawing/2014/main" val="1759932616"/>
                    </a:ext>
                  </a:extLst>
                </a:gridCol>
                <a:gridCol w="1482871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1572202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268481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623568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1250825"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الطاقة المنتجة </a:t>
                      </a:r>
                    </a:p>
                    <a:p>
                      <a:pPr algn="ctr"/>
                      <a:r>
                        <a:rPr lang="en-US" sz="1600" dirty="0" smtClean="0"/>
                        <a:t>KWH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القدرة المركبة</a:t>
                      </a:r>
                    </a:p>
                    <a:p>
                      <a:pPr algn="ctr"/>
                      <a:r>
                        <a:rPr lang="ar-EG" sz="1600" dirty="0" smtClean="0"/>
                        <a:t>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565163"/>
              </p:ext>
            </p:extLst>
          </p:nvPr>
        </p:nvGraphicFramePr>
        <p:xfrm>
          <a:off x="235527" y="5923543"/>
          <a:ext cx="11526983" cy="1036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11382">
                  <a:extLst>
                    <a:ext uri="{9D8B030D-6E8A-4147-A177-3AD203B41FA5}">
                      <a16:colId xmlns:a16="http://schemas.microsoft.com/office/drawing/2014/main" val="3315502827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314390042"/>
                    </a:ext>
                  </a:extLst>
                </a:gridCol>
                <a:gridCol w="1939636">
                  <a:extLst>
                    <a:ext uri="{9D8B030D-6E8A-4147-A177-3AD203B41FA5}">
                      <a16:colId xmlns:a16="http://schemas.microsoft.com/office/drawing/2014/main" val="373581906"/>
                    </a:ext>
                  </a:extLst>
                </a:gridCol>
                <a:gridCol w="3851565">
                  <a:extLst>
                    <a:ext uri="{9D8B030D-6E8A-4147-A177-3AD203B41FA5}">
                      <a16:colId xmlns:a16="http://schemas.microsoft.com/office/drawing/2014/main" val="959401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نسبة</a:t>
                      </a:r>
                      <a:r>
                        <a:rPr lang="ar-EG" sz="1400" b="1" baseline="0" dirty="0" smtClean="0"/>
                        <a:t> القدرة المركبة من القدرة  المركبة الكلية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القدرة</a:t>
                      </a:r>
                      <a:r>
                        <a:rPr lang="ar-EG" sz="1400" b="1" baseline="0" dirty="0" smtClean="0"/>
                        <a:t> المركبة الكلية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ar-EG" sz="1400" b="1" baseline="0" dirty="0" smtClean="0"/>
                        <a:t>من الطاقة الكهروضوئية   </a:t>
                      </a:r>
                      <a:r>
                        <a:rPr lang="en-US" sz="1400" b="1" baseline="0" dirty="0" smtClean="0"/>
                        <a:t>MW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1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نسبة مشاركة الطاقة الكهربائية  المنتجة من</a:t>
                      </a:r>
                      <a:r>
                        <a:rPr lang="ar-EG" sz="1400" b="1" baseline="0" dirty="0" smtClean="0"/>
                        <a:t> الطاقة الكهربائية  المنتجة الكلية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الطاقة الكهربائية</a:t>
                      </a:r>
                      <a:r>
                        <a:rPr lang="ar-EG" sz="1400" b="1" baseline="0" dirty="0" smtClean="0"/>
                        <a:t> المنتجة الكلية من الطاقة الكهروضوئية </a:t>
                      </a:r>
                      <a:r>
                        <a:rPr lang="en-US" sz="1400" b="1" baseline="0" dirty="0" smtClean="0"/>
                        <a:t>KWH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381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7166" y="693462"/>
            <a:ext cx="3111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dirty="0" smtClean="0">
                <a:solidFill>
                  <a:srgbClr val="C00000"/>
                </a:solidFill>
              </a:rPr>
              <a:t>(تكرر </a:t>
            </a:r>
            <a:r>
              <a:rPr lang="ar-EG" dirty="0">
                <a:solidFill>
                  <a:srgbClr val="C00000"/>
                </a:solidFill>
              </a:rPr>
              <a:t>الجداول حسب الحاجة )  </a:t>
            </a:r>
          </a:p>
        </p:txBody>
      </p:sp>
    </p:spTree>
    <p:extLst>
      <p:ext uri="{BB962C8B-B14F-4D97-AF65-F5344CB8AC3E}">
        <p14:creationId xmlns:p14="http://schemas.microsoft.com/office/powerpoint/2010/main" val="41545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9214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0" y="664954"/>
            <a:ext cx="4849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الطاقة </a:t>
            </a:r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الشمسية المركزة 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95303"/>
              </p:ext>
            </p:extLst>
          </p:nvPr>
        </p:nvGraphicFramePr>
        <p:xfrm>
          <a:off x="235525" y="1231630"/>
          <a:ext cx="11526984" cy="4663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01538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996091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302952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732141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1447140">
                  <a:extLst>
                    <a:ext uri="{9D8B030D-6E8A-4147-A177-3AD203B41FA5}">
                      <a16:colId xmlns:a16="http://schemas.microsoft.com/office/drawing/2014/main" val="1759932616"/>
                    </a:ext>
                  </a:extLst>
                </a:gridCol>
                <a:gridCol w="1482871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1572202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268481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623568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1250825"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الطاقة المنتجة </a:t>
                      </a:r>
                    </a:p>
                    <a:p>
                      <a:pPr algn="ctr"/>
                      <a:r>
                        <a:rPr lang="en-US" sz="1600" dirty="0" smtClean="0"/>
                        <a:t>KWH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القدرة المركبة</a:t>
                      </a:r>
                    </a:p>
                    <a:p>
                      <a:pPr algn="ctr"/>
                      <a:r>
                        <a:rPr lang="ar-EG" sz="1600" dirty="0" smtClean="0"/>
                        <a:t>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328211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49024"/>
              </p:ext>
            </p:extLst>
          </p:nvPr>
        </p:nvGraphicFramePr>
        <p:xfrm>
          <a:off x="235527" y="5923543"/>
          <a:ext cx="11526983" cy="1036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11382">
                  <a:extLst>
                    <a:ext uri="{9D8B030D-6E8A-4147-A177-3AD203B41FA5}">
                      <a16:colId xmlns:a16="http://schemas.microsoft.com/office/drawing/2014/main" val="3315502827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314390042"/>
                    </a:ext>
                  </a:extLst>
                </a:gridCol>
                <a:gridCol w="1731818">
                  <a:extLst>
                    <a:ext uri="{9D8B030D-6E8A-4147-A177-3AD203B41FA5}">
                      <a16:colId xmlns:a16="http://schemas.microsoft.com/office/drawing/2014/main" val="373581906"/>
                    </a:ext>
                  </a:extLst>
                </a:gridCol>
                <a:gridCol w="4059383">
                  <a:extLst>
                    <a:ext uri="{9D8B030D-6E8A-4147-A177-3AD203B41FA5}">
                      <a16:colId xmlns:a16="http://schemas.microsoft.com/office/drawing/2014/main" val="959401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نسبة</a:t>
                      </a:r>
                      <a:r>
                        <a:rPr lang="ar-EG" sz="1400" b="1" baseline="0" dirty="0" smtClean="0"/>
                        <a:t> القدرة المركبة من القدرة  المركبة الكلية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القدرة</a:t>
                      </a:r>
                      <a:r>
                        <a:rPr lang="ar-EG" sz="1400" b="1" baseline="0" dirty="0" smtClean="0"/>
                        <a:t> المركبة الكلية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ar-EG" sz="1400" b="1" baseline="0" dirty="0" smtClean="0"/>
                        <a:t>من الطاقة الشمسية المركزة   </a:t>
                      </a:r>
                      <a:r>
                        <a:rPr lang="en-US" sz="1400" b="1" baseline="0" dirty="0" smtClean="0"/>
                        <a:t>MW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1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نسبة مشاركة الطاقة الكهربائية  المنتجة من</a:t>
                      </a:r>
                      <a:r>
                        <a:rPr lang="ar-EG" sz="1400" b="1" baseline="0" dirty="0" smtClean="0"/>
                        <a:t> الطاقة الكهربائية  المنتجة الكلية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/>
                        <a:t>الطاقة الكهربائية</a:t>
                      </a:r>
                      <a:r>
                        <a:rPr lang="ar-EG" sz="1400" b="1" baseline="0" dirty="0" smtClean="0"/>
                        <a:t> المنتجة الكلية من الطاقة الشمسية المركزة </a:t>
                      </a:r>
                      <a:r>
                        <a:rPr lang="en-US" sz="1400" b="1" baseline="0" dirty="0" smtClean="0"/>
                        <a:t>KWH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3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22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11985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4764" y="613777"/>
            <a:ext cx="3588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طاقة الرياح 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51806"/>
              </p:ext>
            </p:extLst>
          </p:nvPr>
        </p:nvGraphicFramePr>
        <p:xfrm>
          <a:off x="381170" y="1198552"/>
          <a:ext cx="11332679" cy="46357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8188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806971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055570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403272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1172383">
                  <a:extLst>
                    <a:ext uri="{9D8B030D-6E8A-4147-A177-3AD203B41FA5}">
                      <a16:colId xmlns:a16="http://schemas.microsoft.com/office/drawing/2014/main" val="1759932616"/>
                    </a:ext>
                  </a:extLst>
                </a:gridCol>
                <a:gridCol w="1201330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1968445">
                  <a:extLst>
                    <a:ext uri="{9D8B030D-6E8A-4147-A177-3AD203B41FA5}">
                      <a16:colId xmlns:a16="http://schemas.microsoft.com/office/drawing/2014/main" val="1641758552"/>
                    </a:ext>
                  </a:extLst>
                </a:gridCol>
                <a:gridCol w="1273700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027644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505176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1455977"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الطاقة المنتجة </a:t>
                      </a:r>
                    </a:p>
                    <a:p>
                      <a:pPr algn="ctr"/>
                      <a:r>
                        <a:rPr lang="en-US" sz="1600" dirty="0" smtClean="0"/>
                        <a:t>KWH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القدرة المركبة</a:t>
                      </a:r>
                    </a:p>
                    <a:p>
                      <a:pPr algn="ctr"/>
                      <a:r>
                        <a:rPr lang="ar-EG" sz="1600" dirty="0" smtClean="0"/>
                        <a:t>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نوع</a:t>
                      </a:r>
                      <a:r>
                        <a:rPr lang="ar-EG" sz="1600" baseline="0" dirty="0" smtClean="0"/>
                        <a:t> المشروع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Inshore – offshore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33859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04260"/>
              </p:ext>
            </p:extLst>
          </p:nvPr>
        </p:nvGraphicFramePr>
        <p:xfrm>
          <a:off x="235527" y="5923543"/>
          <a:ext cx="11776363" cy="1280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46427">
                  <a:extLst>
                    <a:ext uri="{9D8B030D-6E8A-4147-A177-3AD203B41FA5}">
                      <a16:colId xmlns:a16="http://schemas.microsoft.com/office/drawing/2014/main" val="3315502827"/>
                    </a:ext>
                  </a:extLst>
                </a:gridCol>
                <a:gridCol w="5668228">
                  <a:extLst>
                    <a:ext uri="{9D8B030D-6E8A-4147-A177-3AD203B41FA5}">
                      <a16:colId xmlns:a16="http://schemas.microsoft.com/office/drawing/2014/main" val="2314390042"/>
                    </a:ext>
                  </a:extLst>
                </a:gridCol>
                <a:gridCol w="1149328">
                  <a:extLst>
                    <a:ext uri="{9D8B030D-6E8A-4147-A177-3AD203B41FA5}">
                      <a16:colId xmlns:a16="http://schemas.microsoft.com/office/drawing/2014/main" val="373581906"/>
                    </a:ext>
                  </a:extLst>
                </a:gridCol>
                <a:gridCol w="4212380">
                  <a:extLst>
                    <a:ext uri="{9D8B030D-6E8A-4147-A177-3AD203B41FA5}">
                      <a16:colId xmlns:a16="http://schemas.microsoft.com/office/drawing/2014/main" val="959401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نسبة</a:t>
                      </a:r>
                      <a:r>
                        <a:rPr lang="ar-EG" baseline="0" dirty="0" smtClean="0"/>
                        <a:t> القدرة المركبة من القدرة  المركبة الكلية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القدرة</a:t>
                      </a:r>
                      <a:r>
                        <a:rPr lang="ar-EG" baseline="0" dirty="0" smtClean="0"/>
                        <a:t> المركبة الكلية من طاقة الرياح </a:t>
                      </a:r>
                      <a:r>
                        <a:rPr lang="en-US" b="0" baseline="0" dirty="0" smtClean="0"/>
                        <a:t>MW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1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نسبة مشاركة الطاقة الكهربائية  المنتجة من</a:t>
                      </a:r>
                      <a:r>
                        <a:rPr lang="ar-EG" baseline="0" dirty="0" smtClean="0"/>
                        <a:t> الطاقة الكهربائية  المنتجة الكلية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الطاقة الكهربائية</a:t>
                      </a:r>
                      <a:r>
                        <a:rPr lang="ar-EG" baseline="0" dirty="0" smtClean="0"/>
                        <a:t> المنتجة الكلية من طاقة الرياح  </a:t>
                      </a:r>
                      <a:r>
                        <a:rPr lang="en-US" baseline="0" dirty="0" smtClean="0"/>
                        <a:t>KWh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3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80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14756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4764" y="724617"/>
            <a:ext cx="3588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الطاقة الكهرومائية 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02791"/>
              </p:ext>
            </p:extLst>
          </p:nvPr>
        </p:nvGraphicFramePr>
        <p:xfrm>
          <a:off x="235526" y="1226262"/>
          <a:ext cx="11540837" cy="5019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02862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997288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304518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734221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1448879">
                  <a:extLst>
                    <a:ext uri="{9D8B030D-6E8A-4147-A177-3AD203B41FA5}">
                      <a16:colId xmlns:a16="http://schemas.microsoft.com/office/drawing/2014/main" val="1759932616"/>
                    </a:ext>
                  </a:extLst>
                </a:gridCol>
                <a:gridCol w="1484655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1574091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270006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624317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الطاقة المنتجة </a:t>
                      </a:r>
                    </a:p>
                    <a:p>
                      <a:pPr algn="ctr"/>
                      <a:r>
                        <a:rPr lang="en-US" sz="1600" dirty="0" smtClean="0"/>
                        <a:t>KWH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القدرة المركبة</a:t>
                      </a:r>
                    </a:p>
                    <a:p>
                      <a:pPr algn="ctr"/>
                      <a:r>
                        <a:rPr lang="ar-EG" sz="1600" dirty="0" smtClean="0"/>
                        <a:t>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957462"/>
              </p:ext>
            </p:extLst>
          </p:nvPr>
        </p:nvGraphicFramePr>
        <p:xfrm>
          <a:off x="96983" y="5923543"/>
          <a:ext cx="11873343" cy="1280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9647">
                  <a:extLst>
                    <a:ext uri="{9D8B030D-6E8A-4147-A177-3AD203B41FA5}">
                      <a16:colId xmlns:a16="http://schemas.microsoft.com/office/drawing/2014/main" val="3315502827"/>
                    </a:ext>
                  </a:extLst>
                </a:gridCol>
                <a:gridCol w="5631864">
                  <a:extLst>
                    <a:ext uri="{9D8B030D-6E8A-4147-A177-3AD203B41FA5}">
                      <a16:colId xmlns:a16="http://schemas.microsoft.com/office/drawing/2014/main" val="2314390042"/>
                    </a:ext>
                  </a:extLst>
                </a:gridCol>
                <a:gridCol w="846081">
                  <a:extLst>
                    <a:ext uri="{9D8B030D-6E8A-4147-A177-3AD203B41FA5}">
                      <a16:colId xmlns:a16="http://schemas.microsoft.com/office/drawing/2014/main" val="373581906"/>
                    </a:ext>
                  </a:extLst>
                </a:gridCol>
                <a:gridCol w="4695751">
                  <a:extLst>
                    <a:ext uri="{9D8B030D-6E8A-4147-A177-3AD203B41FA5}">
                      <a16:colId xmlns:a16="http://schemas.microsoft.com/office/drawing/2014/main" val="959401327"/>
                    </a:ext>
                  </a:extLst>
                </a:gridCol>
              </a:tblGrid>
              <a:tr h="287283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نسبة</a:t>
                      </a:r>
                      <a:r>
                        <a:rPr lang="ar-EG" baseline="0" dirty="0" smtClean="0"/>
                        <a:t> القدرة المركبة من القدرة  المركبة الكلية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القدرة</a:t>
                      </a:r>
                      <a:r>
                        <a:rPr lang="ar-EG" baseline="0" dirty="0" smtClean="0"/>
                        <a:t> المركبة الكلية من الطاقة الكهرومائية  </a:t>
                      </a:r>
                      <a:r>
                        <a:rPr lang="en-US" b="0" baseline="0" dirty="0" smtClean="0"/>
                        <a:t>MW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16359"/>
                  </a:ext>
                </a:extLst>
              </a:tr>
              <a:tr h="467065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نسبة مشاركة الطاقة الكهربائية  المنتجة من</a:t>
                      </a:r>
                      <a:r>
                        <a:rPr lang="ar-EG" baseline="0" dirty="0" smtClean="0"/>
                        <a:t> الطاقة الكهربائية  المنتجة الكلية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الطاقة الكهربائية</a:t>
                      </a:r>
                      <a:r>
                        <a:rPr lang="ar-EG" baseline="0" dirty="0" smtClean="0"/>
                        <a:t> المنتجة الكلية من الطاقة الكهرومائية </a:t>
                      </a:r>
                      <a:r>
                        <a:rPr lang="en-US" baseline="0" dirty="0" smtClean="0"/>
                        <a:t>KWh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3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39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11985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الأولى للطاقة المتجددة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......- .......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4764" y="724617"/>
            <a:ext cx="3588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طاقة الكتلة الحيوية 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36337"/>
              </p:ext>
            </p:extLst>
          </p:nvPr>
        </p:nvGraphicFramePr>
        <p:xfrm>
          <a:off x="180107" y="1343890"/>
          <a:ext cx="11191312" cy="6187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96124">
                  <a:extLst>
                    <a:ext uri="{9D8B030D-6E8A-4147-A177-3AD203B41FA5}">
                      <a16:colId xmlns:a16="http://schemas.microsoft.com/office/drawing/2014/main" val="845108500"/>
                    </a:ext>
                  </a:extLst>
                </a:gridCol>
                <a:gridCol w="900769">
                  <a:extLst>
                    <a:ext uri="{9D8B030D-6E8A-4147-A177-3AD203B41FA5}">
                      <a16:colId xmlns:a16="http://schemas.microsoft.com/office/drawing/2014/main" val="48617744"/>
                    </a:ext>
                  </a:extLst>
                </a:gridCol>
                <a:gridCol w="1178264">
                  <a:extLst>
                    <a:ext uri="{9D8B030D-6E8A-4147-A177-3AD203B41FA5}">
                      <a16:colId xmlns:a16="http://schemas.microsoft.com/office/drawing/2014/main" val="4232814316"/>
                    </a:ext>
                  </a:extLst>
                </a:gridCol>
                <a:gridCol w="1566379">
                  <a:extLst>
                    <a:ext uri="{9D8B030D-6E8A-4147-A177-3AD203B41FA5}">
                      <a16:colId xmlns:a16="http://schemas.microsoft.com/office/drawing/2014/main" val="2085935138"/>
                    </a:ext>
                  </a:extLst>
                </a:gridCol>
                <a:gridCol w="678612">
                  <a:extLst>
                    <a:ext uri="{9D8B030D-6E8A-4147-A177-3AD203B41FA5}">
                      <a16:colId xmlns:a16="http://schemas.microsoft.com/office/drawing/2014/main" val="2864208231"/>
                    </a:ext>
                  </a:extLst>
                </a:gridCol>
                <a:gridCol w="734290">
                  <a:extLst>
                    <a:ext uri="{9D8B030D-6E8A-4147-A177-3AD203B41FA5}">
                      <a16:colId xmlns:a16="http://schemas.microsoft.com/office/drawing/2014/main" val="3599278771"/>
                    </a:ext>
                  </a:extLst>
                </a:gridCol>
                <a:gridCol w="928255">
                  <a:extLst>
                    <a:ext uri="{9D8B030D-6E8A-4147-A177-3AD203B41FA5}">
                      <a16:colId xmlns:a16="http://schemas.microsoft.com/office/drawing/2014/main" val="1420694994"/>
                    </a:ext>
                  </a:extLst>
                </a:gridCol>
                <a:gridCol w="1482436">
                  <a:extLst>
                    <a:ext uri="{9D8B030D-6E8A-4147-A177-3AD203B41FA5}">
                      <a16:colId xmlns:a16="http://schemas.microsoft.com/office/drawing/2014/main" val="3732748087"/>
                    </a:ext>
                  </a:extLst>
                </a:gridCol>
                <a:gridCol w="1015196">
                  <a:extLst>
                    <a:ext uri="{9D8B030D-6E8A-4147-A177-3AD203B41FA5}">
                      <a16:colId xmlns:a16="http://schemas.microsoft.com/office/drawing/2014/main" val="3512282139"/>
                    </a:ext>
                  </a:extLst>
                </a:gridCol>
                <a:gridCol w="1259726">
                  <a:extLst>
                    <a:ext uri="{9D8B030D-6E8A-4147-A177-3AD203B41FA5}">
                      <a16:colId xmlns:a16="http://schemas.microsoft.com/office/drawing/2014/main" val="870146550"/>
                    </a:ext>
                  </a:extLst>
                </a:gridCol>
                <a:gridCol w="451261">
                  <a:extLst>
                    <a:ext uri="{9D8B030D-6E8A-4147-A177-3AD203B41FA5}">
                      <a16:colId xmlns:a16="http://schemas.microsoft.com/office/drawing/2014/main" val="408132052"/>
                    </a:ext>
                  </a:extLst>
                </a:gridCol>
              </a:tblGrid>
              <a:tr h="777240"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الجهة المسؤولة عن التنفيذ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تكاليف المشروع 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التمويل</a:t>
                      </a:r>
                    </a:p>
                    <a:p>
                      <a:pPr algn="ctr"/>
                      <a:r>
                        <a:rPr lang="ar-EG" sz="1600" dirty="0" smtClean="0"/>
                        <a:t>(</a:t>
                      </a:r>
                      <a:r>
                        <a:rPr lang="ar-EG" sz="1600" baseline="0" dirty="0" smtClean="0"/>
                        <a:t> حكومي ـ منحة ـ قرض)</a:t>
                      </a:r>
                      <a:r>
                        <a:rPr lang="ar-EG" sz="160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حالة</a:t>
                      </a:r>
                      <a:r>
                        <a:rPr lang="ar-EG" sz="1600" baseline="0" dirty="0" smtClean="0"/>
                        <a:t> المشروع (قيد التشغيل ـ قيد التنفيذ ـ قيد التعاقد)</a:t>
                      </a:r>
                      <a:endParaRPr lang="en-US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ناتج</a:t>
                      </a:r>
                      <a:r>
                        <a:rPr lang="ar-EG" sz="1600" baseline="0" dirty="0" smtClean="0"/>
                        <a:t> مشروع طاقة الكتلة الحيوية</a:t>
                      </a:r>
                      <a:endParaRPr lang="ar-EG" sz="16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ar-EG" sz="16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ar-EG" sz="1600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مصدر الكتلة الحيوية ( مخلفات زراعية وأخشاب – مخلفات</a:t>
                      </a:r>
                      <a:r>
                        <a:rPr lang="ar-EG" sz="1600" baseline="0" dirty="0" smtClean="0"/>
                        <a:t> حيوانية ـ محاصيل إنتاج الطاقة ـ النفايات) 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تاريخ</a:t>
                      </a:r>
                      <a:r>
                        <a:rPr lang="ar-EG" sz="1600" baseline="0" dirty="0" smtClean="0"/>
                        <a:t> المشروع 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EG" sz="1600" dirty="0" smtClean="0"/>
                        <a:t>المشروع</a:t>
                      </a:r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834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b="1" dirty="0" smtClean="0"/>
                        <a:t>غاز حيوي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b="1" dirty="0" smtClean="0"/>
                        <a:t>وقود حيوي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600" b="1" dirty="0" smtClean="0"/>
                        <a:t>طاقة كهربائية</a:t>
                      </a:r>
                      <a:r>
                        <a:rPr lang="ar-EG" sz="1600" b="1" baseline="0" dirty="0" smtClean="0"/>
                        <a:t> </a:t>
                      </a:r>
                      <a:endParaRPr lang="ar-EG" sz="16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418799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³</a:t>
                      </a:r>
                      <a:endParaRPr lang="ar-EG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EG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MW</a:t>
                      </a:r>
                      <a:endParaRPr lang="ar-EG" sz="16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89446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27145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02851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54085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59012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5761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47676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94198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15486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0242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5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5764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B55A72B039144AAAE6CFB78585A3A" ma:contentTypeVersion="5" ma:contentTypeDescription="Create a new document." ma:contentTypeScope="" ma:versionID="2fe51ee0f597e4f8ac3c03a8785d1fc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21f84b3650ed2bf5a9d4ce4cbd0c7b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VariationsItemGroup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VariationsItemGroupID" ma:index="10" nillable="true" ma:displayName="Item Group ID" ma:description="" ma:hidden="true" ma:internalName="VariationsItemGroupI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riationsItemGroupID xmlns="http://schemas.microsoft.com/sharepoint/v3">2a9de96a-4f00-4b13-bf7d-4f7a40a7590c</VariationsItemGroupID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12FC413-6BA4-4107-B9CF-A4C5C20BFE0C}"/>
</file>

<file path=customXml/itemProps2.xml><?xml version="1.0" encoding="utf-8"?>
<ds:datastoreItem xmlns:ds="http://schemas.openxmlformats.org/officeDocument/2006/customXml" ds:itemID="{8CF84C8D-1E26-4330-8D70-AC4782F61896}"/>
</file>

<file path=customXml/itemProps3.xml><?xml version="1.0" encoding="utf-8"?>
<ds:datastoreItem xmlns:ds="http://schemas.openxmlformats.org/officeDocument/2006/customXml" ds:itemID="{96AA67D2-298A-46F0-905E-0832B7D5353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1122</TotalTime>
  <Words>1123</Words>
  <Application>Microsoft Office PowerPoint</Application>
  <PresentationFormat>Widescreen</PresentationFormat>
  <Paragraphs>326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Trebuchet MS</vt:lpstr>
      <vt:lpstr>Wingdings 3</vt:lpstr>
      <vt:lpstr>Facet</vt:lpstr>
      <vt:lpstr>Custom Design</vt:lpstr>
      <vt:lpstr>استبيان تقييم ومتابعة تطور الطاقة المتجددة في (.......)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RCR2019</dc:creator>
  <cp:lastModifiedBy>Hossam Alherafi</cp:lastModifiedBy>
  <cp:revision>142</cp:revision>
  <dcterms:created xsi:type="dcterms:W3CDTF">2019-10-15T07:51:56Z</dcterms:created>
  <dcterms:modified xsi:type="dcterms:W3CDTF">2019-12-18T10:50:43Z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0x010100BBBB55A72B039144AAAE6CFB78585A3A</vt:lpwstr>
  </property>
</Properties>
</file>