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84" r:id="rId3"/>
    <p:sldId id="258" r:id="rId4"/>
    <p:sldId id="285" r:id="rId5"/>
    <p:sldId id="259" r:id="rId6"/>
    <p:sldId id="286" r:id="rId7"/>
    <p:sldId id="275" r:id="rId8"/>
    <p:sldId id="260" r:id="rId9"/>
    <p:sldId id="276" r:id="rId10"/>
    <p:sldId id="296" r:id="rId11"/>
    <p:sldId id="283" r:id="rId12"/>
    <p:sldId id="295" r:id="rId13"/>
    <p:sldId id="297" r:id="rId14"/>
    <p:sldId id="299" r:id="rId15"/>
    <p:sldId id="289" r:id="rId16"/>
    <p:sldId id="301" r:id="rId17"/>
    <p:sldId id="288" r:id="rId18"/>
    <p:sldId id="291" r:id="rId19"/>
    <p:sldId id="271" r:id="rId20"/>
    <p:sldId id="287" r:id="rId21"/>
    <p:sldId id="278" r:id="rId22"/>
    <p:sldId id="279" r:id="rId23"/>
    <p:sldId id="281" r:id="rId2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NICEF"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3" autoAdjust="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1440" tIns="45720" rIns="91440" bIns="45720" rtlCol="0"/>
          <a:lstStyle>
            <a:lvl1pPr algn="r">
              <a:defRPr sz="1200"/>
            </a:lvl1pPr>
          </a:lstStyle>
          <a:p>
            <a:fld id="{4F67EA69-C4C6-476F-BEAE-BA8B525179C9}" type="datetimeFigureOut">
              <a:rPr lang="en-US" smtClean="0"/>
              <a:pPr/>
              <a:t>4/17/2023</a:t>
            </a:fld>
            <a:endParaRPr lang="en-US"/>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54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1440" tIns="45720" rIns="91440" bIns="45720" rtlCol="0" anchor="b"/>
          <a:lstStyle>
            <a:lvl1pPr algn="r">
              <a:defRPr sz="1200"/>
            </a:lvl1pPr>
          </a:lstStyle>
          <a:p>
            <a:fld id="{35B7B5D8-01A8-4587-A34D-0FF2DFACE25B}" type="slidenum">
              <a:rPr lang="en-US" smtClean="0"/>
              <a:pPr/>
              <a:t>‹#›</a:t>
            </a:fld>
            <a:endParaRPr lang="en-US"/>
          </a:p>
        </p:txBody>
      </p:sp>
    </p:spTree>
    <p:extLst>
      <p:ext uri="{BB962C8B-B14F-4D97-AF65-F5344CB8AC3E}">
        <p14:creationId xmlns:p14="http://schemas.microsoft.com/office/powerpoint/2010/main" val="350602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CH" dirty="0"/>
          </a:p>
        </p:txBody>
      </p:sp>
      <p:sp>
        <p:nvSpPr>
          <p:cNvPr id="4" name="Slide Number Placeholder 3"/>
          <p:cNvSpPr>
            <a:spLocks noGrp="1"/>
          </p:cNvSpPr>
          <p:nvPr>
            <p:ph type="sldNum" sz="quarter" idx="10"/>
          </p:nvPr>
        </p:nvSpPr>
        <p:spPr/>
        <p:txBody>
          <a:bodyPr/>
          <a:lstStyle/>
          <a:p>
            <a:fld id="{35B7B5D8-01A8-4587-A34D-0FF2DFACE25B}"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B7B5D8-01A8-4587-A34D-0FF2DFACE25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4/17/2023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4/17/2023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2514600"/>
          </a:xfrm>
        </p:spPr>
        <p:txBody>
          <a:bodyPr anchor="t">
            <a:normAutofit fontScale="90000"/>
          </a:bodyPr>
          <a:lstStyle/>
          <a:p>
            <a:pPr algn="ctr"/>
            <a:br>
              <a:rPr lang="en-US" sz="3600" b="1" dirty="0">
                <a:solidFill>
                  <a:srgbClr val="FFFF00"/>
                </a:solidFill>
              </a:rPr>
            </a:br>
            <a:r>
              <a:rPr lang="en-US" sz="3600" b="1" dirty="0">
                <a:solidFill>
                  <a:srgbClr val="FFFF00"/>
                </a:solidFill>
              </a:rPr>
              <a:t>The National Council for Child Welfare</a:t>
            </a:r>
            <a:br>
              <a:rPr lang="en-US" sz="3600" b="1" dirty="0">
                <a:solidFill>
                  <a:srgbClr val="FFFF00"/>
                </a:solidFill>
              </a:rPr>
            </a:br>
            <a:r>
              <a:rPr lang="en-US" sz="3600" dirty="0">
                <a:solidFill>
                  <a:srgbClr val="FFFF00"/>
                </a:solidFill>
              </a:rPr>
              <a:t>(NCCW)</a:t>
            </a:r>
            <a:br>
              <a:rPr lang="ar-SA" sz="3600" dirty="0">
                <a:solidFill>
                  <a:srgbClr val="FFFF00"/>
                </a:solidFill>
              </a:rPr>
            </a:br>
            <a:br>
              <a:rPr lang="en-US" sz="3600" dirty="0">
                <a:solidFill>
                  <a:srgbClr val="FFFF00"/>
                </a:solidFill>
              </a:rPr>
            </a:br>
            <a:r>
              <a:rPr lang="en-US" sz="3600" dirty="0">
                <a:solidFill>
                  <a:srgbClr val="FFFF00"/>
                </a:solidFill>
              </a:rPr>
              <a:t> </a:t>
            </a:r>
            <a:br>
              <a:rPr lang="en-US" sz="2800" b="1" dirty="0">
                <a:solidFill>
                  <a:srgbClr val="FFFF00"/>
                </a:solidFill>
              </a:rPr>
            </a:br>
            <a:r>
              <a:rPr lang="en-US" sz="2800" b="1" dirty="0">
                <a:solidFill>
                  <a:srgbClr val="FFFF00"/>
                </a:solidFill>
              </a:rPr>
              <a:t> </a:t>
            </a:r>
            <a:endParaRPr lang="ar-EG" sz="2800" b="1" dirty="0">
              <a:solidFill>
                <a:srgbClr val="FFFF00"/>
              </a:solidFill>
            </a:endParaRPr>
          </a:p>
        </p:txBody>
      </p:sp>
      <p:sp>
        <p:nvSpPr>
          <p:cNvPr id="3" name="Subtitle 2"/>
          <p:cNvSpPr>
            <a:spLocks noGrp="1"/>
          </p:cNvSpPr>
          <p:nvPr>
            <p:ph type="subTitle" idx="1"/>
          </p:nvPr>
        </p:nvSpPr>
        <p:spPr>
          <a:xfrm>
            <a:off x="152400" y="2743200"/>
            <a:ext cx="8686800" cy="2590800"/>
          </a:xfrm>
        </p:spPr>
        <p:txBody>
          <a:bodyPr>
            <a:normAutofit/>
          </a:bodyPr>
          <a:lstStyle/>
          <a:p>
            <a:endParaRPr lang="ar-EG" dirty="0"/>
          </a:p>
          <a:p>
            <a:pPr algn="ctr" rtl="0"/>
            <a:r>
              <a:rPr lang="en-US" sz="2800" b="1" dirty="0">
                <a:solidFill>
                  <a:schemeClr val="tx1">
                    <a:lumMod val="95000"/>
                  </a:schemeClr>
                </a:solidFill>
                <a:effectLst>
                  <a:outerShdw blurRad="38100" dist="38100" dir="2700000" algn="tl">
                    <a:srgbClr val="000000">
                      <a:alpha val="43137"/>
                    </a:srgbClr>
                  </a:outerShdw>
                </a:effectLst>
              </a:rPr>
              <a:t>Sudan Experience in addressing(FGM/C</a:t>
            </a:r>
            <a:r>
              <a:rPr lang="ar-SA" sz="2800" b="1" dirty="0">
                <a:solidFill>
                  <a:schemeClr val="tx1">
                    <a:lumMod val="95000"/>
                  </a:schemeClr>
                </a:solidFill>
                <a:effectLst>
                  <a:outerShdw blurRad="38100" dist="38100" dir="2700000" algn="tl">
                    <a:srgbClr val="000000">
                      <a:alpha val="43137"/>
                    </a:srgbClr>
                  </a:outerShdw>
                </a:effectLst>
              </a:rPr>
              <a:t>(</a:t>
            </a:r>
            <a:endParaRPr lang="en-US" sz="2800" dirty="0">
              <a:solidFill>
                <a:schemeClr val="tx1">
                  <a:lumMod val="95000"/>
                </a:schemeClr>
              </a:solidFill>
              <a:effectLst>
                <a:outerShdw blurRad="38100" dist="38100" dir="2700000" algn="tl">
                  <a:srgbClr val="000000">
                    <a:alpha val="43137"/>
                  </a:srgbClr>
                </a:outerShdw>
              </a:effectLst>
            </a:endParaRPr>
          </a:p>
        </p:txBody>
      </p:sp>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fontScale="90000"/>
          </a:bodyPr>
          <a:lstStyle/>
          <a:p>
            <a:pPr algn="ctr" rtl="0"/>
            <a:br>
              <a:rPr lang="ar-SA" b="1" dirty="0"/>
            </a:br>
            <a:r>
              <a:rPr lang="en-US" sz="4400" b="1" dirty="0" err="1"/>
              <a:t>Almawda</a:t>
            </a:r>
            <a:r>
              <a:rPr lang="en-US" sz="4400" b="1" dirty="0"/>
              <a:t> &amp; </a:t>
            </a:r>
            <a:r>
              <a:rPr lang="en-US" sz="4400" b="1" dirty="0" err="1"/>
              <a:t>Alrahma</a:t>
            </a:r>
            <a:r>
              <a:rPr lang="en-US" sz="4400" b="1" dirty="0"/>
              <a:t> Initiative</a:t>
            </a:r>
            <a:endParaRPr lang="en-US" sz="4400" dirty="0"/>
          </a:p>
        </p:txBody>
      </p:sp>
      <p:sp>
        <p:nvSpPr>
          <p:cNvPr id="3" name="Content Placeholder 2"/>
          <p:cNvSpPr>
            <a:spLocks noGrp="1"/>
          </p:cNvSpPr>
          <p:nvPr>
            <p:ph idx="1"/>
          </p:nvPr>
        </p:nvSpPr>
        <p:spPr>
          <a:xfrm>
            <a:off x="457200" y="1600200"/>
            <a:ext cx="8229600" cy="4724400"/>
          </a:xfrm>
        </p:spPr>
        <p:txBody>
          <a:bodyPr>
            <a:normAutofit/>
          </a:bodyPr>
          <a:lstStyle/>
          <a:p>
            <a:pPr algn="just" rtl="0"/>
            <a:r>
              <a:rPr lang="en-US" sz="2400" dirty="0"/>
              <a:t>The Initiative of Affection and Mercy came with the support of the United Nations Population Fund (UNFPA) and the Ministry of Guidance and Endowments.</a:t>
            </a:r>
            <a:endParaRPr lang="en-US" dirty="0"/>
          </a:p>
          <a:p>
            <a:pPr algn="just" rtl="0"/>
            <a:r>
              <a:rPr lang="en-US" sz="2400" dirty="0"/>
              <a:t>The initiative  aims at forming a number of religious advocates to raise awareness about the importance of abandoning FGM /C and emphasize that the practice has nothing to do with religion.</a:t>
            </a:r>
          </a:p>
          <a:p>
            <a:pPr algn="just" rtl="0"/>
            <a:r>
              <a:rPr lang="en-US" sz="2400" dirty="0" err="1"/>
              <a:t>Saleema</a:t>
            </a:r>
            <a:r>
              <a:rPr lang="en-US" sz="2400" dirty="0"/>
              <a:t> and </a:t>
            </a:r>
            <a:r>
              <a:rPr lang="en-US" sz="2400" dirty="0" err="1"/>
              <a:t>Almawda</a:t>
            </a:r>
            <a:r>
              <a:rPr lang="en-US" sz="2400" dirty="0"/>
              <a:t> </a:t>
            </a:r>
            <a:r>
              <a:rPr lang="en-US" sz="2000" dirty="0"/>
              <a:t>&amp; </a:t>
            </a:r>
            <a:r>
              <a:rPr lang="en-US" sz="2400" dirty="0" err="1"/>
              <a:t>Alrahma</a:t>
            </a:r>
            <a:r>
              <a:rPr lang="en-US" sz="2400" dirty="0"/>
              <a:t> initiatives  have contributed profoundly  by using the positive cultural values to support  girls and women  in the exerted efforts.</a:t>
            </a:r>
          </a:p>
          <a:p>
            <a:pPr marL="0" indent="0" algn="just" rtl="0">
              <a:buNone/>
            </a:pPr>
            <a:endParaRPr lang="en-US" sz="2400" dirty="0"/>
          </a:p>
          <a:p>
            <a:pPr marL="0" indent="0" algn="just" rtl="0">
              <a:buNone/>
            </a:pPr>
            <a:endParaRPr lang="en-US" sz="2400" dirty="0"/>
          </a:p>
          <a:p>
            <a:pPr algn="just" rtl="0"/>
            <a:endParaRPr lang="ar-SA" sz="2400" dirty="0"/>
          </a:p>
          <a:p>
            <a:pPr algn="just" rtl="0"/>
            <a:endParaRPr lang="en-US" dirty="0"/>
          </a:p>
        </p:txBody>
      </p:sp>
    </p:spTree>
    <p:extLst>
      <p:ext uri="{BB962C8B-B14F-4D97-AF65-F5344CB8AC3E}">
        <p14:creationId xmlns:p14="http://schemas.microsoft.com/office/powerpoint/2010/main" val="1568143713"/>
      </p:ext>
    </p:extLst>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76200"/>
            <a:ext cx="8610600" cy="1447800"/>
          </a:xfrm>
        </p:spPr>
        <p:txBody>
          <a:bodyPr>
            <a:normAutofit fontScale="90000"/>
          </a:bodyPr>
          <a:lstStyle/>
          <a:p>
            <a:pPr algn="ctr" rtl="0"/>
            <a:r>
              <a:rPr lang="en-US" sz="3600" dirty="0"/>
              <a:t>    Sudan Free of FGC Project (SFFGC)</a:t>
            </a:r>
            <a:br>
              <a:rPr lang="en-US" sz="3600" dirty="0"/>
            </a:br>
            <a:r>
              <a:rPr lang="en-US" sz="3600" dirty="0"/>
              <a:t>Phase 1(1October 2013 to 30 September 2018)  </a:t>
            </a:r>
          </a:p>
        </p:txBody>
      </p:sp>
      <p:sp>
        <p:nvSpPr>
          <p:cNvPr id="4" name="Rectangle 3"/>
          <p:cNvSpPr/>
          <p:nvPr/>
        </p:nvSpPr>
        <p:spPr>
          <a:xfrm>
            <a:off x="457200" y="1905000"/>
            <a:ext cx="8001000" cy="3847207"/>
          </a:xfrm>
          <a:prstGeom prst="rect">
            <a:avLst/>
          </a:prstGeom>
        </p:spPr>
        <p:txBody>
          <a:bodyPr wrap="square">
            <a:spAutoFit/>
          </a:bodyPr>
          <a:lstStyle/>
          <a:p>
            <a:pPr marL="342900" indent="-342900" algn="just">
              <a:buFont typeface="Wingdings" pitchFamily="2" charset="2"/>
              <a:buChar char="§"/>
            </a:pPr>
            <a:r>
              <a:rPr lang="en-GB" sz="2400" dirty="0"/>
              <a:t> </a:t>
            </a:r>
            <a:r>
              <a:rPr lang="en-GB" sz="2000" dirty="0"/>
              <a:t>In 2013 UK Aid (Department for International Development – DFID) expanded the support to the national strategy  with the Sudan Free of FGC Joint Programme implemented by UNICEF, UNFPA and WHO By 2018.</a:t>
            </a:r>
          </a:p>
          <a:p>
            <a:pPr marL="342900" indent="-342900" algn="just">
              <a:buFont typeface="Wingdings" pitchFamily="2" charset="2"/>
              <a:buChar char="§"/>
            </a:pPr>
            <a:r>
              <a:rPr lang="en-GB" sz="2000" dirty="0"/>
              <a:t>The programme was expected to demonstrate a measureable change in social norms that perpetuate the practice of FGM/C.</a:t>
            </a:r>
          </a:p>
          <a:p>
            <a:pPr marL="342900" indent="-342900" algn="just">
              <a:buFont typeface="Wingdings" pitchFamily="2" charset="2"/>
              <a:buChar char="§"/>
            </a:pPr>
            <a:r>
              <a:rPr lang="en-GB" sz="2000" dirty="0"/>
              <a:t>The programme has implemented community engagement, health and social welfare/child protection systems strengthening, advocacy for laws, and generation of evidence.</a:t>
            </a:r>
          </a:p>
          <a:p>
            <a:pPr marL="342900" indent="-342900" algn="just">
              <a:buFont typeface="Wingdings" pitchFamily="2" charset="2"/>
              <a:buChar char="§"/>
            </a:pPr>
            <a:r>
              <a:rPr lang="en-GB" sz="2000" dirty="0"/>
              <a:t> Since 2016, it has also promoted the youth-led social movement for positive change to see FGM/C ended with this generation. </a:t>
            </a:r>
            <a:endParaRPr lang="en-US" sz="2000" dirty="0"/>
          </a:p>
          <a:p>
            <a:pPr marL="342900" indent="-342900" algn="just">
              <a:buFont typeface="Wingdings" pitchFamily="2" charset="2"/>
              <a:buChar char="§"/>
            </a:pPr>
            <a:endParaRPr lang="en-US" sz="2000" dirty="0"/>
          </a:p>
        </p:txBody>
      </p:sp>
    </p:spTree>
    <p:extLst>
      <p:ext uri="{BB962C8B-B14F-4D97-AF65-F5344CB8AC3E}">
        <p14:creationId xmlns:p14="http://schemas.microsoft.com/office/powerpoint/2010/main" val="2931258630"/>
      </p:ext>
    </p:extLst>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pPr algn="ctr"/>
            <a:r>
              <a:rPr lang="en-US" sz="5400" dirty="0"/>
              <a:t>Sudan Free of FGC Project</a:t>
            </a:r>
            <a:endParaRPr lang="en-US" dirty="0"/>
          </a:p>
        </p:txBody>
      </p:sp>
      <p:sp>
        <p:nvSpPr>
          <p:cNvPr id="3" name="Content Placeholder 2"/>
          <p:cNvSpPr>
            <a:spLocks noGrp="1"/>
          </p:cNvSpPr>
          <p:nvPr>
            <p:ph idx="1"/>
          </p:nvPr>
        </p:nvSpPr>
        <p:spPr/>
        <p:txBody>
          <a:bodyPr/>
          <a:lstStyle/>
          <a:p>
            <a:pPr algn="l" rtl="0"/>
            <a:r>
              <a:rPr lang="en-US" dirty="0"/>
              <a:t>The project was expected to achieve the following:</a:t>
            </a:r>
          </a:p>
          <a:p>
            <a:pPr marL="514350" indent="-514350" algn="l" rtl="0">
              <a:buFont typeface="+mj-lt"/>
              <a:buAutoNum type="arabicPeriod"/>
            </a:pPr>
            <a:r>
              <a:rPr lang="en-US" sz="2000" dirty="0"/>
              <a:t>Legislation is in place to support FGC/C abandonment, specific bans in all states.</a:t>
            </a:r>
          </a:p>
          <a:p>
            <a:pPr marL="514350" indent="-514350" algn="l" rtl="0">
              <a:buFont typeface="+mj-lt"/>
              <a:buAutoNum type="arabicPeriod"/>
            </a:pPr>
            <a:r>
              <a:rPr lang="en-US" sz="2000" dirty="0"/>
              <a:t>Relevant policies, standards and codes of conduct are in place to support abandonment of FGM/C and address its impacts. </a:t>
            </a:r>
          </a:p>
          <a:p>
            <a:pPr marL="514350" indent="-514350" algn="l" rtl="0">
              <a:buFont typeface="+mj-lt"/>
              <a:buAutoNum type="arabicPeriod"/>
            </a:pPr>
            <a:r>
              <a:rPr lang="en-US" sz="2000" dirty="0"/>
              <a:t>Evidence  and data on FGM/C strengthened .</a:t>
            </a:r>
          </a:p>
          <a:p>
            <a:pPr marL="514350" indent="-514350" algn="l" rtl="0">
              <a:buFont typeface="+mj-lt"/>
              <a:buAutoNum type="arabicPeriod"/>
            </a:pPr>
            <a:r>
              <a:rPr lang="en-US" sz="2000" dirty="0"/>
              <a:t>Mechanisms to coordinate FGM/C activities strengthened.</a:t>
            </a:r>
          </a:p>
          <a:p>
            <a:pPr marL="514350" indent="-514350" algn="l" rtl="0">
              <a:buFont typeface="+mj-lt"/>
              <a:buAutoNum type="arabicPeriod"/>
            </a:pPr>
            <a:r>
              <a:rPr lang="en-US" sz="2400" dirty="0"/>
              <a:t> </a:t>
            </a:r>
            <a:r>
              <a:rPr lang="en-US" sz="2000" dirty="0"/>
              <a:t>Strengthened national capacities ( Government, NGOs and     community based organizations) to activate abandonment.</a:t>
            </a:r>
          </a:p>
          <a:p>
            <a:pPr marL="514350" indent="-514350" algn="l" rtl="0">
              <a:buFont typeface="+mj-lt"/>
              <a:buAutoNum type="arabicPeriod"/>
            </a:pPr>
            <a:r>
              <a:rPr lang="en-US" sz="2000" dirty="0"/>
              <a:t>Shift in social norms through evidence based </a:t>
            </a:r>
            <a:r>
              <a:rPr lang="en-US" sz="2000" dirty="0" err="1"/>
              <a:t>behavioural</a:t>
            </a:r>
            <a:r>
              <a:rPr lang="en-US" sz="2000" dirty="0"/>
              <a:t> of change.  </a:t>
            </a:r>
          </a:p>
          <a:p>
            <a:pPr marL="514350" indent="-514350" algn="l" rtl="0">
              <a:buFont typeface="+mj-lt"/>
              <a:buAutoNum type="arabicPeriod"/>
            </a:pPr>
            <a:endParaRPr lang="en-US" sz="2000" dirty="0"/>
          </a:p>
          <a:p>
            <a:pPr marL="514350" indent="-514350" algn="l" rtl="0">
              <a:buFont typeface="+mj-lt"/>
              <a:buAutoNum type="arabicPeriod"/>
            </a:pPr>
            <a:endParaRPr lang="en-US" sz="2400" dirty="0"/>
          </a:p>
          <a:p>
            <a:pPr algn="l" rtl="0"/>
            <a:endParaRPr lang="en-US" dirty="0"/>
          </a:p>
        </p:txBody>
      </p:sp>
    </p:spTree>
    <p:extLst>
      <p:ext uri="{BB962C8B-B14F-4D97-AF65-F5344CB8AC3E}">
        <p14:creationId xmlns:p14="http://schemas.microsoft.com/office/powerpoint/2010/main" val="955940688"/>
      </p:ext>
    </p:extLst>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0"/>
            <a:r>
              <a:rPr lang="en-US" dirty="0"/>
              <a:t>The main achievements of </a:t>
            </a:r>
            <a:r>
              <a:rPr lang="en-US" sz="4800" dirty="0"/>
              <a:t>SFFGC project    </a:t>
            </a:r>
            <a:endParaRPr lang="en-US" dirty="0"/>
          </a:p>
        </p:txBody>
      </p:sp>
      <p:sp>
        <p:nvSpPr>
          <p:cNvPr id="3" name="Content Placeholder 2"/>
          <p:cNvSpPr>
            <a:spLocks noGrp="1"/>
          </p:cNvSpPr>
          <p:nvPr>
            <p:ph idx="1"/>
          </p:nvPr>
        </p:nvSpPr>
        <p:spPr/>
        <p:txBody>
          <a:bodyPr>
            <a:normAutofit/>
          </a:bodyPr>
          <a:lstStyle/>
          <a:p>
            <a:pPr algn="l" rtl="0"/>
            <a:r>
              <a:rPr lang="en-US" b="1" dirty="0"/>
              <a:t>Legislation</a:t>
            </a:r>
          </a:p>
          <a:p>
            <a:pPr algn="just" rtl="0">
              <a:buFont typeface="Wingdings" pitchFamily="2" charset="2"/>
              <a:buChar char="Ø"/>
            </a:pPr>
            <a:r>
              <a:rPr lang="en-US" dirty="0"/>
              <a:t> </a:t>
            </a:r>
            <a:r>
              <a:rPr lang="en-US" sz="2400" dirty="0"/>
              <a:t>An analytical study was conducted in 2015 to revise functioning and enforcement the legal framework for banning FGM practice in states of </a:t>
            </a:r>
            <a:r>
              <a:rPr lang="en-US" sz="2400" dirty="0" err="1"/>
              <a:t>Gadref</a:t>
            </a:r>
            <a:r>
              <a:rPr lang="en-US" sz="2400" dirty="0"/>
              <a:t>, Red Sea, South </a:t>
            </a:r>
            <a:r>
              <a:rPr lang="en-US" sz="2400" dirty="0" err="1"/>
              <a:t>Kordofan</a:t>
            </a:r>
            <a:r>
              <a:rPr lang="en-US" sz="2400" dirty="0"/>
              <a:t>, and South Darfur,  showed that  enactment a legislation criminalizing FGC practice at the national level is a crucial factor to enforce the legislation at the state level.</a:t>
            </a:r>
          </a:p>
          <a:p>
            <a:pPr marL="0" indent="0" algn="just" rtl="0">
              <a:buNone/>
            </a:pPr>
            <a:endParaRPr lang="en-US" sz="2400" dirty="0"/>
          </a:p>
        </p:txBody>
      </p:sp>
    </p:spTree>
    <p:extLst>
      <p:ext uri="{BB962C8B-B14F-4D97-AF65-F5344CB8AC3E}">
        <p14:creationId xmlns:p14="http://schemas.microsoft.com/office/powerpoint/2010/main" val="1619083378"/>
      </p:ext>
    </p:extLst>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0"/>
            <a:r>
              <a:rPr lang="en-US" b="1" dirty="0"/>
              <a:t>Legislation</a:t>
            </a:r>
          </a:p>
        </p:txBody>
      </p:sp>
      <p:sp>
        <p:nvSpPr>
          <p:cNvPr id="3" name="Content Placeholder 2"/>
          <p:cNvSpPr>
            <a:spLocks noGrp="1"/>
          </p:cNvSpPr>
          <p:nvPr>
            <p:ph idx="1"/>
          </p:nvPr>
        </p:nvSpPr>
        <p:spPr/>
        <p:txBody>
          <a:bodyPr>
            <a:normAutofit fontScale="85000" lnSpcReduction="10000"/>
          </a:bodyPr>
          <a:lstStyle/>
          <a:p>
            <a:pPr marL="0" lvl="0" indent="0" algn="l" rtl="0">
              <a:buNone/>
            </a:pPr>
            <a:endParaRPr lang="en-US" sz="2000" dirty="0"/>
          </a:p>
          <a:p>
            <a:pPr algn="justLow" rtl="0">
              <a:buFont typeface="Wingdings" pitchFamily="2" charset="2"/>
              <a:buChar char="§"/>
            </a:pPr>
            <a:r>
              <a:rPr lang="en-US" sz="2800" dirty="0"/>
              <a:t>Article 141 of the amendment to the Criminal Act</a:t>
            </a:r>
          </a:p>
          <a:p>
            <a:pPr marL="0" indent="0" algn="justLow" rtl="0">
              <a:buNone/>
            </a:pPr>
            <a:r>
              <a:rPr lang="en-US" sz="2800" dirty="0"/>
              <a:t>              Article 141 Female Genital Mutilation </a:t>
            </a:r>
          </a:p>
          <a:p>
            <a:pPr algn="justLow" rtl="0"/>
            <a:r>
              <a:rPr lang="en-US" sz="2800" dirty="0"/>
              <a:t>(1) There shall be deemed to commit the offence of female genital mutilation whoever, removed, mutilated the female genitalia by cutting, mutilating or modifying any natural part of it leading to the full or partial lost of its functions, whether it is inside a hospital, health center, dispensary or clinic or other places.</a:t>
            </a:r>
          </a:p>
          <a:p>
            <a:pPr algn="justLow" rtl="0"/>
            <a:r>
              <a:rPr lang="en-US" sz="2800" dirty="0"/>
              <a:t>(2) Whoever commits the crime of female genital mutilation shall be punished by 3 years imprisonment and a fine or closing the premises.</a:t>
            </a:r>
          </a:p>
          <a:p>
            <a:pPr algn="l" rtl="0"/>
            <a:endParaRPr lang="en-US" dirty="0"/>
          </a:p>
        </p:txBody>
      </p:sp>
    </p:spTree>
    <p:extLst>
      <p:ext uri="{BB962C8B-B14F-4D97-AF65-F5344CB8AC3E}">
        <p14:creationId xmlns:p14="http://schemas.microsoft.com/office/powerpoint/2010/main" val="3391403060"/>
      </p:ext>
    </p:extLst>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0"/>
            <a:r>
              <a:rPr lang="en-US" sz="3200" b="1" dirty="0"/>
              <a:t>Coordination Mechanisms</a:t>
            </a:r>
            <a:endParaRPr lang="en-US" sz="3200" dirty="0"/>
          </a:p>
        </p:txBody>
      </p:sp>
      <p:sp>
        <p:nvSpPr>
          <p:cNvPr id="3" name="Content Placeholder 2"/>
          <p:cNvSpPr>
            <a:spLocks noGrp="1"/>
          </p:cNvSpPr>
          <p:nvPr>
            <p:ph idx="1"/>
          </p:nvPr>
        </p:nvSpPr>
        <p:spPr/>
        <p:txBody>
          <a:bodyPr>
            <a:normAutofit fontScale="92500" lnSpcReduction="10000"/>
          </a:bodyPr>
          <a:lstStyle/>
          <a:p>
            <a:pPr algn="justLow" rtl="0"/>
            <a:r>
              <a:rPr lang="en-US" sz="2800" dirty="0"/>
              <a:t>Coordination Mechanisms Assessment conducted in 2014 by NCCW and UNFPA. </a:t>
            </a:r>
          </a:p>
          <a:p>
            <a:pPr algn="justLow" rtl="0"/>
            <a:r>
              <a:rPr lang="en-US" sz="2800" dirty="0"/>
              <a:t>NCCW established National Task Force (NTF) to organize, follow up and strength coordination between all sectors working in FGM its include</a:t>
            </a:r>
            <a:r>
              <a:rPr lang="en-US" sz="2800" dirty="0">
                <a:solidFill>
                  <a:srgbClr val="FF0000"/>
                </a:solidFill>
              </a:rPr>
              <a:t> </a:t>
            </a:r>
            <a:r>
              <a:rPr lang="en-US" sz="2800" dirty="0"/>
              <a:t>all government sectors, NGOs,  Educational Bodies, Experts that are working on FGM.</a:t>
            </a:r>
          </a:p>
          <a:p>
            <a:pPr algn="justLow" rtl="0"/>
            <a:r>
              <a:rPr lang="en-US" sz="2800" dirty="0"/>
              <a:t>A State Task Force (STF) was established in each state (18 states), (LTF) were established in (49)by NTF in collaboration with NCCW and  SCCWs from 2015 to 2022.</a:t>
            </a:r>
          </a:p>
        </p:txBody>
      </p:sp>
    </p:spTree>
    <p:extLst>
      <p:ext uri="{BB962C8B-B14F-4D97-AF65-F5344CB8AC3E}">
        <p14:creationId xmlns:p14="http://schemas.microsoft.com/office/powerpoint/2010/main" val="2193725702"/>
      </p:ext>
    </p:extLst>
  </p:cSld>
  <p:clrMapOvr>
    <a:masterClrMapping/>
  </p:clrMapOvr>
  <p:transition>
    <p:pull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412"/>
            <a:ext cx="8229600" cy="1143000"/>
          </a:xfrm>
        </p:spPr>
        <p:txBody>
          <a:bodyPr/>
          <a:lstStyle/>
          <a:p>
            <a:endParaRPr lang="en-US"/>
          </a:p>
        </p:txBody>
      </p:sp>
      <p:sp>
        <p:nvSpPr>
          <p:cNvPr id="3" name="Content Placeholder 2"/>
          <p:cNvSpPr>
            <a:spLocks noGrp="1"/>
          </p:cNvSpPr>
          <p:nvPr>
            <p:ph idx="1"/>
          </p:nvPr>
        </p:nvSpPr>
        <p:spPr>
          <a:xfrm>
            <a:off x="457200" y="1600200"/>
            <a:ext cx="8229600" cy="4724400"/>
          </a:xfrm>
        </p:spPr>
        <p:txBody>
          <a:bodyPr>
            <a:normAutofit/>
          </a:bodyPr>
          <a:lstStyle/>
          <a:p>
            <a:pPr lvl="0" algn="l" rtl="0"/>
            <a:r>
              <a:rPr lang="en-US" b="1" dirty="0"/>
              <a:t>The purpose and role of the Consultative Advisory Research Group (CARG) is: </a:t>
            </a:r>
            <a:endParaRPr lang="en-US" dirty="0"/>
          </a:p>
          <a:p>
            <a:pPr lvl="1" algn="l" rtl="0"/>
            <a:r>
              <a:rPr lang="en-US" dirty="0"/>
              <a:t>To ensure that all FGM/C related research is relevant contextually and relevant to research priorities and gaps in Sudan through regular updates of desk review findings compiled in 2014-2015 .</a:t>
            </a:r>
          </a:p>
          <a:p>
            <a:pPr lvl="1" algn="l" rtl="0"/>
            <a:r>
              <a:rPr lang="en-US" dirty="0"/>
              <a:t>To advise on FGM/C research to ensure synergy and avoid duplication .</a:t>
            </a:r>
          </a:p>
          <a:p>
            <a:pPr lvl="1" algn="l" rtl="0"/>
            <a:r>
              <a:rPr lang="en-US" dirty="0"/>
              <a:t>To provide recommendations on dissemination modalities and resources to inform policy and program planning .</a:t>
            </a:r>
          </a:p>
        </p:txBody>
      </p:sp>
    </p:spTree>
    <p:extLst>
      <p:ext uri="{BB962C8B-B14F-4D97-AF65-F5344CB8AC3E}">
        <p14:creationId xmlns:p14="http://schemas.microsoft.com/office/powerpoint/2010/main" val="2546582773"/>
      </p:ext>
    </p:extLst>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Evidence </a:t>
            </a:r>
            <a:endParaRPr lang="en-US" dirty="0"/>
          </a:p>
        </p:txBody>
      </p:sp>
      <p:sp>
        <p:nvSpPr>
          <p:cNvPr id="3" name="Content Placeholder 2"/>
          <p:cNvSpPr>
            <a:spLocks noGrp="1"/>
          </p:cNvSpPr>
          <p:nvPr>
            <p:ph idx="1"/>
          </p:nvPr>
        </p:nvSpPr>
        <p:spPr/>
        <p:txBody>
          <a:bodyPr>
            <a:normAutofit lnSpcReduction="10000"/>
          </a:bodyPr>
          <a:lstStyle/>
          <a:p>
            <a:pPr algn="justLow" rtl="0"/>
            <a:r>
              <a:rPr lang="en-US" dirty="0"/>
              <a:t>In November 2016 – November 2018 the National Task Force group with </a:t>
            </a:r>
            <a:r>
              <a:rPr lang="en-US" sz="2200" dirty="0"/>
              <a:t>WHO</a:t>
            </a:r>
            <a:r>
              <a:rPr lang="en-US" dirty="0"/>
              <a:t> was conducted two FGM research dissemination forums , The primary objectives dissemination forum are:</a:t>
            </a:r>
          </a:p>
          <a:p>
            <a:pPr algn="l" rtl="0"/>
            <a:r>
              <a:rPr lang="en-US" dirty="0"/>
              <a:t>To share results of the completed studies through wide dissemination and media coverage by key stakeholders involved in policy making, implementation and researchers </a:t>
            </a:r>
          </a:p>
          <a:p>
            <a:pPr algn="l" rtl="0"/>
            <a:r>
              <a:rPr lang="en-US" dirty="0"/>
              <a:t>Identify potential use of the results of the studies in FGM/C interventions</a:t>
            </a:r>
          </a:p>
          <a:p>
            <a:pPr algn="l" rtl="0"/>
            <a:r>
              <a:rPr lang="en-US" dirty="0"/>
              <a:t>Provide recommendations for future research.</a:t>
            </a:r>
          </a:p>
        </p:txBody>
      </p:sp>
    </p:spTree>
    <p:extLst>
      <p:ext uri="{BB962C8B-B14F-4D97-AF65-F5344CB8AC3E}">
        <p14:creationId xmlns:p14="http://schemas.microsoft.com/office/powerpoint/2010/main" val="1045892601"/>
      </p:ext>
    </p:extLst>
  </p:cSld>
  <p:clrMapOvr>
    <a:masterClrMapping/>
  </p:clrMapOvr>
  <p:transition>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Evidence </a:t>
            </a:r>
            <a:endParaRPr lang="en-US" dirty="0"/>
          </a:p>
        </p:txBody>
      </p:sp>
      <p:sp>
        <p:nvSpPr>
          <p:cNvPr id="3" name="Content Placeholder 2"/>
          <p:cNvSpPr>
            <a:spLocks noGrp="1"/>
          </p:cNvSpPr>
          <p:nvPr>
            <p:ph idx="1"/>
          </p:nvPr>
        </p:nvSpPr>
        <p:spPr/>
        <p:txBody>
          <a:bodyPr>
            <a:normAutofit fontScale="85000" lnSpcReduction="10000"/>
          </a:bodyPr>
          <a:lstStyle/>
          <a:p>
            <a:pPr algn="l" rtl="0"/>
            <a:r>
              <a:rPr lang="en-US" dirty="0" err="1"/>
              <a:t>Saleema</a:t>
            </a:r>
            <a:r>
              <a:rPr lang="en-US" dirty="0"/>
              <a:t> Evaluation:</a:t>
            </a:r>
          </a:p>
          <a:p>
            <a:pPr algn="l" rtl="0">
              <a:buFont typeface="Wingdings" pitchFamily="2" charset="2"/>
              <a:buChar char="Ø"/>
            </a:pPr>
            <a:r>
              <a:rPr lang="en-US" dirty="0"/>
              <a:t>In May 2014, </a:t>
            </a:r>
            <a:r>
              <a:rPr lang="en-US" sz="2200" dirty="0"/>
              <a:t>UNICEF</a:t>
            </a:r>
            <a:r>
              <a:rPr lang="en-US" dirty="0"/>
              <a:t> engaged an expert independent evaluator, to design a monitoring and evaluation framework for </a:t>
            </a:r>
            <a:r>
              <a:rPr lang="en-US" dirty="0" err="1"/>
              <a:t>Saleema</a:t>
            </a:r>
            <a:r>
              <a:rPr lang="en-US" dirty="0"/>
              <a:t>.</a:t>
            </a:r>
          </a:p>
          <a:p>
            <a:pPr algn="l" rtl="0">
              <a:buFont typeface="Wingdings" pitchFamily="2" charset="2"/>
              <a:buChar char="Ø"/>
            </a:pPr>
            <a:r>
              <a:rPr lang="en-US" dirty="0"/>
              <a:t> In September 2014, after a site visit to Sudan and meetings with UNICEF, NCCW and other key partners the framework was completed eloped and now serves as guidance for the evaluation implementation phase.</a:t>
            </a:r>
          </a:p>
          <a:p>
            <a:pPr algn="l" rtl="0">
              <a:buFont typeface="Wingdings" pitchFamily="2" charset="2"/>
              <a:buChar char="Ø"/>
            </a:pPr>
            <a:r>
              <a:rPr lang="en-US" dirty="0"/>
              <a:t> The data collection activities carried out by </a:t>
            </a:r>
            <a:r>
              <a:rPr lang="en-US" dirty="0" err="1"/>
              <a:t>Ahfad</a:t>
            </a:r>
            <a:r>
              <a:rPr lang="en-US" dirty="0"/>
              <a:t> University. In November 2014, the expert again visited Sudan and conducted an initial orientation to the evaluation framework and an in-depth, two-day training with the data collection team, including managers and field interviewers.</a:t>
            </a:r>
          </a:p>
        </p:txBody>
      </p:sp>
    </p:spTree>
    <p:extLst>
      <p:ext uri="{BB962C8B-B14F-4D97-AF65-F5344CB8AC3E}">
        <p14:creationId xmlns:p14="http://schemas.microsoft.com/office/powerpoint/2010/main" val="3249012543"/>
      </p:ext>
    </p:extLst>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pPr algn="ctr"/>
            <a:r>
              <a:rPr lang="en-US" dirty="0"/>
              <a:t>More Examples of Efforts </a:t>
            </a:r>
          </a:p>
        </p:txBody>
      </p:sp>
      <p:sp>
        <p:nvSpPr>
          <p:cNvPr id="3" name="Content Placeholder 2"/>
          <p:cNvSpPr>
            <a:spLocks noGrp="1"/>
          </p:cNvSpPr>
          <p:nvPr>
            <p:ph idx="1"/>
          </p:nvPr>
        </p:nvSpPr>
        <p:spPr>
          <a:xfrm>
            <a:off x="457200" y="1219200"/>
            <a:ext cx="8229600" cy="5410200"/>
          </a:xfrm>
        </p:spPr>
        <p:txBody>
          <a:bodyPr>
            <a:normAutofit fontScale="25000" lnSpcReduction="20000"/>
          </a:bodyPr>
          <a:lstStyle/>
          <a:p>
            <a:pPr algn="l" rtl="0"/>
            <a:endParaRPr lang="en-US" sz="5100" dirty="0"/>
          </a:p>
          <a:p>
            <a:pPr algn="l" rtl="0"/>
            <a:endParaRPr lang="en-US" sz="5100" dirty="0"/>
          </a:p>
          <a:p>
            <a:pPr algn="l" rtl="0"/>
            <a:r>
              <a:rPr lang="en-US" sz="9600" dirty="0"/>
              <a:t>Several public functions and workshops were conducted in Khartoum, Gadaref, Kassala, Blue Nile, Northern </a:t>
            </a:r>
            <a:r>
              <a:rPr lang="en-US" sz="9600" dirty="0" err="1"/>
              <a:t>Kordofan</a:t>
            </a:r>
            <a:r>
              <a:rPr lang="en-US" sz="9600" dirty="0"/>
              <a:t>, Gezira, and South Darfur states on the issue of FGM/C,  with the view to encourage parliamentarians to enact legislations to criminalize FGM/C practice.</a:t>
            </a:r>
          </a:p>
          <a:p>
            <a:pPr marL="0" indent="0" algn="l" rtl="0">
              <a:buNone/>
            </a:pPr>
            <a:endParaRPr lang="en-US" sz="9600" dirty="0"/>
          </a:p>
          <a:p>
            <a:pPr algn="l" rtl="0"/>
            <a:r>
              <a:rPr lang="en-US" sz="9600" dirty="0"/>
              <a:t>Orientations on FGM/C strategy, </a:t>
            </a:r>
            <a:r>
              <a:rPr lang="en-US" sz="9600" dirty="0" err="1"/>
              <a:t>Saleema</a:t>
            </a:r>
            <a:r>
              <a:rPr lang="en-US" sz="9600" dirty="0"/>
              <a:t> campaign and training on “</a:t>
            </a:r>
            <a:r>
              <a:rPr lang="en-US" sz="9600" dirty="0" err="1"/>
              <a:t>Saleema</a:t>
            </a:r>
            <a:r>
              <a:rPr lang="en-US" sz="9600" dirty="0"/>
              <a:t> Guide”.</a:t>
            </a:r>
          </a:p>
          <a:p>
            <a:pPr marL="0" indent="0" algn="l" rtl="0">
              <a:buNone/>
            </a:pPr>
            <a:endParaRPr lang="en-US" sz="9600" dirty="0"/>
          </a:p>
          <a:p>
            <a:pPr algn="l" rtl="0"/>
            <a:r>
              <a:rPr lang="en-US" sz="9600" dirty="0"/>
              <a:t>Organize celebrations on collective declarations of commitment on abandonment of FGM/C at the community level.</a:t>
            </a:r>
          </a:p>
          <a:p>
            <a:pPr marL="0" indent="0" algn="l" rtl="0">
              <a:buNone/>
            </a:pPr>
            <a:endParaRPr lang="en-US" sz="9600" dirty="0"/>
          </a:p>
          <a:p>
            <a:pPr algn="l" rtl="0"/>
            <a:r>
              <a:rPr lang="en-US" sz="9600" dirty="0"/>
              <a:t>Strengthen  coordination with Councils for Child Welfare (at the state- level) on FGM/C issue.</a:t>
            </a:r>
          </a:p>
          <a:p>
            <a:pPr>
              <a:buNone/>
            </a:pPr>
            <a:endParaRPr lang="en-US" sz="9600" dirty="0"/>
          </a:p>
          <a:p>
            <a:pPr algn="l" rtl="0"/>
            <a:endParaRPr lang="en-US" sz="5100" dirty="0"/>
          </a:p>
          <a:p>
            <a:pPr algn="l" rtl="0"/>
            <a:endParaRPr lang="en-US" sz="2400" dirty="0"/>
          </a:p>
          <a:p>
            <a:pPr algn="l" rtl="0"/>
            <a:endParaRPr lang="en-US" sz="2400" dirty="0"/>
          </a:p>
          <a:p>
            <a:pPr>
              <a:buNone/>
            </a:pPr>
            <a:endParaRPr lang="en-US" sz="2400" dirty="0"/>
          </a:p>
          <a:p>
            <a:pPr algn="l" rtl="0"/>
            <a:endParaRPr lang="en-US" sz="2400" dirty="0"/>
          </a:p>
          <a:p>
            <a:pPr algn="l" rtl="0"/>
            <a:endParaRPr lang="en-US" sz="2400" dirty="0"/>
          </a:p>
          <a:p>
            <a:pPr algn="l" rtl="0">
              <a:buNone/>
            </a:pPr>
            <a:r>
              <a:rPr lang="en-US" sz="2400" dirty="0"/>
              <a:t> </a:t>
            </a:r>
            <a:endParaRPr lang="ar-EG" sz="2400" dirty="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457200" y="381000"/>
            <a:ext cx="8229600" cy="914400"/>
          </a:xfrm>
        </p:spPr>
        <p:txBody>
          <a:bodyPr>
            <a:normAutofit/>
          </a:bodyPr>
          <a:lstStyle/>
          <a:p>
            <a:pPr algn="ctr"/>
            <a:r>
              <a:rPr lang="en-US" sz="4000" dirty="0"/>
              <a:t>Background</a:t>
            </a:r>
            <a:endParaRPr lang="ar-EG" sz="4000" dirty="0"/>
          </a:p>
        </p:txBody>
      </p:sp>
      <p:sp>
        <p:nvSpPr>
          <p:cNvPr id="3" name="Content Placeholder 2"/>
          <p:cNvSpPr>
            <a:spLocks noGrp="1"/>
          </p:cNvSpPr>
          <p:nvPr>
            <p:ph idx="1"/>
          </p:nvPr>
        </p:nvSpPr>
        <p:spPr>
          <a:xfrm>
            <a:off x="457200" y="1524000"/>
            <a:ext cx="8229600" cy="4800600"/>
          </a:xfrm>
        </p:spPr>
        <p:txBody>
          <a:bodyPr>
            <a:normAutofit fontScale="32500" lnSpcReduction="20000"/>
          </a:bodyPr>
          <a:lstStyle/>
          <a:p>
            <a:pPr marL="0" indent="0" algn="l" rtl="0">
              <a:buNone/>
            </a:pPr>
            <a:endParaRPr lang="en-US" sz="2400" dirty="0"/>
          </a:p>
          <a:p>
            <a:pPr algn="just" rtl="0"/>
            <a:r>
              <a:rPr lang="en-US" sz="7400" dirty="0">
                <a:latin typeface="Times New Roman" pitchFamily="18" charset="0"/>
                <a:cs typeface="Times New Roman" pitchFamily="18" charset="0"/>
              </a:rPr>
              <a:t>FGM/C in Sudan used to be one of the deepest and   harmful traditional practices. It is rooted in the social norms, functioning as a self-enforcing social convention, considered in some communities and families as religious duty.</a:t>
            </a:r>
          </a:p>
          <a:p>
            <a:pPr marL="0" indent="0" algn="just" rtl="0">
              <a:buNone/>
            </a:pPr>
            <a:endParaRPr lang="en-US" sz="7400" dirty="0">
              <a:latin typeface="Times New Roman" pitchFamily="18" charset="0"/>
              <a:cs typeface="Times New Roman" pitchFamily="18" charset="0"/>
            </a:endParaRPr>
          </a:p>
          <a:p>
            <a:pPr algn="l" rtl="0"/>
            <a:r>
              <a:rPr lang="en-US" sz="7400" dirty="0">
                <a:latin typeface="Times New Roman" pitchFamily="18" charset="0"/>
                <a:cs typeface="Times New Roman" pitchFamily="18" charset="0"/>
              </a:rPr>
              <a:t>FGM/C is linked with girl’s pride and family honor, and considered as a necessary step to enable girl to become woman and to be accepted by the family and community.</a:t>
            </a:r>
          </a:p>
          <a:p>
            <a:pPr algn="l" rtl="0"/>
            <a:endParaRPr lang="en-US" sz="7400" dirty="0">
              <a:latin typeface="Times New Roman" pitchFamily="18" charset="0"/>
              <a:cs typeface="Times New Roman" pitchFamily="18" charset="0"/>
            </a:endParaRPr>
          </a:p>
          <a:p>
            <a:pPr marL="0" indent="0" algn="l" rtl="0">
              <a:buNone/>
            </a:pPr>
            <a:endParaRPr lang="en-US" sz="6000" dirty="0">
              <a:latin typeface="Times New Roman" pitchFamily="18" charset="0"/>
              <a:cs typeface="Times New Roman" pitchFamily="18" charset="0"/>
            </a:endParaRPr>
          </a:p>
          <a:p>
            <a:pPr marL="0" indent="0" algn="just" rtl="0">
              <a:buNone/>
            </a:pPr>
            <a:endParaRPr lang="en-US" sz="6000" dirty="0">
              <a:latin typeface="Times New Roman" pitchFamily="18" charset="0"/>
              <a:cs typeface="Times New Roman" pitchFamily="18" charset="0"/>
            </a:endParaRPr>
          </a:p>
          <a:p>
            <a:pPr algn="l" rtl="0"/>
            <a:endParaRPr lang="en-US" sz="6000" dirty="0">
              <a:latin typeface="Times New Roman" pitchFamily="18" charset="0"/>
              <a:cs typeface="Times New Roman" pitchFamily="18" charset="0"/>
            </a:endParaRPr>
          </a:p>
          <a:p>
            <a:pPr algn="just" rtl="0"/>
            <a:endParaRPr lang="en-US" sz="3800" dirty="0"/>
          </a:p>
          <a:p>
            <a:pPr algn="just" rtl="0"/>
            <a:endParaRPr lang="en-US" dirty="0"/>
          </a:p>
          <a:p>
            <a:pPr algn="just" rtl="0"/>
            <a:endParaRPr lang="en-US" dirty="0"/>
          </a:p>
          <a:p>
            <a:pPr algn="just" rtl="0"/>
            <a:endParaRPr lang="en-US" sz="2400" dirty="0"/>
          </a:p>
          <a:p>
            <a:pPr marL="0" indent="0" algn="l" rtl="0">
              <a:buNone/>
            </a:pPr>
            <a:r>
              <a:rPr lang="en-US" sz="2800" dirty="0"/>
              <a:t> </a:t>
            </a:r>
            <a:endParaRPr lang="x-none" sz="2800"/>
          </a:p>
        </p:txBody>
      </p:sp>
    </p:spTree>
    <p:extLst>
      <p:ext uri="{BB962C8B-B14F-4D97-AF65-F5344CB8AC3E}">
        <p14:creationId xmlns:p14="http://schemas.microsoft.com/office/powerpoint/2010/main" val="3219995799"/>
      </p:ext>
    </p:extLst>
  </p:cSld>
  <p:clrMapOvr>
    <a:masterClrMapping/>
  </p:clrMapOvr>
  <p:transition>
    <p:pull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0"/>
            <a:br>
              <a:rPr lang="en-US" dirty="0"/>
            </a:br>
            <a:r>
              <a:rPr lang="en-US" dirty="0"/>
              <a:t>      The  Best Practice  </a:t>
            </a:r>
          </a:p>
        </p:txBody>
      </p:sp>
      <p:sp>
        <p:nvSpPr>
          <p:cNvPr id="3" name="Content Placeholder 2"/>
          <p:cNvSpPr>
            <a:spLocks noGrp="1"/>
          </p:cNvSpPr>
          <p:nvPr>
            <p:ph idx="1"/>
          </p:nvPr>
        </p:nvSpPr>
        <p:spPr/>
        <p:txBody>
          <a:bodyPr>
            <a:normAutofit fontScale="92500" lnSpcReduction="20000"/>
          </a:bodyPr>
          <a:lstStyle/>
          <a:p>
            <a:pPr algn="justLow" rtl="0"/>
            <a:r>
              <a:rPr lang="en-US" sz="2400" dirty="0"/>
              <a:t>The goal of </a:t>
            </a:r>
            <a:r>
              <a:rPr lang="en-US" sz="2400" dirty="0" err="1"/>
              <a:t>Saleema</a:t>
            </a:r>
            <a:r>
              <a:rPr lang="en-US" sz="2400" dirty="0"/>
              <a:t> communication initiative is to promote long-term abandonment of FGM/C through changing social norms, attitudes, and intentions related to the practice</a:t>
            </a:r>
          </a:p>
          <a:p>
            <a:pPr algn="justLow" rtl="0"/>
            <a:r>
              <a:rPr lang="en-US" sz="2400" dirty="0"/>
              <a:t>The </a:t>
            </a:r>
            <a:r>
              <a:rPr lang="en-US" sz="2400" dirty="0" err="1"/>
              <a:t>Saleema</a:t>
            </a:r>
            <a:r>
              <a:rPr lang="en-US" sz="2400" dirty="0"/>
              <a:t> communication toolkit for community dialogue through group discussion (</a:t>
            </a:r>
            <a:r>
              <a:rPr lang="en-US" sz="2400" b="1" dirty="0">
                <a:solidFill>
                  <a:srgbClr val="030101"/>
                </a:solidFill>
              </a:rPr>
              <a:t>1225 </a:t>
            </a:r>
            <a:r>
              <a:rPr lang="en-US" sz="2400" dirty="0"/>
              <a:t>session for 2 locality on each state) that leads communities to public declaration of FGM/c ,Community dialogue with </a:t>
            </a:r>
            <a:r>
              <a:rPr lang="en-US" sz="2400" dirty="0" err="1"/>
              <a:t>Saleema</a:t>
            </a:r>
            <a:r>
              <a:rPr lang="en-US" sz="2400" dirty="0"/>
              <a:t> toolkit applied  on all states (2014 - 2021).</a:t>
            </a:r>
          </a:p>
          <a:p>
            <a:pPr algn="justLow" rtl="0"/>
            <a:r>
              <a:rPr lang="en-US" sz="2400" dirty="0"/>
              <a:t>The campaigns target broad sectors of the society to encourage the families and communities to leave their daughters </a:t>
            </a:r>
            <a:r>
              <a:rPr lang="en-US" sz="2400" dirty="0" err="1"/>
              <a:t>Saleemat</a:t>
            </a:r>
            <a:r>
              <a:rPr lang="en-US" sz="2400" dirty="0"/>
              <a:t> (uncut, sound and healthy) as created by God to emphasize the responsibility of everyone for the protection of girls.</a:t>
            </a:r>
          </a:p>
          <a:p>
            <a:pPr marL="0" indent="0" algn="l" rtl="0">
              <a:buNone/>
            </a:pPr>
            <a:br>
              <a:rPr lang="en-US" sz="2400" dirty="0"/>
            </a:br>
            <a:endParaRPr lang="en-US" dirty="0"/>
          </a:p>
        </p:txBody>
      </p:sp>
    </p:spTree>
    <p:extLst>
      <p:ext uri="{BB962C8B-B14F-4D97-AF65-F5344CB8AC3E}">
        <p14:creationId xmlns:p14="http://schemas.microsoft.com/office/powerpoint/2010/main" val="666166926"/>
      </p:ext>
    </p:extLst>
  </p:cSld>
  <p:clrMapOvr>
    <a:masterClrMapping/>
  </p:clrMapOvr>
  <p:transition>
    <p:pull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rtl="0"/>
            <a:r>
              <a:rPr lang="en-US" dirty="0"/>
              <a:t>Lessons Learned </a:t>
            </a:r>
            <a:endParaRPr lang="ar-EG" dirty="0"/>
          </a:p>
        </p:txBody>
      </p:sp>
      <p:sp>
        <p:nvSpPr>
          <p:cNvPr id="3" name="Content Placeholder 2"/>
          <p:cNvSpPr>
            <a:spLocks noGrp="1"/>
          </p:cNvSpPr>
          <p:nvPr>
            <p:ph idx="1"/>
          </p:nvPr>
        </p:nvSpPr>
        <p:spPr>
          <a:xfrm rot="10800000" flipV="1">
            <a:off x="457200" y="1752600"/>
            <a:ext cx="8229600" cy="4419600"/>
          </a:xfrm>
        </p:spPr>
        <p:txBody>
          <a:bodyPr>
            <a:normAutofit fontScale="92500" lnSpcReduction="20000"/>
          </a:bodyPr>
          <a:lstStyle/>
          <a:p>
            <a:pPr algn="l" rtl="0"/>
            <a:r>
              <a:rPr lang="en-US" dirty="0"/>
              <a:t>The role that religious advocacy can play is crucial to stop FGM/C within communities and families.</a:t>
            </a:r>
          </a:p>
          <a:p>
            <a:pPr algn="l" rtl="0"/>
            <a:r>
              <a:rPr lang="en-US" dirty="0"/>
              <a:t>The orientation sessions by medical professionals on linking better health to  uncut girls (</a:t>
            </a:r>
            <a:r>
              <a:rPr lang="en-US" dirty="0" err="1"/>
              <a:t>saleema</a:t>
            </a:r>
            <a:r>
              <a:rPr lang="en-US" dirty="0"/>
              <a:t>) has an effective role to accelerate change. </a:t>
            </a:r>
          </a:p>
          <a:p>
            <a:pPr algn="l" rtl="0"/>
            <a:r>
              <a:rPr lang="en-US" dirty="0"/>
              <a:t>The role of media initiative is vital for accelerating targeted positive change.</a:t>
            </a:r>
          </a:p>
          <a:p>
            <a:pPr algn="l" rtl="0"/>
            <a:r>
              <a:rPr lang="en-US" dirty="0"/>
              <a:t>The key importance of empowering communities to organize themselves and take collective action.</a:t>
            </a:r>
          </a:p>
          <a:p>
            <a:pPr lvl="0" algn="l" rtl="0"/>
            <a:r>
              <a:rPr lang="en-US" dirty="0" err="1"/>
              <a:t>Saleema</a:t>
            </a:r>
            <a:r>
              <a:rPr lang="en-US" dirty="0"/>
              <a:t> is an Initiative includes several programmatic  interventions and components in addition to the well branded </a:t>
            </a:r>
            <a:r>
              <a:rPr lang="en-US" dirty="0" err="1"/>
              <a:t>muti</a:t>
            </a:r>
            <a:r>
              <a:rPr lang="en-US" dirty="0"/>
              <a:t>- media campaigns and social marketing tools .</a:t>
            </a:r>
          </a:p>
          <a:p>
            <a:pPr algn="l" rtl="0"/>
            <a:endParaRPr lang="en-US" dirty="0"/>
          </a:p>
          <a:p>
            <a:pPr algn="l" rtl="0"/>
            <a:endParaRPr lang="ar-EG" dirty="0"/>
          </a:p>
        </p:txBody>
      </p:sp>
    </p:spTree>
  </p:cSld>
  <p:clrMapOvr>
    <a:masterClrMapping/>
  </p:clrMapOvr>
  <p:transition>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r>
              <a:rPr lang="en-US" dirty="0"/>
              <a:t>Challenges</a:t>
            </a:r>
            <a:endParaRPr lang="ar-EG" dirty="0"/>
          </a:p>
        </p:txBody>
      </p:sp>
      <p:sp>
        <p:nvSpPr>
          <p:cNvPr id="3" name="Content Placeholder 2"/>
          <p:cNvSpPr>
            <a:spLocks noGrp="1"/>
          </p:cNvSpPr>
          <p:nvPr>
            <p:ph idx="1"/>
          </p:nvPr>
        </p:nvSpPr>
        <p:spPr>
          <a:xfrm>
            <a:off x="0" y="1295400"/>
            <a:ext cx="8915400" cy="5029200"/>
          </a:xfrm>
        </p:spPr>
        <p:txBody>
          <a:bodyPr>
            <a:normAutofit fontScale="92500" lnSpcReduction="10000"/>
          </a:bodyPr>
          <a:lstStyle/>
          <a:p>
            <a:pPr algn="just" rtl="0"/>
            <a:r>
              <a:rPr lang="en-US" dirty="0"/>
              <a:t>Resistance exists where some religious leaders and followers believe that FGM/C is a religious duty. Resistance also occurs when measures of combating the practice taken prior to the necessary awareness raising and consultation at the community level. </a:t>
            </a:r>
          </a:p>
          <a:p>
            <a:pPr algn="just" rtl="0"/>
            <a:r>
              <a:rPr lang="en-US" dirty="0"/>
              <a:t>Creating an effective monitoring and evaluation system  at the national and state levels including a national data base on FGM/C.</a:t>
            </a:r>
          </a:p>
          <a:p>
            <a:pPr algn="just" rtl="0"/>
            <a:r>
              <a:rPr lang="en-US" dirty="0"/>
              <a:t>More  coordination is needed at all levels.</a:t>
            </a:r>
          </a:p>
          <a:p>
            <a:pPr algn="just" rtl="0"/>
            <a:r>
              <a:rPr lang="en-US" dirty="0"/>
              <a:t>Measuring progress made and attributed to the exerted efforts.</a:t>
            </a:r>
          </a:p>
          <a:p>
            <a:pPr algn="just" rtl="0"/>
            <a:r>
              <a:rPr lang="en-US" dirty="0"/>
              <a:t>Enforcement and dissemination of Article (141) </a:t>
            </a:r>
          </a:p>
          <a:p>
            <a:pPr marL="274320" lvl="2" indent="-274320" algn="just" rtl="0">
              <a:buClr>
                <a:schemeClr val="accent3"/>
              </a:buClr>
              <a:buSzPct val="95000"/>
            </a:pPr>
            <a:r>
              <a:rPr lang="en-US" sz="2400" dirty="0" err="1"/>
              <a:t>Covid</a:t>
            </a:r>
            <a:r>
              <a:rPr lang="en-US" sz="2400" dirty="0"/>
              <a:t> -19 has increased FGM and added new practicing groups such as nurses in Sudan  which was not the case before.</a:t>
            </a:r>
            <a:endParaRPr lang="en-US" sz="1600" dirty="0"/>
          </a:p>
          <a:p>
            <a:pPr algn="just" rtl="0"/>
            <a:endParaRPr lang="en-US" dirty="0"/>
          </a:p>
        </p:txBody>
      </p:sp>
    </p:spTree>
  </p:cSld>
  <p:clrMapOvr>
    <a:masterClrMapping/>
  </p:clrMapOvr>
  <p:transition>
    <p:pull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0">
              <a:buNone/>
            </a:pPr>
            <a:endParaRPr lang="en-US" sz="6000" dirty="0">
              <a:solidFill>
                <a:srgbClr val="C00000"/>
              </a:solidFill>
            </a:endParaRPr>
          </a:p>
          <a:p>
            <a:pPr algn="ctr" rtl="0">
              <a:buNone/>
            </a:pPr>
            <a:r>
              <a:rPr lang="en-US" sz="6000" b="1" dirty="0">
                <a:solidFill>
                  <a:srgbClr val="C00000"/>
                </a:solidFill>
              </a:rPr>
              <a:t>THANK YOU</a:t>
            </a:r>
            <a:endParaRPr lang="ar-EG" sz="6000" b="1" dirty="0">
              <a:solidFill>
                <a:srgbClr val="C00000"/>
              </a:solidFill>
            </a:endParaRPr>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br>
              <a:rPr lang="en-US" dirty="0"/>
            </a:br>
            <a:br>
              <a:rPr lang="en-US" dirty="0"/>
            </a:br>
            <a:br>
              <a:rPr lang="en-US" dirty="0"/>
            </a:br>
            <a:br>
              <a:rPr lang="en-US" dirty="0"/>
            </a:br>
            <a:br>
              <a:rPr lang="en-US" dirty="0"/>
            </a:br>
            <a:r>
              <a:rPr lang="en-US" sz="4400" dirty="0"/>
              <a:t>Background</a:t>
            </a:r>
            <a:endParaRPr lang="ar-EG" sz="4400" dirty="0"/>
          </a:p>
        </p:txBody>
      </p:sp>
      <p:sp>
        <p:nvSpPr>
          <p:cNvPr id="3" name="Content Placeholder 2"/>
          <p:cNvSpPr>
            <a:spLocks noGrp="1"/>
          </p:cNvSpPr>
          <p:nvPr>
            <p:ph idx="1"/>
          </p:nvPr>
        </p:nvSpPr>
        <p:spPr>
          <a:xfrm>
            <a:off x="457200" y="1676400"/>
            <a:ext cx="8229600" cy="4876800"/>
          </a:xfrm>
        </p:spPr>
        <p:txBody>
          <a:bodyPr>
            <a:noAutofit/>
          </a:bodyPr>
          <a:lstStyle/>
          <a:p>
            <a:pPr marL="0" indent="0" algn="just" rtl="0">
              <a:buNone/>
            </a:pPr>
            <a:endParaRPr lang="ar-EG" sz="2400" dirty="0"/>
          </a:p>
          <a:p>
            <a:pPr algn="just" rtl="0"/>
            <a:r>
              <a:rPr lang="en-US" sz="2400" dirty="0">
                <a:latin typeface="Times New Roman" pitchFamily="18" charset="0"/>
                <a:cs typeface="Times New Roman" pitchFamily="18" charset="0"/>
              </a:rPr>
              <a:t>In 2004 FGM/C Eradication </a:t>
            </a:r>
            <a:r>
              <a:rPr lang="en-US" sz="2400" dirty="0" err="1">
                <a:latin typeface="Times New Roman" pitchFamily="18" charset="0"/>
                <a:cs typeface="Times New Roman" pitchFamily="18" charset="0"/>
              </a:rPr>
              <a:t>Programme</a:t>
            </a:r>
            <a:r>
              <a:rPr lang="en-US" sz="2400" dirty="0">
                <a:latin typeface="Times New Roman" pitchFamily="18" charset="0"/>
                <a:cs typeface="Times New Roman" pitchFamily="18" charset="0"/>
              </a:rPr>
              <a:t> was established within NCCW in collaboration with UNICEF and Civil society organizations (CSOs) to activate the role of governmental institutions at the national and state levels to eradicate FGM/C in Sudan.</a:t>
            </a:r>
          </a:p>
          <a:p>
            <a:pPr marL="0" indent="0" algn="just" rtl="0">
              <a:buNone/>
            </a:pPr>
            <a:endParaRPr lang="en-US" sz="2400" dirty="0">
              <a:latin typeface="Times New Roman" pitchFamily="18" charset="0"/>
              <a:cs typeface="Times New Roman" pitchFamily="18" charset="0"/>
            </a:endParaRPr>
          </a:p>
          <a:p>
            <a:pPr algn="just" rtl="0"/>
            <a:r>
              <a:rPr lang="en-US" sz="2400" dirty="0">
                <a:latin typeface="Times New Roman" pitchFamily="18" charset="0"/>
                <a:cs typeface="Times New Roman" pitchFamily="18" charset="0"/>
              </a:rPr>
              <a:t>Since then FGM/C has started to be recognized as a serious violation against children and women. </a:t>
            </a:r>
          </a:p>
          <a:p>
            <a:pPr marL="0" indent="0" algn="just" rtl="0">
              <a:buNone/>
            </a:pPr>
            <a:r>
              <a:rPr lang="en-GB" sz="2400" dirty="0">
                <a:latin typeface="Times New Roman" pitchFamily="18" charset="0"/>
                <a:cs typeface="Times New Roman" pitchFamily="18" charset="0"/>
              </a:rPr>
              <a:t> </a:t>
            </a:r>
            <a:endParaRPr lang="ar-EG" sz="2400" dirty="0">
              <a:latin typeface="Times New Roman" pitchFamily="18" charset="0"/>
              <a:cs typeface="Times New Roman" pitchFamily="18" charset="0"/>
            </a:endParaRPr>
          </a:p>
        </p:txBody>
      </p:sp>
    </p:spTree>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1"/>
            <a:ext cx="8382000" cy="5105400"/>
          </a:xfrm>
        </p:spPr>
        <p:txBody>
          <a:bodyPr>
            <a:normAutofit/>
          </a:bodyPr>
          <a:lstStyle/>
          <a:p>
            <a:pPr marL="0" indent="0" algn="ctr" rtl="0">
              <a:buNone/>
            </a:pPr>
            <a:r>
              <a:rPr lang="en-US" sz="4000" dirty="0"/>
              <a:t>Prevalence of FGM/C in Sudan</a:t>
            </a:r>
          </a:p>
          <a:p>
            <a:pPr algn="l" rtl="0"/>
            <a:r>
              <a:rPr lang="en-US" sz="2400" dirty="0"/>
              <a:t>Prevalence of FGM/C stays as high as </a:t>
            </a:r>
            <a:r>
              <a:rPr lang="en-US" sz="2000" dirty="0"/>
              <a:t>86% </a:t>
            </a:r>
            <a:r>
              <a:rPr lang="en-US" sz="2400" dirty="0"/>
              <a:t>for female of 15-49 years.</a:t>
            </a:r>
          </a:p>
          <a:p>
            <a:pPr algn="l" rtl="0"/>
            <a:r>
              <a:rPr lang="en-US" sz="2400" dirty="0"/>
              <a:t> However, Sudan Household Survey (SHHS) 2010 and MICS 2014 indicate a reduction in the prevalence of FGM/C  for age groups 0-14 years (37%, 31.5%) respectively compared to previous results.</a:t>
            </a:r>
          </a:p>
          <a:p>
            <a:pPr algn="l" rtl="0"/>
            <a:r>
              <a:rPr lang="en-GB" sz="2400" dirty="0"/>
              <a:t>Attitudes are also changing, as showed in SHHS 2010 and MICS 2014,  over half of women and two thirds of men expressed their believe that the practice should be discontinued.</a:t>
            </a:r>
          </a:p>
          <a:p>
            <a:pPr algn="l" rtl="0">
              <a:buNone/>
            </a:pPr>
            <a:endParaRPr lang="ar-EG" dirty="0"/>
          </a:p>
        </p:txBody>
      </p:sp>
    </p:spTree>
    <p:extLst>
      <p:ext uri="{BB962C8B-B14F-4D97-AF65-F5344CB8AC3E}">
        <p14:creationId xmlns:p14="http://schemas.microsoft.com/office/powerpoint/2010/main" val="2678866193"/>
      </p:ext>
    </p:extLst>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686800" cy="685800"/>
          </a:xfrm>
        </p:spPr>
        <p:txBody>
          <a:bodyPr>
            <a:normAutofit/>
          </a:bodyPr>
          <a:lstStyle/>
          <a:p>
            <a:pPr algn="ctr"/>
            <a:r>
              <a:rPr lang="en-US" sz="4000" dirty="0"/>
              <a:t>Efforts To Address prevalence FGM/C</a:t>
            </a:r>
            <a:endParaRPr lang="ar-EG" sz="4000" dirty="0"/>
          </a:p>
        </p:txBody>
      </p:sp>
      <p:sp>
        <p:nvSpPr>
          <p:cNvPr id="3" name="Content Placeholder 2"/>
          <p:cNvSpPr>
            <a:spLocks noGrp="1"/>
          </p:cNvSpPr>
          <p:nvPr>
            <p:ph idx="1"/>
          </p:nvPr>
        </p:nvSpPr>
        <p:spPr>
          <a:xfrm>
            <a:off x="304800" y="1219200"/>
            <a:ext cx="8610600" cy="5486400"/>
          </a:xfrm>
        </p:spPr>
        <p:txBody>
          <a:bodyPr>
            <a:normAutofit/>
          </a:bodyPr>
          <a:lstStyle/>
          <a:p>
            <a:pPr algn="just" rtl="0"/>
            <a:r>
              <a:rPr lang="en-US" dirty="0"/>
              <a:t>Since 1920’s and until 1990’s Sudan passed through a long, but intermittent experience,  to address the hazards of FGM/C, through awareness raising campaigns and call for abandonment by governments and NGOs as well as legislative measures.</a:t>
            </a:r>
          </a:p>
          <a:p>
            <a:pPr algn="just" rtl="0"/>
            <a:r>
              <a:rPr lang="en-US" dirty="0"/>
              <a:t>Attempts to ban FGM/C in Sudan by law started as early as 1946 , the old Penal Code was criminalized the practice. Yet the practice persists due to the convection of the society. </a:t>
            </a:r>
          </a:p>
          <a:p>
            <a:pPr algn="just" rtl="0"/>
            <a:r>
              <a:rPr lang="en-US" dirty="0"/>
              <a:t>During 2000 more collective efforts were exerted bringing attention to the health risks by both government and civil society.</a:t>
            </a:r>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Efforts To Address prevalence FGM/C</a:t>
            </a:r>
          </a:p>
        </p:txBody>
      </p:sp>
      <p:sp>
        <p:nvSpPr>
          <p:cNvPr id="3" name="Content Placeholder 2"/>
          <p:cNvSpPr>
            <a:spLocks noGrp="1"/>
          </p:cNvSpPr>
          <p:nvPr>
            <p:ph idx="1"/>
          </p:nvPr>
        </p:nvSpPr>
        <p:spPr/>
        <p:txBody>
          <a:bodyPr>
            <a:normAutofit/>
          </a:bodyPr>
          <a:lstStyle/>
          <a:p>
            <a:pPr algn="just" rtl="0"/>
            <a:r>
              <a:rPr lang="en-US" dirty="0"/>
              <a:t>NCCW, in collaboration with UNICEF and partners adopted the National Strategy for abolishment of FGM/C with a strategic Goal “Sudan free of FGM/C in a generation“ (2008-2018).</a:t>
            </a:r>
          </a:p>
          <a:p>
            <a:pPr algn="just" rtl="0"/>
            <a:r>
              <a:rPr lang="en-US" dirty="0"/>
              <a:t>Serious efforts were exerted trying to include banning the practice in the national Child’s Law in 2009, but they were challenged by a strong counter campaign led to drop the respective article(13) from the draft law before its adoption in 2010. </a:t>
            </a:r>
          </a:p>
          <a:p>
            <a:pPr algn="just" rtl="0"/>
            <a:endParaRPr lang="en-US" dirty="0"/>
          </a:p>
          <a:p>
            <a:pPr algn="l" rtl="0"/>
            <a:endParaRPr lang="ar-EG" dirty="0"/>
          </a:p>
          <a:p>
            <a:endParaRPr lang="en-US" dirty="0"/>
          </a:p>
        </p:txBody>
      </p:sp>
    </p:spTree>
    <p:extLst>
      <p:ext uri="{BB962C8B-B14F-4D97-AF65-F5344CB8AC3E}">
        <p14:creationId xmlns:p14="http://schemas.microsoft.com/office/powerpoint/2010/main" val="1456356658"/>
      </p:ext>
    </p:extLst>
  </p:cSld>
  <p:clrMapOvr>
    <a:masterClrMapping/>
  </p:clrMapOvr>
  <p:transition>
    <p:pull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10600" cy="914400"/>
          </a:xfrm>
        </p:spPr>
        <p:txBody>
          <a:bodyPr>
            <a:noAutofit/>
          </a:bodyPr>
          <a:lstStyle/>
          <a:p>
            <a:pPr algn="ctr"/>
            <a:r>
              <a:rPr lang="en-US" sz="3200" dirty="0"/>
              <a:t>         </a:t>
            </a:r>
          </a:p>
        </p:txBody>
      </p:sp>
      <p:sp>
        <p:nvSpPr>
          <p:cNvPr id="3" name="Content Placeholder 2"/>
          <p:cNvSpPr>
            <a:spLocks noGrp="1"/>
          </p:cNvSpPr>
          <p:nvPr>
            <p:ph idx="1"/>
          </p:nvPr>
        </p:nvSpPr>
        <p:spPr>
          <a:xfrm>
            <a:off x="457200" y="1524000"/>
            <a:ext cx="8229600" cy="4724400"/>
          </a:xfrm>
        </p:spPr>
        <p:txBody>
          <a:bodyPr>
            <a:normAutofit fontScale="77500" lnSpcReduction="20000"/>
          </a:bodyPr>
          <a:lstStyle/>
          <a:p>
            <a:pPr algn="just" rtl="0"/>
            <a:endParaRPr lang="en-US" dirty="0"/>
          </a:p>
          <a:p>
            <a:pPr algn="just" rtl="0"/>
            <a:r>
              <a:rPr lang="en-US" sz="2300" dirty="0"/>
              <a:t>As a result, legislations banning FGM/C were passed in six states ( Red Sea, </a:t>
            </a:r>
            <a:r>
              <a:rPr lang="en-US" sz="2300" dirty="0" err="1"/>
              <a:t>Gedaref</a:t>
            </a:r>
            <a:r>
              <a:rPr lang="en-US" sz="2300" dirty="0"/>
              <a:t>, South </a:t>
            </a:r>
            <a:r>
              <a:rPr lang="en-US" sz="2300" dirty="0" err="1"/>
              <a:t>Kordfan</a:t>
            </a:r>
            <a:r>
              <a:rPr lang="en-US" sz="2300" dirty="0"/>
              <a:t>, ,South Darfur ,North </a:t>
            </a:r>
            <a:r>
              <a:rPr lang="en-US" sz="2300" dirty="0" err="1"/>
              <a:t>Kordofan</a:t>
            </a:r>
            <a:r>
              <a:rPr lang="en-US" sz="2300" dirty="0"/>
              <a:t> and Northern state) (2009 -2018)</a:t>
            </a:r>
          </a:p>
          <a:p>
            <a:pPr algn="just" rtl="0"/>
            <a:r>
              <a:rPr lang="en-US" sz="2300" dirty="0"/>
              <a:t>Amendments on the Criminal Law including FGM article (141) were approved in 10/July/2021.</a:t>
            </a:r>
          </a:p>
          <a:p>
            <a:pPr algn="just" rtl="0"/>
            <a:r>
              <a:rPr lang="en-US" sz="2300" dirty="0"/>
              <a:t>A roadmap to enforce Article (141)  was prepared and implemented during the period (July 2020 – July 2021), updated every 6 months till this year.</a:t>
            </a:r>
          </a:p>
          <a:p>
            <a:pPr algn="just" rtl="0">
              <a:buNone/>
            </a:pPr>
            <a:endParaRPr lang="ar-SA" sz="2300" dirty="0"/>
          </a:p>
          <a:p>
            <a:pPr algn="just" rtl="0"/>
            <a:r>
              <a:rPr lang="en-US" sz="2300" dirty="0"/>
              <a:t>National Action Plan  to End FGM/C Practice in Sudan </a:t>
            </a:r>
            <a:br>
              <a:rPr lang="en-US" sz="2300" dirty="0"/>
            </a:br>
            <a:r>
              <a:rPr lang="en-US" sz="2300" dirty="0"/>
              <a:t>(2021-2030) was passed by The Social Sector Technical Committee within The Council of Ministers.  (It’s goal: FGM/C ends for girls at the age group 0-14 years and prevalence is reduced by around 15% for ever married women aged 15-49 years by 2025)</a:t>
            </a:r>
          </a:p>
          <a:p>
            <a:pPr algn="just" rtl="0"/>
            <a:endParaRPr lang="en-US" sz="2300" dirty="0"/>
          </a:p>
          <a:p>
            <a:pPr algn="just" rtl="0"/>
            <a:r>
              <a:rPr lang="en-US" sz="2300" dirty="0"/>
              <a:t> The National awareness campaign on Child Protection integrated a new approach for using mass media to scale up awareness for collective abandonment.</a:t>
            </a:r>
          </a:p>
          <a:p>
            <a:pPr marL="0" indent="0" algn="just" rtl="0">
              <a:buNone/>
            </a:pPr>
            <a:endParaRPr lang="en-US" dirty="0"/>
          </a:p>
          <a:p>
            <a:pPr marL="0" indent="0" algn="just" rtl="0">
              <a:buNone/>
            </a:pPr>
            <a:endParaRPr lang="en-GB" dirty="0"/>
          </a:p>
          <a:p>
            <a:pPr algn="just" rtl="0"/>
            <a:endParaRPr lang="en-US" dirty="0"/>
          </a:p>
          <a:p>
            <a:pPr algn="just" rtl="0"/>
            <a:endParaRPr lang="ar-EG"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pPr algn="ctr"/>
            <a:r>
              <a:rPr lang="en-US" sz="3200"/>
              <a:t>The National “Saleema” Campaign Initiative</a:t>
            </a:r>
            <a:endParaRPr lang="ar-EG" sz="3200" dirty="0"/>
          </a:p>
        </p:txBody>
      </p:sp>
      <p:sp>
        <p:nvSpPr>
          <p:cNvPr id="3" name="Content Placeholder 2"/>
          <p:cNvSpPr>
            <a:spLocks noGrp="1"/>
          </p:cNvSpPr>
          <p:nvPr>
            <p:ph idx="1"/>
          </p:nvPr>
        </p:nvSpPr>
        <p:spPr>
          <a:xfrm>
            <a:off x="457200" y="1066800"/>
            <a:ext cx="8229600" cy="5486400"/>
          </a:xfrm>
        </p:spPr>
        <p:txBody>
          <a:bodyPr>
            <a:normAutofit fontScale="92500" lnSpcReduction="10000"/>
          </a:bodyPr>
          <a:lstStyle/>
          <a:p>
            <a:pPr algn="just" rtl="0"/>
            <a:r>
              <a:rPr lang="en-US" sz="2400" dirty="0"/>
              <a:t>The national </a:t>
            </a:r>
            <a:r>
              <a:rPr lang="en-US" sz="2400" dirty="0" err="1"/>
              <a:t>Saleema</a:t>
            </a:r>
            <a:r>
              <a:rPr lang="en-US" sz="2400" dirty="0"/>
              <a:t> campaign was launched in </a:t>
            </a:r>
            <a:r>
              <a:rPr lang="en-US" sz="2400"/>
              <a:t>December 2007 </a:t>
            </a:r>
            <a:r>
              <a:rPr lang="en-US" sz="2400" dirty="0"/>
              <a:t>by NCCW in a partnership with  UNICEF  as the beginning of a new intervention that aims at changing the social perspective towards FGM/C practice.</a:t>
            </a:r>
          </a:p>
          <a:p>
            <a:pPr algn="just" rtl="0"/>
            <a:r>
              <a:rPr lang="en-US" sz="2400" dirty="0"/>
              <a:t> </a:t>
            </a:r>
            <a:r>
              <a:rPr lang="en-US" sz="2400" dirty="0" err="1"/>
              <a:t>Saleema</a:t>
            </a:r>
            <a:r>
              <a:rPr lang="en-US" sz="2400" dirty="0"/>
              <a:t> means healthy, her wellbeing is preserved, as created by God, the campaign promotes positive social values for  uncut   girls.     </a:t>
            </a:r>
          </a:p>
          <a:p>
            <a:pPr algn="just" rtl="0"/>
            <a:endParaRPr lang="en-US" sz="2400" dirty="0"/>
          </a:p>
          <a:p>
            <a:pPr algn="just" rtl="0"/>
            <a:r>
              <a:rPr lang="en-US" sz="2400" dirty="0"/>
              <a:t>The </a:t>
            </a:r>
            <a:r>
              <a:rPr lang="en-US" sz="2400" dirty="0" err="1"/>
              <a:t>Saleema</a:t>
            </a:r>
            <a:r>
              <a:rPr lang="en-US" sz="2400" dirty="0"/>
              <a:t> Initiative is a unique multi </a:t>
            </a:r>
            <a:r>
              <a:rPr lang="en-US" sz="2400" dirty="0" err="1"/>
              <a:t>sectoral</a:t>
            </a:r>
            <a:r>
              <a:rPr lang="en-US" sz="2400" dirty="0"/>
              <a:t>  comprehensive and human rights-based approach as a leading tool to implement the National Strategy for abandonment  FGM/C (2008 -2018).</a:t>
            </a:r>
          </a:p>
          <a:p>
            <a:pPr marL="0" indent="0" algn="just" rtl="0">
              <a:buNone/>
            </a:pPr>
            <a:endParaRPr lang="ar-EG" sz="2400" dirty="0"/>
          </a:p>
          <a:p>
            <a:pPr algn="just" rtl="0"/>
            <a:r>
              <a:rPr lang="en-US" sz="2400" dirty="0" err="1"/>
              <a:t>Saleema</a:t>
            </a:r>
            <a:r>
              <a:rPr lang="en-US" sz="2400" dirty="0"/>
              <a:t> campaign encourages opening up discussions within families for unheard voices, trying to promote the value and pride for the families that do not cut their daughters.</a:t>
            </a:r>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1999"/>
            <a:ext cx="8458200" cy="751091"/>
          </a:xfrm>
        </p:spPr>
        <p:txBody>
          <a:bodyPr>
            <a:normAutofit/>
          </a:bodyPr>
          <a:lstStyle/>
          <a:p>
            <a:r>
              <a:rPr lang="en-US" sz="3600" dirty="0"/>
              <a:t>The National “</a:t>
            </a:r>
            <a:r>
              <a:rPr lang="en-US" sz="3600" dirty="0" err="1"/>
              <a:t>Saleema</a:t>
            </a:r>
            <a:r>
              <a:rPr lang="en-US" sz="3600" dirty="0"/>
              <a:t>” Campaign Initiative</a:t>
            </a:r>
          </a:p>
        </p:txBody>
      </p:sp>
      <p:sp>
        <p:nvSpPr>
          <p:cNvPr id="8" name="Rectangle 7"/>
          <p:cNvSpPr/>
          <p:nvPr/>
        </p:nvSpPr>
        <p:spPr>
          <a:xfrm>
            <a:off x="914400" y="1513091"/>
            <a:ext cx="7543800" cy="3970318"/>
          </a:xfrm>
          <a:prstGeom prst="rect">
            <a:avLst/>
          </a:prstGeom>
        </p:spPr>
        <p:txBody>
          <a:bodyPr wrap="square">
            <a:spAutoFit/>
          </a:bodyPr>
          <a:lstStyle/>
          <a:p>
            <a:pPr marL="285750" indent="-285750" algn="just">
              <a:lnSpc>
                <a:spcPct val="150000"/>
              </a:lnSpc>
              <a:buFont typeface="Wingdings" pitchFamily="2" charset="2"/>
              <a:buChar char="§"/>
            </a:pPr>
            <a:r>
              <a:rPr lang="en-US" sz="2400" dirty="0"/>
              <a:t>The </a:t>
            </a:r>
            <a:r>
              <a:rPr lang="en-US" sz="2400" dirty="0" err="1"/>
              <a:t>Saleema</a:t>
            </a:r>
            <a:r>
              <a:rPr lang="en-US" sz="2400" dirty="0"/>
              <a:t> initiative has grown since then in all  States of Sudan by creating networks in every community to collectively abandon FGM/C  and position </a:t>
            </a:r>
            <a:r>
              <a:rPr lang="en-US" sz="2400" dirty="0" err="1"/>
              <a:t>Saleema</a:t>
            </a:r>
            <a:r>
              <a:rPr lang="en-US" sz="2400" dirty="0"/>
              <a:t>  locally. </a:t>
            </a:r>
          </a:p>
          <a:p>
            <a:pPr marL="285750" indent="-285750" algn="just">
              <a:lnSpc>
                <a:spcPct val="150000"/>
              </a:lnSpc>
              <a:buFont typeface="Wingdings" pitchFamily="2" charset="2"/>
              <a:buChar char="§"/>
            </a:pPr>
            <a:r>
              <a:rPr lang="en-US" sz="2400" dirty="0"/>
              <a:t>It uses local culture, including , music, poetry, songs, paintings to replace a traditional negative word at was used to stigmatize uncut females</a:t>
            </a:r>
          </a:p>
        </p:txBody>
      </p:sp>
    </p:spTree>
  </p:cSld>
  <p:clrMapOvr>
    <a:masterClrMapping/>
  </p:clrMapOvr>
  <p:transition>
    <p:pull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2F064E5A703E439E850289ECA01790" ma:contentTypeVersion="5" ma:contentTypeDescription="Create a new document." ma:contentTypeScope="" ma:versionID="ac762f90b83d30592cf1fdf223e03bf7">
  <xsd:schema xmlns:xsd="http://www.w3.org/2001/XMLSchema" xmlns:xs="http://www.w3.org/2001/XMLSchema" xmlns:p="http://schemas.microsoft.com/office/2006/metadata/properties" targetNamespace="http://schemas.microsoft.com/office/2006/metadata/properties" ma:root="true" ma:fieldsID="36dff844d7e97780280f8d89f8b7fd5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5E172A-5F37-40BB-B75E-08DABA331D9D}"/>
</file>

<file path=customXml/itemProps2.xml><?xml version="1.0" encoding="utf-8"?>
<ds:datastoreItem xmlns:ds="http://schemas.openxmlformats.org/officeDocument/2006/customXml" ds:itemID="{1E1667FF-963E-4B3C-B9E7-99801F1A5D56}"/>
</file>

<file path=customXml/itemProps3.xml><?xml version="1.0" encoding="utf-8"?>
<ds:datastoreItem xmlns:ds="http://schemas.openxmlformats.org/officeDocument/2006/customXml" ds:itemID="{B1458D7E-B736-47ED-83E8-D3E2B734E1BF}"/>
</file>

<file path=docProps/app.xml><?xml version="1.0" encoding="utf-8"?>
<Properties xmlns="http://schemas.openxmlformats.org/officeDocument/2006/extended-properties" xmlns:vt="http://schemas.openxmlformats.org/officeDocument/2006/docPropsVTypes">
  <Template>Module</Template>
  <TotalTime>3941</TotalTime>
  <Words>2114</Words>
  <Application>Microsoft Office PowerPoint</Application>
  <PresentationFormat>On-screen Show (4:3)</PresentationFormat>
  <Paragraphs>143</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Calibri</vt:lpstr>
      <vt:lpstr>Constantia</vt:lpstr>
      <vt:lpstr>Times New Roman</vt:lpstr>
      <vt:lpstr>Wingdings</vt:lpstr>
      <vt:lpstr>Wingdings 2</vt:lpstr>
      <vt:lpstr>Flow</vt:lpstr>
      <vt:lpstr> The National Council for Child Welfare (NCCW)     </vt:lpstr>
      <vt:lpstr>Background</vt:lpstr>
      <vt:lpstr>     Background</vt:lpstr>
      <vt:lpstr>PowerPoint Presentation</vt:lpstr>
      <vt:lpstr>Efforts To Address prevalence FGM/C</vt:lpstr>
      <vt:lpstr>Efforts To Address prevalence FGM/C</vt:lpstr>
      <vt:lpstr>         </vt:lpstr>
      <vt:lpstr>The National “Saleema” Campaign Initiative</vt:lpstr>
      <vt:lpstr>The National “Saleema” Campaign Initiative</vt:lpstr>
      <vt:lpstr> Almawda &amp; Alrahma Initiative</vt:lpstr>
      <vt:lpstr>    Sudan Free of FGC Project (SFFGC) Phase 1(1October 2013 to 30 September 2018)  </vt:lpstr>
      <vt:lpstr>Sudan Free of FGC Project</vt:lpstr>
      <vt:lpstr>The main achievements of SFFGC project    </vt:lpstr>
      <vt:lpstr>Legislation</vt:lpstr>
      <vt:lpstr>Coordination Mechanisms</vt:lpstr>
      <vt:lpstr>PowerPoint Presentation</vt:lpstr>
      <vt:lpstr>The Evidence </vt:lpstr>
      <vt:lpstr>The Evidence </vt:lpstr>
      <vt:lpstr>More Examples of Efforts </vt:lpstr>
      <vt:lpstr>       The  Best Practice  </vt:lpstr>
      <vt:lpstr>Lessons Learned </vt:lpstr>
      <vt:lpstr>Challenges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Samira Ahmed</dc:creator>
  <cp:lastModifiedBy>user</cp:lastModifiedBy>
  <cp:revision>431</cp:revision>
  <cp:lastPrinted>2018-08-02T08:37:00Z</cp:lastPrinted>
  <dcterms:created xsi:type="dcterms:W3CDTF">2006-08-16T00:00:00Z</dcterms:created>
  <dcterms:modified xsi:type="dcterms:W3CDTF">2023-04-17T19:02:37Z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0x010100212F064E5A703E439E850289ECA01790</vt:lpwstr>
  </property>
</Properties>
</file>