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4"/>
  </p:sldMasterIdLst>
  <p:notesMasterIdLst>
    <p:notesMasterId r:id="rId20"/>
  </p:notesMasterIdLst>
  <p:handoutMasterIdLst>
    <p:handoutMasterId r:id="rId21"/>
  </p:handoutMasterIdLst>
  <p:sldIdLst>
    <p:sldId id="325" r:id="rId5"/>
    <p:sldId id="329" r:id="rId6"/>
    <p:sldId id="323" r:id="rId7"/>
    <p:sldId id="331" r:id="rId8"/>
    <p:sldId id="322" r:id="rId9"/>
    <p:sldId id="332" r:id="rId10"/>
    <p:sldId id="333" r:id="rId11"/>
    <p:sldId id="334" r:id="rId12"/>
    <p:sldId id="341" r:id="rId13"/>
    <p:sldId id="340" r:id="rId14"/>
    <p:sldId id="335" r:id="rId15"/>
    <p:sldId id="336" r:id="rId16"/>
    <p:sldId id="337" r:id="rId17"/>
    <p:sldId id="342" r:id="rId18"/>
    <p:sldId id="324" r:id="rId19"/>
  </p:sldIdLst>
  <p:sldSz cx="12192000" cy="6858000"/>
  <p:notesSz cx="7010400" cy="92964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uSina" initials="A" lastIdx="0" clrIdx="0"/>
  <p:cmAuthor id="2" name="SHAM" initials="S" lastIdx="2" clrIdx="1">
    <p:extLst>
      <p:ext uri="{19B8F6BF-5375-455C-9EA6-DF929625EA0E}">
        <p15:presenceInfo xmlns:p15="http://schemas.microsoft.com/office/powerpoint/2012/main" userId="SHA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FF00"/>
    <a:srgbClr val="486C40"/>
    <a:srgbClr val="306DB5"/>
    <a:srgbClr val="E60004"/>
    <a:srgbClr val="F8C471"/>
    <a:srgbClr val="0E3466"/>
    <a:srgbClr val="F39C12"/>
    <a:srgbClr val="BA7609"/>
    <a:srgbClr val="071A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93741" autoAdjust="0"/>
  </p:normalViewPr>
  <p:slideViewPr>
    <p:cSldViewPr snapToGrid="0">
      <p:cViewPr varScale="1">
        <p:scale>
          <a:sx n="62" d="100"/>
          <a:sy n="62" d="100"/>
        </p:scale>
        <p:origin x="844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88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290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ورقة1!$K$10:$K$12</c:f>
              <c:strCache>
                <c:ptCount val="3"/>
                <c:pt idx="0">
                  <c:v>غير معروفة 
(Undecided)</c:v>
                </c:pt>
                <c:pt idx="1">
                  <c:v>العاملين الصحيين
 (Health professional)</c:v>
                </c:pt>
                <c:pt idx="2">
                  <c:v>الممارسين التقليدين
 (Traditional prectitione</c:v>
                </c:pt>
              </c:strCache>
            </c:strRef>
          </c:cat>
          <c:val>
            <c:numRef>
              <c:f>ورقة1!$L$10:$L$12</c:f>
              <c:numCache>
                <c:formatCode>General</c:formatCode>
                <c:ptCount val="3"/>
                <c:pt idx="0">
                  <c:v>8</c:v>
                </c:pt>
                <c:pt idx="1">
                  <c:v>25</c:v>
                </c:pt>
                <c:pt idx="2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58-4B00-8DA8-B0DCA7A9544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93996800"/>
        <c:axId val="1293999296"/>
      </c:barChart>
      <c:catAx>
        <c:axId val="1293996800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3999296"/>
        <c:crosses val="autoZero"/>
        <c:auto val="1"/>
        <c:lblAlgn val="ctr"/>
        <c:lblOffset val="100"/>
        <c:noMultiLvlLbl val="0"/>
      </c:catAx>
      <c:valAx>
        <c:axId val="1293999296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3996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C24EA-8346-4C8B-943C-AD383301A03D}" type="datetimeFigureOut">
              <a:rPr lang="id-ID" smtClean="0"/>
              <a:pPr/>
              <a:t>08/10/2023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CE71F5-2935-4BFA-B369-9FA3FAF5566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950297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D06E5-932C-4F36-8614-8789767FBCD2}" type="datetimeFigureOut">
              <a:rPr lang="id-ID" smtClean="0"/>
              <a:pPr/>
              <a:t>08/10/2023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C38DD1-33AA-4996-977A-42B26A155BBE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05931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38DD1-33AA-4996-977A-42B26A155BBE}" type="slidenum">
              <a:rPr lang="id-ID" smtClean="0"/>
              <a:pPr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427635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38DD1-33AA-4996-977A-42B26A155BBE}" type="slidenum">
              <a:rPr lang="id-ID" smtClean="0"/>
              <a:pPr/>
              <a:t>10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954359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38DD1-33AA-4996-977A-42B26A155BBE}" type="slidenum">
              <a:rPr lang="id-ID" smtClean="0"/>
              <a:pPr/>
              <a:t>11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8978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38DD1-33AA-4996-977A-42B26A155BBE}" type="slidenum">
              <a:rPr lang="id-ID" smtClean="0"/>
              <a:pPr/>
              <a:t>12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547082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38DD1-33AA-4996-977A-42B26A155BBE}" type="slidenum">
              <a:rPr lang="id-ID" smtClean="0"/>
              <a:pPr/>
              <a:t>13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293935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38DD1-33AA-4996-977A-42B26A155BBE}" type="slidenum">
              <a:rPr lang="id-ID" smtClean="0"/>
              <a:pPr/>
              <a:t>14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755181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38DD1-33AA-4996-977A-42B26A155BBE}" type="slidenum">
              <a:rPr lang="id-ID" smtClean="0"/>
              <a:pPr/>
              <a:t>15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24738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38DD1-33AA-4996-977A-42B26A155BBE}" type="slidenum">
              <a:rPr lang="id-ID" smtClean="0"/>
              <a:pPr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40181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38DD1-33AA-4996-977A-42B26A155BBE}" type="slidenum">
              <a:rPr lang="id-ID" smtClean="0"/>
              <a:pPr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80680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38DD1-33AA-4996-977A-42B26A155BBE}" type="slidenum">
              <a:rPr lang="id-ID" smtClean="0"/>
              <a:pPr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04891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38DD1-33AA-4996-977A-42B26A155BBE}" type="slidenum">
              <a:rPr lang="id-ID" smtClean="0"/>
              <a:pPr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368438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38DD1-33AA-4996-977A-42B26A155BBE}" type="slidenum">
              <a:rPr lang="id-ID" smtClean="0"/>
              <a:pPr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02053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38DD1-33AA-4996-977A-42B26A155BBE}" type="slidenum">
              <a:rPr lang="id-ID" smtClean="0"/>
              <a:pPr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675222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38DD1-33AA-4996-977A-42B26A155BBE}" type="slidenum">
              <a:rPr lang="id-ID" smtClean="0"/>
              <a:pPr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153161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38DD1-33AA-4996-977A-42B26A155BBE}" type="slidenum">
              <a:rPr lang="id-ID" smtClean="0"/>
              <a:pPr/>
              <a:t>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46934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-0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297711"/>
            <a:ext cx="12192000" cy="6220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34746"/>
            <a:ext cx="12192000" cy="856736"/>
          </a:xfrm>
        </p:spPr>
        <p:txBody>
          <a:bodyPr anchor="b">
            <a:normAutofit/>
          </a:bodyPr>
          <a:lstStyle>
            <a:lvl1pPr algn="ctr">
              <a:defRPr lang="en-US" sz="4400" b="1" kern="1200" dirty="0">
                <a:solidFill>
                  <a:srgbClr val="306D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04330"/>
            <a:ext cx="12192000" cy="607497"/>
          </a:xfrm>
        </p:spPr>
        <p:txBody>
          <a:bodyPr>
            <a:normAutofit/>
          </a:bodyPr>
          <a:lstStyle>
            <a:lvl1pPr marL="0" indent="0" algn="ctr">
              <a:buNone/>
              <a:defRPr lang="en-US" sz="3200" b="1" kern="1200" dirty="0">
                <a:solidFill>
                  <a:srgbClr val="306DB5"/>
                </a:solidFill>
                <a:effectLst/>
                <a:latin typeface="Calibri Light" panose="020F0302020204030204" pitchFamily="34" charset="0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30781"/>
            <a:ext cx="2743200" cy="365125"/>
          </a:xfrm>
        </p:spPr>
        <p:txBody>
          <a:bodyPr/>
          <a:lstStyle/>
          <a:p>
            <a:fld id="{15A51298-684D-48FA-A2CC-04DB1CFB64DC}" type="datetime1">
              <a:rPr lang="id-ID" smtClean="0"/>
              <a:t>08/10/2023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17759"/>
            <a:ext cx="4114800" cy="2887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Month Day, Year</a:t>
            </a:r>
            <a:endParaRPr lang="id-ID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30781"/>
            <a:ext cx="2743200" cy="365125"/>
          </a:xfrm>
        </p:spPr>
        <p:txBody>
          <a:bodyPr/>
          <a:lstStyle/>
          <a:p>
            <a:fld id="{6176DFD3-2AF0-4B06-81C8-CF1C6F54D29C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94" y="492877"/>
            <a:ext cx="3088129" cy="1346703"/>
          </a:xfrm>
          <a:prstGeom prst="rect">
            <a:avLst/>
          </a:prstGeom>
        </p:spPr>
      </p:pic>
      <p:pic>
        <p:nvPicPr>
          <p:cNvPr id="1026" name="Picture 2" descr="EMPHNET With Nam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0474" y="734429"/>
            <a:ext cx="26543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5886" y="286176"/>
            <a:ext cx="2246114" cy="368593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12424"/>
            <a:ext cx="2743200" cy="559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59456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C4A2D-0D54-4BEA-B75E-797B6585A75E}" type="datetime1">
              <a:rPr lang="id-ID" smtClean="0"/>
              <a:t>08/10/2023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Month Day, Year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5076-91E2-4CFE-A2B7-90E919A4C2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50637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C4BE-FCFF-48F3-9217-117B73708142}" type="datetime1">
              <a:rPr lang="id-ID" smtClean="0"/>
              <a:t>08/10/2023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Month Day, Year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5076-91E2-4CFE-A2B7-90E919A4C2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920979"/>
      </p:ext>
    </p:extLst>
  </p:cSld>
  <p:clrMapOvr>
    <a:masterClrMapping/>
  </p:clrMapOvr>
  <p:transition spd="slow">
    <p:cov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13F53-EAD4-4505-B7F8-7548CD161D18}" type="datetime1">
              <a:rPr lang="id-ID" smtClean="0"/>
              <a:t>08/10/2023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Month Day, Year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5076-91E2-4CFE-A2B7-90E919A4C2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336522"/>
      </p:ext>
    </p:extLst>
  </p:cSld>
  <p:clrMapOvr>
    <a:masterClrMapping/>
  </p:clrMapOvr>
  <p:transition spd="slow">
    <p:cov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F84BD-17CE-489B-A35A-18F62DD59800}" type="datetime1">
              <a:rPr lang="id-ID" smtClean="0"/>
              <a:t>08/10/2023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Month Day, Year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5076-91E2-4CFE-A2B7-90E919A4C2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922960"/>
      </p:ext>
    </p:extLst>
  </p:cSld>
  <p:clrMapOvr>
    <a:masterClrMapping/>
  </p:clrMapOvr>
  <p:transition spd="slow">
    <p:cov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6821-09FE-485A-8EFF-7E86CB72686A}" type="datetime1">
              <a:rPr lang="id-ID" smtClean="0"/>
              <a:t>08/10/2023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Month Day, Year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5076-91E2-4CFE-A2B7-90E919A4C2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71698"/>
      </p:ext>
    </p:extLst>
  </p:cSld>
  <p:clrMapOvr>
    <a:masterClrMapping/>
  </p:clrMapOvr>
  <p:transition spd="slow">
    <p:cove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BDCBD-A598-4E84-A083-5DAD8BC2137D}" type="datetime1">
              <a:rPr lang="id-ID" smtClean="0"/>
              <a:t>08/10/2023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Month Day, Year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5076-91E2-4CFE-A2B7-90E919A4C2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902534"/>
      </p:ext>
    </p:extLst>
  </p:cSld>
  <p:clrMapOvr>
    <a:masterClrMapping/>
  </p:clrMapOvr>
  <p:transition spd="slow">
    <p:cove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-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44844" y="1375719"/>
            <a:ext cx="11343502" cy="5090984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59" y="0"/>
            <a:ext cx="2559133" cy="1116013"/>
          </a:xfrm>
          <a:prstGeom prst="rect">
            <a:avLst/>
          </a:prstGeom>
          <a:ln>
            <a:noFill/>
          </a:ln>
        </p:spPr>
      </p:pic>
      <p:sp>
        <p:nvSpPr>
          <p:cNvPr id="5" name="Rectangle 4"/>
          <p:cNvSpPr/>
          <p:nvPr userDrawn="1"/>
        </p:nvSpPr>
        <p:spPr>
          <a:xfrm>
            <a:off x="3126436" y="6466703"/>
            <a:ext cx="5357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GHD and EMPHNET</a:t>
            </a:r>
            <a:r>
              <a:rPr lang="en-US" b="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:</a:t>
            </a:r>
            <a:r>
              <a:rPr lang="en-US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b="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Working together for better health</a:t>
            </a:r>
            <a:endParaRPr lang="en-US" b="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280786" y="76800"/>
            <a:ext cx="6029469" cy="1010866"/>
          </a:xfrm>
        </p:spPr>
        <p:txBody>
          <a:bodyPr>
            <a:normAutofit/>
          </a:bodyPr>
          <a:lstStyle>
            <a:lvl1pPr>
              <a:defRPr lang="en-US" sz="3600" b="1" kern="1200" dirty="0">
                <a:solidFill>
                  <a:srgbClr val="306DB5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9" name="Picture 2" descr="EMPHNET With Nam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4794" y="120098"/>
            <a:ext cx="26543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12424"/>
            <a:ext cx="2743200" cy="55934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5886" y="800"/>
            <a:ext cx="2246114" cy="3685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765467"/>
      </p:ext>
    </p:extLst>
  </p:cSld>
  <p:clrMapOvr>
    <a:masterClrMapping/>
  </p:clrMapOvr>
  <p:transition spd="slow">
    <p:cover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4"/>
          <a:stretch/>
        </p:blipFill>
        <p:spPr>
          <a:xfrm>
            <a:off x="41920" y="99284"/>
            <a:ext cx="1950009" cy="775334"/>
          </a:xfrm>
          <a:prstGeom prst="rect">
            <a:avLst/>
          </a:prstGeom>
          <a:ln>
            <a:noFill/>
          </a:ln>
          <a:effectLst/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044932" y="76800"/>
            <a:ext cx="7813963" cy="797818"/>
          </a:xfrm>
        </p:spPr>
        <p:txBody>
          <a:bodyPr>
            <a:normAutofit/>
          </a:bodyPr>
          <a:lstStyle>
            <a:lvl1pPr>
              <a:defRPr lang="en-US" sz="3600" b="1" kern="1200" dirty="0">
                <a:solidFill>
                  <a:srgbClr val="306DB5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24249" y="1357409"/>
            <a:ext cx="11343502" cy="5090984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891562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 userDrawn="1"/>
        </p:nvSpPr>
        <p:spPr>
          <a:xfrm>
            <a:off x="3126436" y="6466703"/>
            <a:ext cx="5357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GHD and EMPHNET</a:t>
            </a:r>
            <a:r>
              <a:rPr lang="en-US" b="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:</a:t>
            </a:r>
            <a:r>
              <a:rPr lang="en-US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b="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Working together for better health</a:t>
            </a:r>
            <a:endParaRPr lang="en-US" b="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9" name="Picture 2" descr="EMPHNET With Nam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2131" y="166944"/>
            <a:ext cx="1950009" cy="634453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5886" y="800"/>
            <a:ext cx="2246114" cy="368593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12424"/>
            <a:ext cx="2743200" cy="559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189562"/>
      </p:ext>
    </p:extLst>
  </p:cSld>
  <p:clrMapOvr>
    <a:masterClrMapping/>
  </p:clrMapOvr>
  <p:transition spd="slow">
    <p:cover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4"/>
          <a:stretch/>
        </p:blipFill>
        <p:spPr>
          <a:xfrm>
            <a:off x="41920" y="99284"/>
            <a:ext cx="1950009" cy="775334"/>
          </a:xfrm>
          <a:prstGeom prst="rect">
            <a:avLst/>
          </a:prstGeom>
          <a:ln>
            <a:noFill/>
          </a:ln>
          <a:effectLst/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044932" y="76800"/>
            <a:ext cx="7813963" cy="797818"/>
          </a:xfrm>
        </p:spPr>
        <p:txBody>
          <a:bodyPr>
            <a:normAutofit/>
          </a:bodyPr>
          <a:lstStyle>
            <a:lvl1pPr>
              <a:defRPr lang="en-US" sz="3600" b="1" kern="1200" dirty="0">
                <a:solidFill>
                  <a:srgbClr val="306DB5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24249" y="1357409"/>
            <a:ext cx="11343502" cy="5090984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3126436" y="6466703"/>
            <a:ext cx="5357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GHD and EMPHNET</a:t>
            </a:r>
            <a:r>
              <a:rPr lang="en-US" b="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:</a:t>
            </a:r>
            <a:r>
              <a:rPr lang="en-US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b="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Working together for better health</a:t>
            </a:r>
            <a:endParaRPr lang="en-US" b="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9" name="Picture 2" descr="EMPHNET With Nam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2131" y="166944"/>
            <a:ext cx="1950009" cy="634453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5886" y="800"/>
            <a:ext cx="2246114" cy="368593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12424"/>
            <a:ext cx="2743200" cy="559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585945"/>
      </p:ext>
    </p:extLst>
  </p:cSld>
  <p:clrMapOvr>
    <a:masterClrMapping/>
  </p:clrMapOvr>
  <p:transition spd="slow">
    <p:cover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-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44844" y="1375719"/>
            <a:ext cx="6886981" cy="5090984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1116013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325" y="0"/>
            <a:ext cx="2531120" cy="1103797"/>
          </a:xfrm>
          <a:prstGeom prst="rect">
            <a:avLst/>
          </a:prstGeom>
          <a:ln>
            <a:noFill/>
          </a:ln>
        </p:spPr>
      </p:pic>
      <p:sp>
        <p:nvSpPr>
          <p:cNvPr id="7" name="Picture Placeholder 2"/>
          <p:cNvSpPr>
            <a:spLocks noGrp="1" noChangeAspect="1"/>
          </p:cNvSpPr>
          <p:nvPr>
            <p:ph type="pic" idx="10"/>
          </p:nvPr>
        </p:nvSpPr>
        <p:spPr>
          <a:xfrm>
            <a:off x="7690318" y="1375719"/>
            <a:ext cx="4280009" cy="5016768"/>
          </a:xfrm>
        </p:spPr>
        <p:txBody>
          <a:bodyPr anchor="t">
            <a:normAutofit/>
          </a:bodyPr>
          <a:lstStyle>
            <a:lvl1pPr marL="0" indent="0">
              <a:buNone/>
              <a:defRPr lang="en-US" sz="2800" kern="1200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126436" y="6466703"/>
            <a:ext cx="5357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GHD and EMPHNET</a:t>
            </a:r>
            <a:r>
              <a:rPr lang="en-US" b="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:</a:t>
            </a:r>
            <a:r>
              <a:rPr lang="en-US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b="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Working together for better health</a:t>
            </a:r>
            <a:endParaRPr lang="en-US" b="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280786" y="76800"/>
            <a:ext cx="6029469" cy="1010866"/>
          </a:xfrm>
        </p:spPr>
        <p:txBody>
          <a:bodyPr>
            <a:normAutofit/>
          </a:bodyPr>
          <a:lstStyle>
            <a:lvl1pPr>
              <a:defRPr lang="en-US" sz="3600" b="1" kern="1200" dirty="0">
                <a:solidFill>
                  <a:srgbClr val="306DB5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2" descr="EMPHNET With Nam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4794" y="120098"/>
            <a:ext cx="26543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12424"/>
            <a:ext cx="2743200" cy="559340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5886" y="800"/>
            <a:ext cx="2246114" cy="3685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51581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-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EMPHNET With Nam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2131" y="166944"/>
            <a:ext cx="1950009" cy="634453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5886" y="800"/>
            <a:ext cx="2246114" cy="36859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4"/>
          <a:stretch/>
        </p:blipFill>
        <p:spPr>
          <a:xfrm>
            <a:off x="41920" y="99284"/>
            <a:ext cx="1950009" cy="775334"/>
          </a:xfrm>
          <a:prstGeom prst="rect">
            <a:avLst/>
          </a:prstGeom>
          <a:ln>
            <a:noFill/>
          </a:ln>
          <a:effectLst/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044932" y="76800"/>
            <a:ext cx="7813963" cy="797818"/>
          </a:xfrm>
        </p:spPr>
        <p:txBody>
          <a:bodyPr>
            <a:normAutofit/>
          </a:bodyPr>
          <a:lstStyle>
            <a:lvl1pPr>
              <a:defRPr lang="en-US" sz="3600" b="1" kern="1200" dirty="0">
                <a:solidFill>
                  <a:srgbClr val="306DB5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24249" y="1357409"/>
            <a:ext cx="11343502" cy="5090984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891562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 userDrawn="1"/>
        </p:nvSpPr>
        <p:spPr>
          <a:xfrm>
            <a:off x="3126436" y="6466703"/>
            <a:ext cx="5357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GHD and EMPHNET</a:t>
            </a:r>
            <a:r>
              <a:rPr lang="en-US" b="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:</a:t>
            </a:r>
            <a:r>
              <a:rPr lang="en-US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b="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Working together for better health</a:t>
            </a:r>
            <a:endParaRPr lang="en-US" b="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961864"/>
      </p:ext>
    </p:extLst>
  </p:cSld>
  <p:clrMapOvr>
    <a:masterClrMapping/>
  </p:clrMapOvr>
  <p:transition spd="slow">
    <p:cover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280786" y="76800"/>
            <a:ext cx="8819065" cy="1010866"/>
          </a:xfrm>
        </p:spPr>
        <p:txBody>
          <a:bodyPr>
            <a:normAutofit/>
          </a:bodyPr>
          <a:lstStyle>
            <a:lvl1pPr>
              <a:defRPr lang="en-US" sz="3600" b="1" kern="1200" dirty="0">
                <a:solidFill>
                  <a:srgbClr val="306DB5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44844" y="1375719"/>
            <a:ext cx="11343502" cy="5090984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1116013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325" y="0"/>
            <a:ext cx="2531120" cy="1103797"/>
          </a:xfrm>
          <a:prstGeom prst="rect">
            <a:avLst/>
          </a:prstGeom>
          <a:ln>
            <a:noFill/>
          </a:ln>
        </p:spPr>
      </p:pic>
      <p:sp>
        <p:nvSpPr>
          <p:cNvPr id="2" name="Rectangle 1"/>
          <p:cNvSpPr/>
          <p:nvPr userDrawn="1"/>
        </p:nvSpPr>
        <p:spPr>
          <a:xfrm>
            <a:off x="3126436" y="6466703"/>
            <a:ext cx="5357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GHD and EMPHNET</a:t>
            </a:r>
            <a:r>
              <a:rPr lang="en-US" b="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:</a:t>
            </a:r>
            <a:r>
              <a:rPr lang="en-US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b="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Working together for better health</a:t>
            </a:r>
            <a:endParaRPr lang="en-US" b="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141915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-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EMPHNET With Nam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2131" y="166944"/>
            <a:ext cx="1950009" cy="634453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44844" y="1375719"/>
            <a:ext cx="6886981" cy="5090984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Picture Placeholder 2"/>
          <p:cNvSpPr>
            <a:spLocks noGrp="1" noChangeAspect="1"/>
          </p:cNvSpPr>
          <p:nvPr>
            <p:ph type="pic" idx="10"/>
          </p:nvPr>
        </p:nvSpPr>
        <p:spPr>
          <a:xfrm>
            <a:off x="7690318" y="1375719"/>
            <a:ext cx="4280009" cy="5016768"/>
          </a:xfrm>
        </p:spPr>
        <p:txBody>
          <a:bodyPr anchor="t">
            <a:normAutofit/>
          </a:bodyPr>
          <a:lstStyle>
            <a:lvl1pPr marL="0" indent="0">
              <a:buNone/>
              <a:defRPr lang="en-US" sz="2800" kern="1200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126436" y="6466703"/>
            <a:ext cx="5357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GHD and EMPHNET</a:t>
            </a:r>
            <a:r>
              <a:rPr lang="en-US" b="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:</a:t>
            </a:r>
            <a:r>
              <a:rPr lang="en-US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b="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Working together for better health</a:t>
            </a:r>
            <a:endParaRPr lang="en-US" b="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4"/>
          <a:stretch/>
        </p:blipFill>
        <p:spPr>
          <a:xfrm>
            <a:off x="41920" y="99284"/>
            <a:ext cx="1950009" cy="775334"/>
          </a:xfrm>
          <a:prstGeom prst="rect">
            <a:avLst/>
          </a:prstGeom>
          <a:ln>
            <a:noFill/>
          </a:ln>
          <a:effectLst/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044932" y="76800"/>
            <a:ext cx="7813963" cy="797818"/>
          </a:xfrm>
        </p:spPr>
        <p:txBody>
          <a:bodyPr>
            <a:normAutofit/>
          </a:bodyPr>
          <a:lstStyle>
            <a:lvl1pPr>
              <a:defRPr lang="en-US" sz="3600" b="1" kern="1200" dirty="0">
                <a:solidFill>
                  <a:srgbClr val="306DB5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5886" y="800"/>
            <a:ext cx="2246114" cy="3685931"/>
          </a:xfrm>
          <a:prstGeom prst="rect">
            <a:avLst/>
          </a:prstGeom>
        </p:spPr>
      </p:pic>
      <p:cxnSp>
        <p:nvCxnSpPr>
          <p:cNvPr id="18" name="Straight Connector 17"/>
          <p:cNvCxnSpPr/>
          <p:nvPr userDrawn="1"/>
        </p:nvCxnSpPr>
        <p:spPr>
          <a:xfrm>
            <a:off x="0" y="891562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1267930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-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4"/>
          <a:stretch/>
        </p:blipFill>
        <p:spPr>
          <a:xfrm>
            <a:off x="41920" y="99284"/>
            <a:ext cx="1950009" cy="775334"/>
          </a:xfrm>
          <a:prstGeom prst="rect">
            <a:avLst/>
          </a:prstGeom>
          <a:ln>
            <a:noFill/>
          </a:ln>
          <a:effectLst/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044932" y="76800"/>
            <a:ext cx="7813963" cy="797818"/>
          </a:xfrm>
        </p:spPr>
        <p:txBody>
          <a:bodyPr>
            <a:normAutofit/>
          </a:bodyPr>
          <a:lstStyle>
            <a:lvl1pPr>
              <a:defRPr lang="en-US" sz="3600" b="1" kern="1200" dirty="0">
                <a:solidFill>
                  <a:srgbClr val="306DB5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24249" y="1357409"/>
            <a:ext cx="11343502" cy="5090984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3126436" y="6466703"/>
            <a:ext cx="5357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GHD and EMPHNET</a:t>
            </a:r>
            <a:r>
              <a:rPr lang="en-US" b="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:</a:t>
            </a:r>
            <a:r>
              <a:rPr lang="en-US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b="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Working together for better health</a:t>
            </a:r>
            <a:endParaRPr lang="en-US" b="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9" name="Picture 2" descr="EMPHNET With Nam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2131" y="166944"/>
            <a:ext cx="1950009" cy="634453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5886" y="3547"/>
            <a:ext cx="2246114" cy="3685931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>
            <a:off x="0" y="891562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121785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1177-ECC6-4F5F-A35F-C47DCA642B53}" type="datetime1">
              <a:rPr lang="id-ID" smtClean="0"/>
              <a:t>08/10/2023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Month Day, Year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5076-91E2-4CFE-A2B7-90E919A4C2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995378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85810-BC04-4AF4-BD33-D38B6A7C1606}" type="datetime1">
              <a:rPr lang="id-ID" smtClean="0"/>
              <a:t>08/10/2023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Month Day, Year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5076-91E2-4CFE-A2B7-90E919A4C2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116074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0C262-BB78-488D-BD4C-843B5BE5B48B}" type="datetime1">
              <a:rPr lang="id-ID" smtClean="0"/>
              <a:t>08/10/2023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Month Day, Year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5076-91E2-4CFE-A2B7-90E919A4C27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5886" y="800"/>
            <a:ext cx="2246114" cy="3685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2968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E6E5E-6BD5-4638-BD1F-B0254D17247A}" type="datetime1">
              <a:rPr lang="id-ID" smtClean="0"/>
              <a:t>08/10/2023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Month Day, Year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5076-91E2-4CFE-A2B7-90E919A4C2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554624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D47D8-56FC-4471-817A-F039E2185F5A}" type="datetime1">
              <a:rPr lang="id-ID" smtClean="0"/>
              <a:t>08/10/2023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Month Day, Year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5076-91E2-4CFE-A2B7-90E919A4C2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40130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07E57-AB23-49DD-9DCE-5436A104ECEB}" type="datetime1">
              <a:rPr lang="id-ID" smtClean="0"/>
              <a:t>08/10/2023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Month Day, Year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A5076-91E2-4CFE-A2B7-90E919A4C27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12424"/>
            <a:ext cx="2743200" cy="559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94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8" r:id="rId2"/>
    <p:sldLayoutId id="2147483730" r:id="rId3"/>
    <p:sldLayoutId id="2147483729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  <p:sldLayoutId id="2147483724" r:id="rId15"/>
    <p:sldLayoutId id="2147483709" r:id="rId16"/>
    <p:sldLayoutId id="2147483711" r:id="rId17"/>
    <p:sldLayoutId id="2147483712" r:id="rId18"/>
    <p:sldLayoutId id="2147483710" r:id="rId19"/>
    <p:sldLayoutId id="2147483731" r:id="rId20"/>
  </p:sldLayoutIdLst>
  <p:transition spd="slow">
    <p:cover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6382138" y="523972"/>
            <a:ext cx="580986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YE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FC7C4D7-45F9-0652-A9D2-54C2F27A8E0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23999" y="1560277"/>
          <a:ext cx="9034078" cy="963549"/>
        </p:xfrm>
        <a:graphic>
          <a:graphicData uri="http://schemas.openxmlformats.org/drawingml/2006/table">
            <a:tbl>
              <a:tblPr firstRow="1" firstCol="1" bandRow="1"/>
              <a:tblGrid>
                <a:gridCol w="9034078">
                  <a:extLst>
                    <a:ext uri="{9D8B030D-6E8A-4147-A177-3AD203B41FA5}">
                      <a16:colId xmlns:a16="http://schemas.microsoft.com/office/drawing/2014/main" val="3982652176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8215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45603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3902667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5BF0263-5618-49D5-B8C9-17A4D2BF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5076-91E2-4CFE-A2B7-90E919A4C27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EB6AFF9-582C-40BB-80B9-CB44C409C2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8957" y="1067208"/>
            <a:ext cx="10524162" cy="194968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Book Antiqua" panose="02040602050305030304" pitchFamily="18" charset="0"/>
              </a:rPr>
              <a:t>Technical Consultation </a:t>
            </a:r>
            <a:br>
              <a:rPr lang="en-US" b="1" dirty="0">
                <a:latin typeface="Book Antiqua" panose="02040602050305030304" pitchFamily="18" charset="0"/>
              </a:rPr>
            </a:br>
            <a:r>
              <a:rPr lang="en-US" b="1" dirty="0">
                <a:latin typeface="Book Antiqua" panose="02040602050305030304" pitchFamily="18" charset="0"/>
              </a:rPr>
              <a:t>on the Medicalization of FGM/C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9E1CED1-3EAB-4681-8BA6-41BE33998A33}"/>
              </a:ext>
            </a:extLst>
          </p:cNvPr>
          <p:cNvSpPr/>
          <p:nvPr/>
        </p:nvSpPr>
        <p:spPr>
          <a:xfrm>
            <a:off x="2826515" y="3335354"/>
            <a:ext cx="6538970" cy="13512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 </a:t>
            </a:r>
            <a:r>
              <a:rPr lang="ar-Y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الاستشارة الفنية فيما يخص  إضفاء الطابع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Y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 الطبي على ختان الإناث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05080376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275AF57-C0A8-4291-89C8-42F098B4D3A2}"/>
              </a:ext>
            </a:extLst>
          </p:cNvPr>
          <p:cNvSpPr/>
          <p:nvPr/>
        </p:nvSpPr>
        <p:spPr>
          <a:xfrm>
            <a:off x="1631508" y="724056"/>
            <a:ext cx="8928983" cy="522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2.1 – The national initiative (Doctors against FGM/C)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67CB2D-E770-4F29-ADB5-605B9306952C}"/>
              </a:ext>
            </a:extLst>
          </p:cNvPr>
          <p:cNvSpPr/>
          <p:nvPr/>
        </p:nvSpPr>
        <p:spPr>
          <a:xfrm>
            <a:off x="133565" y="2116498"/>
            <a:ext cx="5753528" cy="408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Partnership between: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Ministry of Health / Maternal &amp; Child Health Sector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Ministry of State for Family and Population / The National Council for Childhood &amp; Motherhood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UNFPA/ UNICEF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Communication for Healthy Living Project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(CHL) USAID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C639397-D00B-40A8-AF9F-2200C46839E7}"/>
              </a:ext>
            </a:extLst>
          </p:cNvPr>
          <p:cNvSpPr/>
          <p:nvPr/>
        </p:nvSpPr>
        <p:spPr>
          <a:xfrm>
            <a:off x="3736489" y="1385043"/>
            <a:ext cx="5606022" cy="5927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ar-Y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المبادرة الوطنية (أطباء ضد ختان الإناث)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3D3748-05BA-4712-8EC1-CC0E7E328F54}"/>
              </a:ext>
            </a:extLst>
          </p:cNvPr>
          <p:cNvSpPr/>
          <p:nvPr/>
        </p:nvSpPr>
        <p:spPr>
          <a:xfrm>
            <a:off x="5647362" y="2157615"/>
            <a:ext cx="6096000" cy="3362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lnSpc>
                <a:spcPct val="107000"/>
              </a:lnSpc>
            </a:pPr>
            <a:r>
              <a:rPr lang="ar-Y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الشراكة بين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ar-Y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وزارة الصحة / قطاع الصحة الانجابية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ar-Y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وزارة الدولة للأسرة والسكان / المجلس القومي للطفولة والأمومة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ar-Y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صندوق الأمم المتحدة للسكان/ اليونيسيف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ar-Y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التواصل من أجل مشروع الحياة الصحية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(CHL) </a:t>
            </a:r>
            <a:r>
              <a:rPr lang="ar-Y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الوكالة الأمريكية للتنمية الدولية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06831440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92CEBC3-B93C-46ED-8B26-5F96E659FEE2}"/>
              </a:ext>
            </a:extLst>
          </p:cNvPr>
          <p:cNvSpPr/>
          <p:nvPr/>
        </p:nvSpPr>
        <p:spPr>
          <a:xfrm>
            <a:off x="967993" y="716892"/>
            <a:ext cx="1025601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2.2- Guidelines the prevention of Medicalization of</a:t>
            </a:r>
          </a:p>
          <a:p>
            <a:pPr algn="ctr"/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FGM/C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8E7A550-B913-4BE1-AB55-3BDF50BF058C}"/>
              </a:ext>
            </a:extLst>
          </p:cNvPr>
          <p:cNvSpPr/>
          <p:nvPr/>
        </p:nvSpPr>
        <p:spPr>
          <a:xfrm>
            <a:off x="267128" y="2811414"/>
            <a:ext cx="5537772" cy="3329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Health Professionals must be expressly forbidden to perform FGM/C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Any health professional found performing or reported to have performed, FGM/C should be brought to the attention of the appropriate authorities for professional discipline and legal action.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139267-1D71-49D8-9E8D-C614B276CE7E}"/>
              </a:ext>
            </a:extLst>
          </p:cNvPr>
          <p:cNvSpPr/>
          <p:nvPr/>
        </p:nvSpPr>
        <p:spPr>
          <a:xfrm>
            <a:off x="1912802" y="1917221"/>
            <a:ext cx="83663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Y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المبادئ التوجيهية لمنع إضفاء الطابع الطبي على ختان الإناث 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29D118-83DE-4507-84D5-05842BE168FB}"/>
              </a:ext>
            </a:extLst>
          </p:cNvPr>
          <p:cNvSpPr/>
          <p:nvPr/>
        </p:nvSpPr>
        <p:spPr>
          <a:xfrm>
            <a:off x="5719279" y="2886852"/>
            <a:ext cx="6096000" cy="293830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Y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- يجب منع المهنيين الصحيين صراحة من إجراء ختان الإناث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Y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- يجب لفت انتباه السلطات المختصة إلى أي أخصائي صحي يثبت قيامه أو الإبلاغ عن قيامه بتشويه الأعضاء التناسلية الأنثوية/بترها من أجل الانضباط المهني واتخاذ الإجراءات القانونية.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80210066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C583F3C-97CC-4194-A19C-E00CE2576461}"/>
              </a:ext>
            </a:extLst>
          </p:cNvPr>
          <p:cNvSpPr/>
          <p:nvPr/>
        </p:nvSpPr>
        <p:spPr>
          <a:xfrm>
            <a:off x="1057198" y="673284"/>
            <a:ext cx="3300904" cy="6451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2.3 – Continued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9AE81BC-9814-4A88-9BC3-4B52AF2864FA}"/>
              </a:ext>
            </a:extLst>
          </p:cNvPr>
          <p:cNvSpPr/>
          <p:nvPr/>
        </p:nvSpPr>
        <p:spPr>
          <a:xfrm>
            <a:off x="474732" y="1706880"/>
            <a:ext cx="5140504" cy="4515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Health professionals need to  be given appropriate training and support to enable them to counsel  families who expect them to perform FGM/C.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Medical syndicates &amp; concerned NGOs and Human Rights Organizations should have a clear concrete, active and effective role in abolishing attempts for medicalization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78D8BE-AE82-4137-A38A-3BA067858425}"/>
              </a:ext>
            </a:extLst>
          </p:cNvPr>
          <p:cNvSpPr/>
          <p:nvPr/>
        </p:nvSpPr>
        <p:spPr>
          <a:xfrm>
            <a:off x="5621268" y="1575027"/>
            <a:ext cx="6096000" cy="3399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Y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يحتاج العاملون في مجال الصحة إلى الحصول على التدريب والدعم المناسبين لتمكينهم من تقديم المشورة للأسر التي تتوقع منهم إجراء عملية ختان الإناث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Y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- يجب أن يكون لنقابات الأطباء والمنظمات غير الحكومية المعنية ومنظمات حقوق الإنسان دور واضح وملموس وفعال في إلغاء محاولات التطبيب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FB03F5-A695-496A-B661-91EF0D211546}"/>
              </a:ext>
            </a:extLst>
          </p:cNvPr>
          <p:cNvSpPr/>
          <p:nvPr/>
        </p:nvSpPr>
        <p:spPr>
          <a:xfrm>
            <a:off x="9154274" y="528846"/>
            <a:ext cx="856225" cy="645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ar-YE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يتبع</a:t>
            </a:r>
            <a:endParaRPr lang="en-US" sz="3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888896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6EA7C90-CA96-4FE3-ACCD-39D37CDAA52C}"/>
              </a:ext>
            </a:extLst>
          </p:cNvPr>
          <p:cNvSpPr/>
          <p:nvPr/>
        </p:nvSpPr>
        <p:spPr>
          <a:xfrm>
            <a:off x="273978" y="251445"/>
            <a:ext cx="4993629" cy="645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3 - Recommendations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45F8543-D0BE-4E2F-8733-A01A0DD05F6C}"/>
              </a:ext>
            </a:extLst>
          </p:cNvPr>
          <p:cNvSpPr/>
          <p:nvPr/>
        </p:nvSpPr>
        <p:spPr>
          <a:xfrm>
            <a:off x="273978" y="896558"/>
            <a:ext cx="6229564" cy="5798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Effective enactment and enforcement of legislation against FGM/C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Influencing ossia cultural dynamics of FGM/C practice.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Better integration of FGM/C Concerns in Reproductive Health programmers to step up management of complications  resulting from excision and to governess support of the medical professionals towards accelerated abandonment of FGM/C within a generation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1672B2-A1A6-41E7-8FEE-D8B750B027AB}"/>
              </a:ext>
            </a:extLst>
          </p:cNvPr>
          <p:cNvSpPr/>
          <p:nvPr/>
        </p:nvSpPr>
        <p:spPr>
          <a:xfrm>
            <a:off x="8383712" y="251445"/>
            <a:ext cx="2995306" cy="645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YE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التوصيات</a:t>
            </a:r>
            <a:endParaRPr lang="en-US" sz="3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C58244-11A2-46E1-A42E-33F3EEE918D8}"/>
              </a:ext>
            </a:extLst>
          </p:cNvPr>
          <p:cNvSpPr/>
          <p:nvPr/>
        </p:nvSpPr>
        <p:spPr>
          <a:xfrm>
            <a:off x="5822022" y="896558"/>
            <a:ext cx="6096000" cy="4808239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ar-YE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- سن وإنفاذ تشريعات فعالة ضد ختان الإناث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marL="457200" marR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ar-YE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- التأثير على الديناميكيات الاجتماعية والثقافية لممارسة ختان الإناث.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YE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- إدماج أفضل للمخاوف بشأن ختان الإناث في برامج الصحة الإنجابية لتعزيز إدارة المضاعفات الناجمة عن الختان وتنظيم دعم المهنيين الطبيين نحو الإسراع بالتخلي عن ختان الإناث في غضون جيل واحد؛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672123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6EA7C90-CA96-4FE3-ACCD-39D37CDAA52C}"/>
              </a:ext>
            </a:extLst>
          </p:cNvPr>
          <p:cNvSpPr/>
          <p:nvPr/>
        </p:nvSpPr>
        <p:spPr>
          <a:xfrm>
            <a:off x="1283882" y="141137"/>
            <a:ext cx="2262158" cy="6451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Continued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45F8543-D0BE-4E2F-8733-A01A0DD05F6C}"/>
              </a:ext>
            </a:extLst>
          </p:cNvPr>
          <p:cNvSpPr/>
          <p:nvPr/>
        </p:nvSpPr>
        <p:spPr>
          <a:xfrm>
            <a:off x="212333" y="827346"/>
            <a:ext cx="6229564" cy="5946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Consolidating existing partnerships and forging new partnerships especially with the networks of religious leaders, NGOs and civil society organizations , human rights movements , parliamentarians and medical professionals to support abandonment of the practice,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working with the media to make FGM/C a media agenda,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collecting and synthesizing , evidence-based data and;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working with development partners to implement the common framework.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26AE960-CC65-4A04-ABA6-0DE25087CDDE}"/>
              </a:ext>
            </a:extLst>
          </p:cNvPr>
          <p:cNvSpPr/>
          <p:nvPr/>
        </p:nvSpPr>
        <p:spPr>
          <a:xfrm>
            <a:off x="6304986" y="945471"/>
            <a:ext cx="6096000" cy="4218334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algn="r" rtl="1">
              <a:lnSpc>
                <a:spcPct val="107000"/>
              </a:lnSpc>
            </a:pPr>
            <a:r>
              <a:rPr lang="ar-Y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تعزيز الشراكات القائمة وإقامة شراكات جديدة خاصة مع شبكات الزعماء الدينيين والمنظمات غير الحكومية ومنظمات المجتمع المدني وحركات حقوق الإنسان والبرلمانيين والمهنيين الطبيين لدعم التخلي عن هذه الممارسة،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marR="0" indent="-28575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ar-Y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العمل مع وسائل الإعلام لجعل ختان الإناث جدول أعمال إعلامي،</a:t>
            </a:r>
          </a:p>
          <a:p>
            <a:pPr marL="457200" algn="r" rtl="1">
              <a:lnSpc>
                <a:spcPct val="107000"/>
              </a:lnSpc>
            </a:pPr>
            <a:r>
              <a:rPr lang="ar-Y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جمع وتوليف البيانات القائمة على الأدلة و؛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algn="r" rtl="1">
              <a:lnSpc>
                <a:spcPct val="107000"/>
              </a:lnSpc>
            </a:pPr>
            <a:r>
              <a:rPr lang="ar-Y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العمل مع شركاء التنمية لتنفيذ الإطار المشترك.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AC1385-0818-458B-A4B5-E754E187058A}"/>
              </a:ext>
            </a:extLst>
          </p:cNvPr>
          <p:cNvSpPr/>
          <p:nvPr/>
        </p:nvSpPr>
        <p:spPr>
          <a:xfrm>
            <a:off x="9010436" y="182232"/>
            <a:ext cx="856225" cy="645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ar-YE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يتبع</a:t>
            </a:r>
            <a:endParaRPr lang="en-US" sz="3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502460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6382138" y="523972"/>
            <a:ext cx="580986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Y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5BF0263-5618-49D5-B8C9-17A4D2BF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5076-91E2-4CFE-A2B7-90E919A4C276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1616468" y="2550835"/>
            <a:ext cx="9144000" cy="1188003"/>
          </a:xfrm>
        </p:spPr>
        <p:txBody>
          <a:bodyPr/>
          <a:lstStyle/>
          <a:p>
            <a:r>
              <a:rPr lang="en-US" b="1" dirty="0">
                <a:latin typeface="Arial Black" panose="020B0A04020102020204" pitchFamily="34" charset="0"/>
              </a:rPr>
              <a:t>Thank You </a:t>
            </a:r>
            <a:endParaRPr lang="ar-SA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873110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6382138" y="523972"/>
            <a:ext cx="580986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Y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5BF0263-5618-49D5-B8C9-17A4D2BF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5076-91E2-4CFE-A2B7-90E919A4C27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98C2F7-8299-4E75-B1B4-D8762CF1B4A3}"/>
              </a:ext>
            </a:extLst>
          </p:cNvPr>
          <p:cNvSpPr/>
          <p:nvPr/>
        </p:nvSpPr>
        <p:spPr>
          <a:xfrm>
            <a:off x="4816357" y="981172"/>
            <a:ext cx="2559285" cy="645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Outline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295816-C13E-45FB-A86A-562B72E30ECE}"/>
              </a:ext>
            </a:extLst>
          </p:cNvPr>
          <p:cNvSpPr/>
          <p:nvPr/>
        </p:nvSpPr>
        <p:spPr>
          <a:xfrm>
            <a:off x="1038892" y="2706847"/>
            <a:ext cx="3378996" cy="1444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Situation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Actions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Recommendation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13942A3-5C57-4D96-B529-44FDEA4076B3}"/>
              </a:ext>
            </a:extLst>
          </p:cNvPr>
          <p:cNvSpPr/>
          <p:nvPr/>
        </p:nvSpPr>
        <p:spPr>
          <a:xfrm>
            <a:off x="4190745" y="1724252"/>
            <a:ext cx="3810508" cy="718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YE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الخطوط العر</a:t>
            </a:r>
            <a:r>
              <a:rPr lang="ar-D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يضة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8290196-E95C-455E-9F77-AF9AE9BC547B}"/>
              </a:ext>
            </a:extLst>
          </p:cNvPr>
          <p:cNvSpPr/>
          <p:nvPr/>
        </p:nvSpPr>
        <p:spPr>
          <a:xfrm>
            <a:off x="8166751" y="2706847"/>
            <a:ext cx="2700901" cy="1444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07000"/>
              </a:lnSpc>
              <a:buFont typeface="+mj-lt"/>
              <a:buAutoNum type="arabicPeriod"/>
            </a:pPr>
            <a:r>
              <a:rPr lang="ar-Y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الوضع الراهن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ar-Y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الاجراءات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ar-Y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التوصيات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261348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6382138" y="523972"/>
            <a:ext cx="580986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Y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5BF0263-5618-49D5-B8C9-17A4D2BF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5076-91E2-4CFE-A2B7-90E919A4C27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98C2F7-8299-4E75-B1B4-D8762CF1B4A3}"/>
              </a:ext>
            </a:extLst>
          </p:cNvPr>
          <p:cNvSpPr/>
          <p:nvPr/>
        </p:nvSpPr>
        <p:spPr>
          <a:xfrm>
            <a:off x="2358261" y="658615"/>
            <a:ext cx="7475477" cy="645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	 FGM/C in Yemen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295816-C13E-45FB-A86A-562B72E30ECE}"/>
              </a:ext>
            </a:extLst>
          </p:cNvPr>
          <p:cNvSpPr/>
          <p:nvPr/>
        </p:nvSpPr>
        <p:spPr>
          <a:xfrm>
            <a:off x="133565" y="2134949"/>
            <a:ext cx="596243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survey (DHS) in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1991-1992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been shown that the percentage of FGM in Yemen is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21%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in coastal areas: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Hodeida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80%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Hadramout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90 %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Al-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Mahra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98%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results are about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89%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governorates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Hodeida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94.3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Hays district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98%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Al-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Mahra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61.5%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Al-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Ghaida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4A4D50-054A-4A0F-BCFC-6A2C90BED51A}"/>
              </a:ext>
            </a:extLst>
          </p:cNvPr>
          <p:cNvSpPr/>
          <p:nvPr/>
        </p:nvSpPr>
        <p:spPr>
          <a:xfrm>
            <a:off x="5944630" y="2173970"/>
            <a:ext cx="5809862" cy="4245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ar-Y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وقد أظهر المسح (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DHS</a:t>
            </a:r>
            <a:r>
              <a:rPr lang="ar-Y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) </a:t>
            </a:r>
            <a:r>
              <a:rPr lang="ar-YE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1991-1992</a:t>
            </a:r>
            <a:r>
              <a:rPr lang="ar-Y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 أن نسبة تشويه الأعضاء التناسلية الأنثوية في اليمن تبلغ 21% في المناطق الساحلية: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marL="342900" indent="-342900" algn="r" rt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ar-Y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الحديدة </a:t>
            </a:r>
            <a:r>
              <a:rPr lang="ar-YE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80%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marL="342900" indent="-342900" algn="r" rt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ar-Y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حضرموت </a:t>
            </a:r>
            <a:r>
              <a:rPr lang="ar-YE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90%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marL="342900" indent="-342900" algn="r" rt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ar-Y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المهرة </a:t>
            </a:r>
            <a:r>
              <a:rPr lang="ar-YE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98%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marL="342900" indent="-342900" algn="r" rt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ar-Y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النتائج الحالية حوالي </a:t>
            </a:r>
            <a:r>
              <a:rPr lang="ar-YE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89% </a:t>
            </a:r>
            <a:r>
              <a:rPr lang="ar-Y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في المحافظات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marL="342900" indent="-342900" algn="r" rt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ar-Y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الحديدة 94.3 حيس </a:t>
            </a:r>
            <a:r>
              <a:rPr lang="ar-YE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98%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marL="342900" indent="-342900" algn="r" rt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ar-Y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المهرة </a:t>
            </a:r>
            <a:r>
              <a:rPr lang="ar-YE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61.5% </a:t>
            </a:r>
            <a:r>
              <a:rPr lang="ar-Y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في الغيضة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7F910E2-E7EA-4ADA-989E-81B7E0DAA4B0}"/>
              </a:ext>
            </a:extLst>
          </p:cNvPr>
          <p:cNvSpPr/>
          <p:nvPr/>
        </p:nvSpPr>
        <p:spPr>
          <a:xfrm>
            <a:off x="4733289" y="1300998"/>
            <a:ext cx="3297698" cy="655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ar-Y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ختان الإناث في اليمن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9992151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6382138" y="523972"/>
            <a:ext cx="580986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Y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5ED23D7-3972-436F-8704-18D1E22F0192}"/>
              </a:ext>
            </a:extLst>
          </p:cNvPr>
          <p:cNvSpPr/>
          <p:nvPr/>
        </p:nvSpPr>
        <p:spPr>
          <a:xfrm>
            <a:off x="2894089" y="482875"/>
            <a:ext cx="6293898" cy="645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Who perform FGM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498424-6853-4E96-ADC8-452B73A4340F}"/>
              </a:ext>
            </a:extLst>
          </p:cNvPr>
          <p:cNvSpPr/>
          <p:nvPr/>
        </p:nvSpPr>
        <p:spPr>
          <a:xfrm>
            <a:off x="781037" y="3062221"/>
            <a:ext cx="3934801" cy="1237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Midwifes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Nurses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3C27142-CF21-4331-9B72-169E6758C5D8}"/>
              </a:ext>
            </a:extLst>
          </p:cNvPr>
          <p:cNvSpPr/>
          <p:nvPr/>
        </p:nvSpPr>
        <p:spPr>
          <a:xfrm>
            <a:off x="8527551" y="3062220"/>
            <a:ext cx="2627836" cy="1237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ar-Y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القابلات </a:t>
            </a:r>
          </a:p>
          <a:p>
            <a:pPr marL="342900" lvl="0" indent="-342900" algn="r" rtl="1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ar-Y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الممرضات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D393D53-3C50-46FE-9E3B-B761F09E2EEE}"/>
              </a:ext>
            </a:extLst>
          </p:cNvPr>
          <p:cNvSpPr/>
          <p:nvPr/>
        </p:nvSpPr>
        <p:spPr>
          <a:xfrm>
            <a:off x="3871639" y="1278556"/>
            <a:ext cx="4448721" cy="5933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Y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من يقوم بعملية ختان الإناث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60900742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AB90E1E-54B5-4892-BFD6-AE5121B7EE2A}"/>
              </a:ext>
            </a:extLst>
          </p:cNvPr>
          <p:cNvSpPr/>
          <p:nvPr/>
        </p:nvSpPr>
        <p:spPr>
          <a:xfrm>
            <a:off x="2635607" y="676362"/>
            <a:ext cx="6114751" cy="5837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– Type of Instruments used </a:t>
            </a:r>
            <a:endParaRPr lang="en-US" sz="32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BC3576-B543-48D1-AF4D-1367DBAAAC59}"/>
              </a:ext>
            </a:extLst>
          </p:cNvPr>
          <p:cNvSpPr/>
          <p:nvPr/>
        </p:nvSpPr>
        <p:spPr>
          <a:xfrm>
            <a:off x="643848" y="2701525"/>
            <a:ext cx="3434993" cy="1454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Knife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Razor blade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Scissors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4964C3C-8998-42CA-A6C3-3609D899E805}"/>
              </a:ext>
            </a:extLst>
          </p:cNvPr>
          <p:cNvSpPr/>
          <p:nvPr/>
        </p:nvSpPr>
        <p:spPr>
          <a:xfrm>
            <a:off x="4192986" y="1468016"/>
            <a:ext cx="3806028" cy="655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Y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نوع الأدوات المستخدمة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CE4A392-9D7E-456D-9198-07991092D2FE}"/>
              </a:ext>
            </a:extLst>
          </p:cNvPr>
          <p:cNvSpPr/>
          <p:nvPr/>
        </p:nvSpPr>
        <p:spPr>
          <a:xfrm>
            <a:off x="8750358" y="2739697"/>
            <a:ext cx="2373330" cy="1452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ar-Y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سكين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ar-Y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شفرة حلاقة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ar-Y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مقص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33206586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68AA8F2-EBCC-41B5-93F1-F7D245A0BC05}"/>
              </a:ext>
            </a:extLst>
          </p:cNvPr>
          <p:cNvSpPr/>
          <p:nvPr/>
        </p:nvSpPr>
        <p:spPr>
          <a:xfrm>
            <a:off x="3238638" y="707184"/>
            <a:ext cx="4976747" cy="6451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– Types of FGM/C</a:t>
            </a:r>
            <a:endParaRPr lang="en-US" sz="3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422669-9564-4EB3-909B-92744BA8B616}"/>
              </a:ext>
            </a:extLst>
          </p:cNvPr>
          <p:cNvSpPr/>
          <p:nvPr/>
        </p:nvSpPr>
        <p:spPr>
          <a:xfrm>
            <a:off x="606789" y="3003702"/>
            <a:ext cx="2631849" cy="645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Small cut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DF735D4-0ACF-477F-B4E6-E1E2BF35EA75}"/>
              </a:ext>
            </a:extLst>
          </p:cNvPr>
          <p:cNvSpPr/>
          <p:nvPr/>
        </p:nvSpPr>
        <p:spPr>
          <a:xfrm>
            <a:off x="4869950" y="1522755"/>
            <a:ext cx="2897312" cy="655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ar-Y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أنواع ختان الإناث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F49871-738B-4257-AF90-62D0F7FD2A8B}"/>
              </a:ext>
            </a:extLst>
          </p:cNvPr>
          <p:cNvSpPr/>
          <p:nvPr/>
        </p:nvSpPr>
        <p:spPr>
          <a:xfrm>
            <a:off x="9359758" y="3132637"/>
            <a:ext cx="2110431" cy="5927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rtl="1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ar-Y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قطع صغير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296537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41B0670-6D46-4470-BED0-0C4249296805}"/>
              </a:ext>
            </a:extLst>
          </p:cNvPr>
          <p:cNvSpPr/>
          <p:nvPr/>
        </p:nvSpPr>
        <p:spPr>
          <a:xfrm>
            <a:off x="1855095" y="553072"/>
            <a:ext cx="8481809" cy="6451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– Motivation of the health personnel</a:t>
            </a:r>
            <a:endParaRPr lang="en-US" sz="3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D659CDD-2746-4165-B278-ADEF0E9DDFD9}"/>
              </a:ext>
            </a:extLst>
          </p:cNvPr>
          <p:cNvSpPr/>
          <p:nvPr/>
        </p:nvSpPr>
        <p:spPr>
          <a:xfrm>
            <a:off x="834623" y="3210402"/>
            <a:ext cx="2040943" cy="7065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Money</a:t>
            </a:r>
            <a:endParaRPr lang="en-US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0BC5137-5A9E-448E-9951-12B390CFF724}"/>
              </a:ext>
            </a:extLst>
          </p:cNvPr>
          <p:cNvSpPr/>
          <p:nvPr/>
        </p:nvSpPr>
        <p:spPr>
          <a:xfrm>
            <a:off x="3206618" y="1464693"/>
            <a:ext cx="6890028" cy="5927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ar-Y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تحفيز العاملين في المجال الصحي على ختان الاناث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036E3E-7A16-4D9F-BBAB-4DB01E8E5E7B}"/>
              </a:ext>
            </a:extLst>
          </p:cNvPr>
          <p:cNvSpPr/>
          <p:nvPr/>
        </p:nvSpPr>
        <p:spPr>
          <a:xfrm>
            <a:off x="9863895" y="3228382"/>
            <a:ext cx="1326004" cy="7065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rtl="1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ar-YE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المال</a:t>
            </a:r>
            <a:endParaRPr lang="en-US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720335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5">
            <a:extLst>
              <a:ext uri="{FF2B5EF4-FFF2-40B4-BE49-F238E27FC236}">
                <a16:creationId xmlns:a16="http://schemas.microsoft.com/office/drawing/2014/main" id="{0DA79979-24F5-46A0-A16F-B9610D2AD4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704415"/>
              </p:ext>
            </p:extLst>
          </p:nvPr>
        </p:nvGraphicFramePr>
        <p:xfrm>
          <a:off x="856251" y="873303"/>
          <a:ext cx="10479498" cy="539266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493166">
                  <a:extLst>
                    <a:ext uri="{9D8B030D-6E8A-4147-A177-3AD203B41FA5}">
                      <a16:colId xmlns:a16="http://schemas.microsoft.com/office/drawing/2014/main" val="458771247"/>
                    </a:ext>
                  </a:extLst>
                </a:gridCol>
                <a:gridCol w="3493166">
                  <a:extLst>
                    <a:ext uri="{9D8B030D-6E8A-4147-A177-3AD203B41FA5}">
                      <a16:colId xmlns:a16="http://schemas.microsoft.com/office/drawing/2014/main" val="2246476388"/>
                    </a:ext>
                  </a:extLst>
                </a:gridCol>
                <a:gridCol w="3493166">
                  <a:extLst>
                    <a:ext uri="{9D8B030D-6E8A-4147-A177-3AD203B41FA5}">
                      <a16:colId xmlns:a16="http://schemas.microsoft.com/office/drawing/2014/main" val="3609686402"/>
                    </a:ext>
                  </a:extLst>
                </a:gridCol>
              </a:tblGrid>
              <a:tr h="541906">
                <a:tc gridSpan="3">
                  <a:txBody>
                    <a:bodyPr/>
                    <a:lstStyle/>
                    <a:p>
                      <a:pPr algn="ctr" rtl="1"/>
                      <a:r>
                        <a:rPr lang="ar-YE" sz="2800" dirty="0">
                          <a:cs typeface="+mj-cs"/>
                        </a:rPr>
                        <a:t>نسبة المعارف الجيد</a:t>
                      </a:r>
                      <a:r>
                        <a:rPr lang="ar-YE" sz="2800" baseline="0" dirty="0">
                          <a:cs typeface="+mj-cs"/>
                        </a:rPr>
                        <a:t> عند الرجال و النساء حول ختان الاناث للمحافظات و المديريات </a:t>
                      </a:r>
                      <a:endParaRPr lang="ar-SA" sz="2800" dirty="0">
                        <a:cs typeface="+mj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9803587"/>
                  </a:ext>
                </a:extLst>
              </a:tr>
              <a:tr h="478153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Men</a:t>
                      </a:r>
                      <a:r>
                        <a:rPr lang="en-US" sz="2000" b="1" baseline="0" dirty="0"/>
                        <a:t> </a:t>
                      </a:r>
                      <a:r>
                        <a:rPr lang="ar-YE" sz="2000" b="1" baseline="0" dirty="0"/>
                        <a:t> الرجال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Women</a:t>
                      </a:r>
                      <a:r>
                        <a:rPr lang="en-US" sz="2000" b="1" baseline="0" dirty="0"/>
                        <a:t> </a:t>
                      </a:r>
                      <a:r>
                        <a:rPr lang="ar-YE" sz="2000" b="1" baseline="0" dirty="0"/>
                        <a:t> النساء 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baseline="0" dirty="0"/>
                        <a:t>Governorate </a:t>
                      </a:r>
                      <a:endParaRPr lang="ar-SA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944125"/>
                  </a:ext>
                </a:extLst>
              </a:tr>
              <a:tr h="432717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52.6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24.3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err="1"/>
                        <a:t>Hadramout</a:t>
                      </a:r>
                      <a:endParaRPr lang="ar-S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336469"/>
                  </a:ext>
                </a:extLst>
              </a:tr>
              <a:tr h="432717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65.3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52.2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/>
                        <a:t>l-</a:t>
                      </a:r>
                      <a:r>
                        <a:rPr lang="en-US" sz="2000" b="1" dirty="0" err="1"/>
                        <a:t>Hadiedah</a:t>
                      </a:r>
                      <a:endParaRPr lang="ar-S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203188"/>
                  </a:ext>
                </a:extLst>
              </a:tr>
              <a:tr h="432717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11.1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34.6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/>
                        <a:t>Al-</a:t>
                      </a:r>
                      <a:r>
                        <a:rPr lang="en-US" sz="2000" b="1" dirty="0" err="1"/>
                        <a:t>Mahrah</a:t>
                      </a:r>
                      <a:endParaRPr lang="ar-S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781643"/>
                  </a:ext>
                </a:extLst>
              </a:tr>
              <a:tr h="478153">
                <a:tc>
                  <a:txBody>
                    <a:bodyPr/>
                    <a:lstStyle/>
                    <a:p>
                      <a:pPr algn="ctr" rtl="1"/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District</a:t>
                      </a:r>
                      <a:r>
                        <a:rPr lang="en-US" sz="2000" b="1" dirty="0"/>
                        <a:t> </a:t>
                      </a:r>
                      <a:endParaRPr lang="ar-S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198192"/>
                  </a:ext>
                </a:extLst>
              </a:tr>
              <a:tr h="432717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64.0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29.0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/>
                        <a:t>Al-</a:t>
                      </a:r>
                      <a:r>
                        <a:rPr lang="en-US" sz="2000" b="1" dirty="0" err="1"/>
                        <a:t>Mukalla</a:t>
                      </a:r>
                      <a:endParaRPr lang="ar-S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356560"/>
                  </a:ext>
                </a:extLst>
              </a:tr>
              <a:tr h="432717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30.3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29.1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/>
                        <a:t>Al-</a:t>
                      </a:r>
                      <a:r>
                        <a:rPr lang="en-US" sz="2000" b="1" dirty="0" err="1"/>
                        <a:t>Shihr</a:t>
                      </a:r>
                      <a:endParaRPr lang="ar-S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2013944"/>
                  </a:ext>
                </a:extLst>
              </a:tr>
              <a:tr h="432717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30.3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29.1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err="1"/>
                        <a:t>Sayun</a:t>
                      </a:r>
                      <a:endParaRPr lang="ar-S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692989"/>
                  </a:ext>
                </a:extLst>
              </a:tr>
              <a:tr h="432717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46.4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47.0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/>
                        <a:t>Hays</a:t>
                      </a:r>
                      <a:endParaRPr lang="ar-S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412883"/>
                  </a:ext>
                </a:extLst>
              </a:tr>
              <a:tr h="432717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90.5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59.0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/>
                        <a:t>Al-</a:t>
                      </a:r>
                      <a:r>
                        <a:rPr lang="en-US" sz="2000" b="1" dirty="0" err="1"/>
                        <a:t>Khokha</a:t>
                      </a:r>
                      <a:endParaRPr lang="ar-S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04540"/>
                  </a:ext>
                </a:extLst>
              </a:tr>
              <a:tr h="432717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11.1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/>
                        <a:t>34.6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/>
                        <a:t>Al-</a:t>
                      </a:r>
                      <a:r>
                        <a:rPr lang="en-US" sz="2000" b="1" dirty="0" err="1"/>
                        <a:t>Ghaida</a:t>
                      </a:r>
                      <a:endParaRPr lang="ar-S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4875728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F699505F-AEBC-4895-B800-8326B2274BCE}"/>
              </a:ext>
            </a:extLst>
          </p:cNvPr>
          <p:cNvSpPr/>
          <p:nvPr/>
        </p:nvSpPr>
        <p:spPr>
          <a:xfrm>
            <a:off x="856251" y="228190"/>
            <a:ext cx="1212352" cy="645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ctr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 </a:t>
            </a:r>
          </a:p>
        </p:txBody>
      </p:sp>
    </p:spTree>
    <p:extLst>
      <p:ext uri="{BB962C8B-B14F-4D97-AF65-F5344CB8AC3E}">
        <p14:creationId xmlns:p14="http://schemas.microsoft.com/office/powerpoint/2010/main" val="3918642193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61ACCCD-4121-42F2-9296-9330F9BEC5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209518"/>
              </p:ext>
            </p:extLst>
          </p:nvPr>
        </p:nvGraphicFramePr>
        <p:xfrm>
          <a:off x="2899022" y="458093"/>
          <a:ext cx="6556311" cy="1085914"/>
        </p:xfrm>
        <a:graphic>
          <a:graphicData uri="http://schemas.openxmlformats.org/drawingml/2006/table">
            <a:tbl>
              <a:tblPr firstRow="1" firstCol="1" bandRow="1"/>
              <a:tblGrid>
                <a:gridCol w="6556311">
                  <a:extLst>
                    <a:ext uri="{9D8B030D-6E8A-4147-A177-3AD203B41FA5}">
                      <a16:colId xmlns:a16="http://schemas.microsoft.com/office/drawing/2014/main" val="3982652176"/>
                    </a:ext>
                  </a:extLst>
                </a:gridCol>
              </a:tblGrid>
              <a:tr h="24037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821575"/>
                  </a:ext>
                </a:extLst>
              </a:tr>
              <a:tr h="27297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YE" sz="28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+mj-cs"/>
                        </a:rPr>
                        <a:t>نسبة الأشخاص الدي</a:t>
                      </a:r>
                      <a:r>
                        <a:rPr lang="en-US" sz="28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+mj-cs"/>
                        </a:rPr>
                        <a:t>)</a:t>
                      </a:r>
                      <a:r>
                        <a:rPr lang="ar-YE" sz="28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+mj-cs"/>
                        </a:rPr>
                        <a:t> ينفدون سلوك </a:t>
                      </a:r>
                      <a:r>
                        <a:rPr lang="en-US" sz="28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+mj-cs"/>
                        </a:rPr>
                        <a:t>( FGM/C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4560305"/>
                  </a:ext>
                </a:extLst>
              </a:tr>
              <a:tr h="24037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3902667"/>
                  </a:ext>
                </a:extLst>
              </a:tr>
            </a:tbl>
          </a:graphicData>
        </a:graphic>
      </p:graphicFrame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E1A20BF7-27E0-4D52-8BE1-1A09E4159C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072639"/>
              </p:ext>
            </p:extLst>
          </p:nvPr>
        </p:nvGraphicFramePr>
        <p:xfrm>
          <a:off x="2044558" y="1005177"/>
          <a:ext cx="8527550" cy="1077659"/>
        </p:xfrm>
        <a:graphic>
          <a:graphicData uri="http://schemas.openxmlformats.org/drawingml/2006/table">
            <a:tbl>
              <a:tblPr firstRow="1" firstCol="1" bandRow="1"/>
              <a:tblGrid>
                <a:gridCol w="8527550">
                  <a:extLst>
                    <a:ext uri="{9D8B030D-6E8A-4147-A177-3AD203B41FA5}">
                      <a16:colId xmlns:a16="http://schemas.microsoft.com/office/drawing/2014/main" val="3982652176"/>
                    </a:ext>
                  </a:extLst>
                </a:gridCol>
              </a:tblGrid>
              <a:tr h="24037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821575"/>
                  </a:ext>
                </a:extLst>
              </a:tr>
              <a:tr h="27297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Percentage</a:t>
                      </a:r>
                      <a:r>
                        <a:rPr lang="en-US" sz="2800" b="1" kern="1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person performed the circumcision </a:t>
                      </a:r>
                      <a:endParaRPr lang="en-US" sz="28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4560305"/>
                  </a:ext>
                </a:extLst>
              </a:tr>
              <a:tr h="24037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3902667"/>
                  </a:ext>
                </a:extLst>
              </a:tr>
            </a:tbl>
          </a:graphicData>
        </a:graphic>
      </p:graphicFrame>
      <p:graphicFrame>
        <p:nvGraphicFramePr>
          <p:cNvPr id="6" name="مخطط 12">
            <a:extLst>
              <a:ext uri="{FF2B5EF4-FFF2-40B4-BE49-F238E27FC236}">
                <a16:creationId xmlns:a16="http://schemas.microsoft.com/office/drawing/2014/main" id="{6FD4970E-4B09-446E-A7F8-A263EFF4A0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3445893"/>
              </p:ext>
            </p:extLst>
          </p:nvPr>
        </p:nvGraphicFramePr>
        <p:xfrm>
          <a:off x="1803431" y="1767155"/>
          <a:ext cx="9009804" cy="4301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E1B54C43-0045-49A0-A48A-F3FF636EE8E0}"/>
              </a:ext>
            </a:extLst>
          </p:cNvPr>
          <p:cNvSpPr/>
          <p:nvPr/>
        </p:nvSpPr>
        <p:spPr>
          <a:xfrm>
            <a:off x="569895" y="355937"/>
            <a:ext cx="1212352" cy="645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ctr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 </a:t>
            </a:r>
          </a:p>
        </p:txBody>
      </p:sp>
    </p:spTree>
    <p:extLst>
      <p:ext uri="{BB962C8B-B14F-4D97-AF65-F5344CB8AC3E}">
        <p14:creationId xmlns:p14="http://schemas.microsoft.com/office/powerpoint/2010/main" val="3701950746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GHD Slide Ma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2F064E5A703E439E850289ECA01790" ma:contentTypeVersion="5" ma:contentTypeDescription="Create a new document." ma:contentTypeScope="" ma:versionID="ac762f90b83d30592cf1fdf223e03bf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6dff844d7e97780280f8d89f8b7fd5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4BAA57F-10EE-4F19-8429-4702CB149E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B7C14A-BEC8-41ED-8E17-E22FFC53A9E5}">
  <ds:schemaRefs>
    <ds:schemaRef ds:uri="http://purl.org/dc/dcmitype/"/>
    <ds:schemaRef ds:uri="http://purl.org/dc/terms/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D91A33F-0708-4BFF-A4D0-55CDF9C83D1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23370</TotalTime>
  <Words>826</Words>
  <Application>Microsoft Office PowerPoint</Application>
  <PresentationFormat>Widescreen</PresentationFormat>
  <Paragraphs>150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Arial Black</vt:lpstr>
      <vt:lpstr>Book Antiqua</vt:lpstr>
      <vt:lpstr>Calibri</vt:lpstr>
      <vt:lpstr>Calibri Light</vt:lpstr>
      <vt:lpstr>Times New Roman</vt:lpstr>
      <vt:lpstr>Wingdings</vt:lpstr>
      <vt:lpstr>GHD Slide Master</vt:lpstr>
      <vt:lpstr>Technical Consultation  on the Medicalization of FGM/C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</vt:lpstr>
    </vt:vector>
  </TitlesOfParts>
  <Company>SignAddict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EMPHNET PPT Template</dc:title>
  <dc:creator>Alison Thompson</dc:creator>
  <cp:keywords/>
  <cp:lastModifiedBy>MSQ</cp:lastModifiedBy>
  <cp:revision>1675</cp:revision>
  <cp:lastPrinted>2023-10-09T01:40:52Z</cp:lastPrinted>
  <dcterms:created xsi:type="dcterms:W3CDTF">2014-09-15T07:14:39Z</dcterms:created>
  <dcterms:modified xsi:type="dcterms:W3CDTF">2023-10-09T01:40:52Z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0x010100212F064E5A703E439E850289ECA01790</vt:lpwstr>
  </property>
  <property fmtid="{D5CDD505-2E9C-101B-9397-08002B2CF9AE}" pid="3" name="_dlc_DocIdItemGuid">
    <vt:lpwstr>7d1e118b-c97d-440f-adb6-07ee1117adaa</vt:lpwstr>
  </property>
  <property fmtid="{D5CDD505-2E9C-101B-9397-08002B2CF9AE}" pid="4" name="Countries">
    <vt:lpwstr/>
  </property>
  <property fmtid="{D5CDD505-2E9C-101B-9397-08002B2CF9AE}" pid="5" name="TaxKeyword">
    <vt:lpwstr/>
  </property>
  <property fmtid="{D5CDD505-2E9C-101B-9397-08002B2CF9AE}" pid="6" name="DocumentStructure">
    <vt:lpwstr>17;#Presentations|979df54c-8462-412a-9f10-a30fe6b374a2</vt:lpwstr>
  </property>
  <property fmtid="{D5CDD505-2E9C-101B-9397-08002B2CF9AE}" pid="7" name="Funder">
    <vt:lpwstr/>
  </property>
  <property fmtid="{D5CDD505-2E9C-101B-9397-08002B2CF9AE}" pid="8" name="FiscalYear">
    <vt:lpwstr>1;#2014-2015|17ee6b0c-6a04-4179-a572-837ca7140947</vt:lpwstr>
  </property>
  <property fmtid="{D5CDD505-2E9C-101B-9397-08002B2CF9AE}" pid="9" name="DocumentType">
    <vt:lpwstr/>
  </property>
</Properties>
</file>