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2.xml" ContentType="application/vnd.openxmlformats-officedocument.theme+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307" r:id="rId2"/>
    <p:sldId id="308" r:id="rId3"/>
    <p:sldId id="309" r:id="rId4"/>
    <p:sldId id="310" r:id="rId5"/>
    <p:sldId id="315" r:id="rId6"/>
    <p:sldId id="314" r:id="rId7"/>
    <p:sldId id="313" r:id="rId8"/>
    <p:sldId id="312" r:id="rId9"/>
    <p:sldId id="311" r:id="rId10"/>
    <p:sldId id="316" r:id="rId11"/>
  </p:sldIdLst>
  <p:sldSz cx="9144000" cy="6858000" type="screen4x3"/>
  <p:notesSz cx="6797675" cy="9925050"/>
  <p:defaultTextStyle>
    <a:defPPr>
      <a:defRPr lang="fr-FR"/>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CCFFFF"/>
    <a:srgbClr val="FF6699"/>
    <a:srgbClr val="990000"/>
    <a:srgbClr val="669900"/>
    <a:srgbClr val="006600"/>
    <a:srgbClr val="CC00FF"/>
    <a:srgbClr val="FFFFCC"/>
    <a:srgbClr val="CCFF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0256" autoAdjust="0"/>
  </p:normalViewPr>
  <p:slideViewPr>
    <p:cSldViewPr>
      <p:cViewPr varScale="1">
        <p:scale>
          <a:sx n="105" d="100"/>
          <a:sy n="105" d="100"/>
        </p:scale>
        <p:origin x="-1782" y="-7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1"/>
            <a:ext cx="2945293" cy="496089"/>
          </a:xfrm>
          <a:prstGeom prst="rect">
            <a:avLst/>
          </a:prstGeom>
          <a:noFill/>
          <a:ln w="9525">
            <a:noFill/>
            <a:miter lim="800000"/>
            <a:headEnd/>
            <a:tailEnd/>
          </a:ln>
          <a:effectLst/>
        </p:spPr>
        <p:txBody>
          <a:bodyPr vert="horz" wrap="square" lIns="94348" tIns="47174" rIns="94348" bIns="47174" numCol="1" anchor="t" anchorCtr="0" compatLnSpc="1">
            <a:prstTxWarp prst="textNoShape">
              <a:avLst/>
            </a:prstTxWarp>
          </a:bodyPr>
          <a:lstStyle>
            <a:lvl1pPr defTabSz="942975" eaLnBrk="1" hangingPunct="1">
              <a:defRPr sz="1200">
                <a:effectLst>
                  <a:outerShdw blurRad="38100" dist="38100" dir="2700000" algn="tl">
                    <a:srgbClr val="C0C0C0"/>
                  </a:outerShdw>
                </a:effectLst>
              </a:defRPr>
            </a:lvl1pPr>
          </a:lstStyle>
          <a:p>
            <a:pPr>
              <a:defRPr/>
            </a:pPr>
            <a:endParaRPr lang="fr-FR"/>
          </a:p>
        </p:txBody>
      </p:sp>
      <p:sp>
        <p:nvSpPr>
          <p:cNvPr id="49155" name="Rectangle 3"/>
          <p:cNvSpPr>
            <a:spLocks noGrp="1" noChangeArrowheads="1"/>
          </p:cNvSpPr>
          <p:nvPr>
            <p:ph type="dt" sz="quarter" idx="1"/>
          </p:nvPr>
        </p:nvSpPr>
        <p:spPr bwMode="auto">
          <a:xfrm>
            <a:off x="3852382" y="1"/>
            <a:ext cx="2945293" cy="496089"/>
          </a:xfrm>
          <a:prstGeom prst="rect">
            <a:avLst/>
          </a:prstGeom>
          <a:noFill/>
          <a:ln w="9525">
            <a:noFill/>
            <a:miter lim="800000"/>
            <a:headEnd/>
            <a:tailEnd/>
          </a:ln>
          <a:effectLst/>
        </p:spPr>
        <p:txBody>
          <a:bodyPr vert="horz" wrap="square" lIns="94348" tIns="47174" rIns="94348" bIns="47174" numCol="1" anchor="t" anchorCtr="0" compatLnSpc="1">
            <a:prstTxWarp prst="textNoShape">
              <a:avLst/>
            </a:prstTxWarp>
          </a:bodyPr>
          <a:lstStyle>
            <a:lvl1pPr algn="r" defTabSz="942975" eaLnBrk="1" hangingPunct="1">
              <a:defRPr sz="1200">
                <a:effectLst>
                  <a:outerShdw blurRad="38100" dist="38100" dir="2700000" algn="tl">
                    <a:srgbClr val="C0C0C0"/>
                  </a:outerShdw>
                </a:effectLst>
              </a:defRPr>
            </a:lvl1pPr>
          </a:lstStyle>
          <a:p>
            <a:pPr>
              <a:defRPr/>
            </a:pPr>
            <a:endParaRPr lang="fr-FR"/>
          </a:p>
        </p:txBody>
      </p:sp>
      <p:sp>
        <p:nvSpPr>
          <p:cNvPr id="49156" name="Rectangle 4"/>
          <p:cNvSpPr>
            <a:spLocks noGrp="1" noChangeArrowheads="1"/>
          </p:cNvSpPr>
          <p:nvPr>
            <p:ph type="ftr" sz="quarter" idx="2"/>
          </p:nvPr>
        </p:nvSpPr>
        <p:spPr bwMode="auto">
          <a:xfrm>
            <a:off x="0" y="9428962"/>
            <a:ext cx="2945293" cy="496088"/>
          </a:xfrm>
          <a:prstGeom prst="rect">
            <a:avLst/>
          </a:prstGeom>
          <a:noFill/>
          <a:ln w="9525">
            <a:noFill/>
            <a:miter lim="800000"/>
            <a:headEnd/>
            <a:tailEnd/>
          </a:ln>
          <a:effectLst/>
        </p:spPr>
        <p:txBody>
          <a:bodyPr vert="horz" wrap="square" lIns="94348" tIns="47174" rIns="94348" bIns="47174" numCol="1" anchor="b" anchorCtr="0" compatLnSpc="1">
            <a:prstTxWarp prst="textNoShape">
              <a:avLst/>
            </a:prstTxWarp>
          </a:bodyPr>
          <a:lstStyle>
            <a:lvl1pPr defTabSz="942975" eaLnBrk="1" hangingPunct="1">
              <a:defRPr sz="1200">
                <a:effectLst>
                  <a:outerShdw blurRad="38100" dist="38100" dir="2700000" algn="tl">
                    <a:srgbClr val="C0C0C0"/>
                  </a:outerShdw>
                </a:effectLst>
              </a:defRPr>
            </a:lvl1pPr>
          </a:lstStyle>
          <a:p>
            <a:pPr>
              <a:defRPr/>
            </a:pPr>
            <a:endParaRPr lang="fr-FR"/>
          </a:p>
        </p:txBody>
      </p:sp>
      <p:sp>
        <p:nvSpPr>
          <p:cNvPr id="49157" name="Rectangle 5"/>
          <p:cNvSpPr>
            <a:spLocks noGrp="1" noChangeArrowheads="1"/>
          </p:cNvSpPr>
          <p:nvPr>
            <p:ph type="sldNum" sz="quarter" idx="3"/>
          </p:nvPr>
        </p:nvSpPr>
        <p:spPr bwMode="auto">
          <a:xfrm>
            <a:off x="3852382" y="9428962"/>
            <a:ext cx="2945293" cy="496088"/>
          </a:xfrm>
          <a:prstGeom prst="rect">
            <a:avLst/>
          </a:prstGeom>
          <a:noFill/>
          <a:ln w="9525">
            <a:noFill/>
            <a:miter lim="800000"/>
            <a:headEnd/>
            <a:tailEnd/>
          </a:ln>
          <a:effectLst/>
        </p:spPr>
        <p:txBody>
          <a:bodyPr vert="horz" wrap="square" lIns="94348" tIns="47174" rIns="94348" bIns="47174" numCol="1" anchor="b" anchorCtr="0" compatLnSpc="1">
            <a:prstTxWarp prst="textNoShape">
              <a:avLst/>
            </a:prstTxWarp>
          </a:bodyPr>
          <a:lstStyle>
            <a:lvl1pPr algn="r" defTabSz="942975" eaLnBrk="1" hangingPunct="1">
              <a:defRPr sz="1200">
                <a:effectLst>
                  <a:outerShdw blurRad="38100" dist="38100" dir="2700000" algn="tl">
                    <a:srgbClr val="C0C0C0"/>
                  </a:outerShdw>
                </a:effectLst>
              </a:defRPr>
            </a:lvl1pPr>
          </a:lstStyle>
          <a:p>
            <a:fld id="{B550A95A-0475-4FE1-86E0-B446042E6E49}" type="slidenum">
              <a:rPr lang="fr-FR" altLang="fr-FR"/>
              <a:pPr/>
              <a:t>‹N°›</a:t>
            </a:fld>
            <a:endParaRPr lang="fr-FR" alt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5293" cy="496089"/>
          </a:xfrm>
          <a:prstGeom prst="rect">
            <a:avLst/>
          </a:prstGeom>
        </p:spPr>
        <p:txBody>
          <a:bodyPr vert="horz" lIns="91440" tIns="45720" rIns="91440" bIns="45720" rtlCol="0"/>
          <a:lstStyle>
            <a:lvl1pPr algn="l" eaLnBrk="1" hangingPunct="1">
              <a:defRPr sz="1200">
                <a:effectLst>
                  <a:outerShdw blurRad="38100" dist="38100" dir="2700000" algn="tl">
                    <a:srgbClr val="000000">
                      <a:alpha val="43137"/>
                    </a:srgbClr>
                  </a:outerShdw>
                </a:effectLst>
              </a:defRPr>
            </a:lvl1pPr>
          </a:lstStyle>
          <a:p>
            <a:pPr>
              <a:defRPr/>
            </a:pPr>
            <a:endParaRPr lang="fr-FR"/>
          </a:p>
        </p:txBody>
      </p:sp>
      <p:sp>
        <p:nvSpPr>
          <p:cNvPr id="3" name="Espace réservé de la date 2"/>
          <p:cNvSpPr>
            <a:spLocks noGrp="1"/>
          </p:cNvSpPr>
          <p:nvPr>
            <p:ph type="dt" idx="1"/>
          </p:nvPr>
        </p:nvSpPr>
        <p:spPr>
          <a:xfrm>
            <a:off x="3850815" y="1"/>
            <a:ext cx="2945293" cy="496089"/>
          </a:xfrm>
          <a:prstGeom prst="rect">
            <a:avLst/>
          </a:prstGeom>
        </p:spPr>
        <p:txBody>
          <a:bodyPr vert="horz" lIns="91440" tIns="45720" rIns="91440" bIns="45720" rtlCol="0"/>
          <a:lstStyle>
            <a:lvl1pPr algn="r" eaLnBrk="1" hangingPunct="1">
              <a:defRPr sz="1200">
                <a:effectLst>
                  <a:outerShdw blurRad="38100" dist="38100" dir="2700000" algn="tl">
                    <a:srgbClr val="000000">
                      <a:alpha val="43137"/>
                    </a:srgbClr>
                  </a:outerShdw>
                </a:effectLst>
              </a:defRPr>
            </a:lvl1pPr>
          </a:lstStyle>
          <a:p>
            <a:pPr>
              <a:defRPr/>
            </a:pPr>
            <a:fld id="{1E9F6E93-3836-415E-B8A5-C2A3FDB164D2}" type="datetimeFigureOut">
              <a:rPr lang="fr-FR"/>
              <a:pPr>
                <a:defRPr/>
              </a:pPr>
              <a:t>09/10/2023</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79924" y="4713663"/>
            <a:ext cx="5437827" cy="4466436"/>
          </a:xfrm>
          <a:prstGeom prst="rect">
            <a:avLst/>
          </a:prstGeom>
        </p:spPr>
        <p:txBody>
          <a:bodyPr vert="horz" lIns="91440" tIns="45720" rIns="91440" bIns="45720" rtlCol="0">
            <a:normAutofit/>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p:cNvSpPr>
            <a:spLocks noGrp="1"/>
          </p:cNvSpPr>
          <p:nvPr>
            <p:ph type="ftr" sz="quarter" idx="4"/>
          </p:nvPr>
        </p:nvSpPr>
        <p:spPr>
          <a:xfrm>
            <a:off x="0" y="9427325"/>
            <a:ext cx="2945293" cy="496089"/>
          </a:xfrm>
          <a:prstGeom prst="rect">
            <a:avLst/>
          </a:prstGeom>
        </p:spPr>
        <p:txBody>
          <a:bodyPr vert="horz" lIns="91440" tIns="45720" rIns="91440" bIns="45720" rtlCol="0" anchor="b"/>
          <a:lstStyle>
            <a:lvl1pPr algn="l" eaLnBrk="1" hangingPunct="1">
              <a:defRPr sz="1200">
                <a:effectLst>
                  <a:outerShdw blurRad="38100" dist="38100" dir="2700000" algn="tl">
                    <a:srgbClr val="000000">
                      <a:alpha val="43137"/>
                    </a:srgbClr>
                  </a:outerShdw>
                </a:effectLst>
              </a:defRPr>
            </a:lvl1pPr>
          </a:lstStyle>
          <a:p>
            <a:pPr>
              <a:defRPr/>
            </a:pPr>
            <a:endParaRPr lang="fr-FR"/>
          </a:p>
        </p:txBody>
      </p:sp>
      <p:sp>
        <p:nvSpPr>
          <p:cNvPr id="7" name="Espace réservé du numéro de diapositive 6"/>
          <p:cNvSpPr>
            <a:spLocks noGrp="1"/>
          </p:cNvSpPr>
          <p:nvPr>
            <p:ph type="sldNum" sz="quarter" idx="5"/>
          </p:nvPr>
        </p:nvSpPr>
        <p:spPr>
          <a:xfrm>
            <a:off x="3850815" y="9427325"/>
            <a:ext cx="2945293" cy="496089"/>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C0C0C0"/>
                  </a:outerShdw>
                </a:effectLst>
              </a:defRPr>
            </a:lvl1pPr>
          </a:lstStyle>
          <a:p>
            <a:fld id="{DFAC3D0B-244D-4375-9024-6290E1E2BA91}" type="slidenum">
              <a:rPr lang="fr-FR" altLang="fr-FR"/>
              <a:pPr/>
              <a:t>‹N°›</a:t>
            </a:fld>
            <a:endParaRPr lang="fr-FR" alt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fld id="{D83F2E6E-1B39-462A-A2B2-D7B51FFFA287}" type="slidenum">
              <a:rPr lang="fr-FR" altLang="fr-FR"/>
              <a:pPr/>
              <a:t>‹N°›</a:t>
            </a:fld>
            <a:endParaRPr lang="fr-FR" altLang="fr-F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fld id="{05523C7C-9194-4E87-9B04-DD719A75B873}" type="slidenum">
              <a:rPr lang="fr-FR" altLang="fr-FR"/>
              <a:pPr/>
              <a:t>‹N°›</a:t>
            </a:fld>
            <a:endParaRPr lang="fr-FR" altLang="fr-F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15100" y="609600"/>
            <a:ext cx="1943100" cy="5486400"/>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685800" y="609600"/>
            <a:ext cx="5676900" cy="54864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fld id="{CA383E21-CC99-44BA-B4C4-8998CEDA33C4}" type="slidenum">
              <a:rPr lang="fr-FR" altLang="fr-FR"/>
              <a:pPr/>
              <a:t>‹N°›</a:t>
            </a:fld>
            <a:endParaRPr lang="fr-FR" altLang="fr-F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re. Texte et image de la bibliothèque">
    <p:spTree>
      <p:nvGrpSpPr>
        <p:cNvPr id="1" name=""/>
        <p:cNvGrpSpPr/>
        <p:nvPr/>
      </p:nvGrpSpPr>
      <p:grpSpPr>
        <a:xfrm>
          <a:off x="0" y="0"/>
          <a:ext cx="0" cy="0"/>
          <a:chOff x="0" y="0"/>
          <a:chExt cx="0" cy="0"/>
        </a:xfrm>
      </p:grpSpPr>
      <p:sp>
        <p:nvSpPr>
          <p:cNvPr id="2" name="Titre 1"/>
          <p:cNvSpPr>
            <a:spLocks noGrp="1"/>
          </p:cNvSpPr>
          <p:nvPr>
            <p:ph type="title"/>
          </p:nvPr>
        </p:nvSpPr>
        <p:spPr>
          <a:xfrm>
            <a:off x="685800" y="609600"/>
            <a:ext cx="7772400" cy="1143000"/>
          </a:xfrm>
        </p:spPr>
        <p:txBody>
          <a:bodyPr/>
          <a:lstStyle/>
          <a:p>
            <a:r>
              <a:rPr lang="fr-FR"/>
              <a:t>Cliquez pour modifier le style du titre</a:t>
            </a:r>
          </a:p>
        </p:txBody>
      </p:sp>
      <p:sp>
        <p:nvSpPr>
          <p:cNvPr id="3" name="Espace réservé du texte 2"/>
          <p:cNvSpPr>
            <a:spLocks noGrp="1"/>
          </p:cNvSpPr>
          <p:nvPr>
            <p:ph type="body" sz="half" idx="1"/>
          </p:nvPr>
        </p:nvSpPr>
        <p:spPr>
          <a:xfrm>
            <a:off x="685800" y="1981200"/>
            <a:ext cx="3810000" cy="41148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image de la bibliothèque 3"/>
          <p:cNvSpPr>
            <a:spLocks noGrp="1"/>
          </p:cNvSpPr>
          <p:nvPr>
            <p:ph type="clipArt" sz="half" idx="2"/>
          </p:nvPr>
        </p:nvSpPr>
        <p:spPr>
          <a:xfrm>
            <a:off x="4648200" y="1981200"/>
            <a:ext cx="3810000" cy="4114800"/>
          </a:xfrm>
        </p:spPr>
        <p:txBody>
          <a:bodyPr/>
          <a:lstStyle/>
          <a:p>
            <a:pPr lvl="0"/>
            <a:endParaRPr lang="fr-FR" noProof="0"/>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fld id="{94497DA4-A5D5-460F-8CED-8A1251785950}" type="slidenum">
              <a:rPr lang="fr-FR" altLang="fr-FR"/>
              <a:pPr/>
              <a:t>‹N°›</a:t>
            </a:fld>
            <a:endParaRPr lang="fr-FR" altLang="fr-F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fld id="{0D259522-20E9-4D4D-BB74-24825B441621}" type="slidenum">
              <a:rPr lang="fr-FR" altLang="fr-FR"/>
              <a:pPr/>
              <a:t>‹N°›</a:t>
            </a:fld>
            <a:endParaRPr lang="fr-FR" altLang="fr-F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fld id="{AFE059A2-1FD4-4A95-8653-019C4E43CC94}" type="slidenum">
              <a:rPr lang="fr-FR" altLang="fr-FR"/>
              <a:pPr/>
              <a:t>‹N°›</a:t>
            </a:fld>
            <a:endParaRPr lang="fr-FR" altLang="fr-F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fld id="{2D5937E3-AA60-4F06-B3A1-76B9D9C993E4}" type="slidenum">
              <a:rPr lang="fr-FR" altLang="fr-FR"/>
              <a:pPr/>
              <a:t>‹N°›</a:t>
            </a:fld>
            <a:endParaRPr lang="fr-FR" altLang="fr-F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4"/>
          <p:cNvSpPr>
            <a:spLocks noGrp="1" noChangeArrowheads="1"/>
          </p:cNvSpPr>
          <p:nvPr>
            <p:ph type="dt" sz="half" idx="10"/>
          </p:nvPr>
        </p:nvSpPr>
        <p:spPr>
          <a:ln/>
        </p:spPr>
        <p:txBody>
          <a:bodyPr/>
          <a:lstStyle>
            <a:lvl1pPr>
              <a:defRPr/>
            </a:lvl1pPr>
          </a:lstStyle>
          <a:p>
            <a:pPr>
              <a:defRPr/>
            </a:pPr>
            <a:endParaRPr lang="fr-FR"/>
          </a:p>
        </p:txBody>
      </p:sp>
      <p:sp>
        <p:nvSpPr>
          <p:cNvPr id="8" name="Rectangle 5"/>
          <p:cNvSpPr>
            <a:spLocks noGrp="1" noChangeArrowheads="1"/>
          </p:cNvSpPr>
          <p:nvPr>
            <p:ph type="ftr" sz="quarter" idx="11"/>
          </p:nvPr>
        </p:nvSpPr>
        <p:spPr>
          <a:ln/>
        </p:spPr>
        <p:txBody>
          <a:bodyPr/>
          <a:lstStyle>
            <a:lvl1pPr>
              <a:defRPr/>
            </a:lvl1pPr>
          </a:lstStyle>
          <a:p>
            <a:pPr>
              <a:defRPr/>
            </a:pPr>
            <a:endParaRPr lang="fr-FR"/>
          </a:p>
        </p:txBody>
      </p:sp>
      <p:sp>
        <p:nvSpPr>
          <p:cNvPr id="9" name="Rectangle 6"/>
          <p:cNvSpPr>
            <a:spLocks noGrp="1" noChangeArrowheads="1"/>
          </p:cNvSpPr>
          <p:nvPr>
            <p:ph type="sldNum" sz="quarter" idx="12"/>
          </p:nvPr>
        </p:nvSpPr>
        <p:spPr>
          <a:ln/>
        </p:spPr>
        <p:txBody>
          <a:bodyPr/>
          <a:lstStyle>
            <a:lvl1pPr>
              <a:defRPr/>
            </a:lvl1pPr>
          </a:lstStyle>
          <a:p>
            <a:fld id="{49A79BDF-88D4-4954-B1C2-F3DC69FD9A22}" type="slidenum">
              <a:rPr lang="fr-FR" altLang="fr-FR"/>
              <a:pPr/>
              <a:t>‹N°›</a:t>
            </a:fld>
            <a:endParaRPr lang="fr-FR" altLang="fr-F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Rectangle 4"/>
          <p:cNvSpPr>
            <a:spLocks noGrp="1" noChangeArrowheads="1"/>
          </p:cNvSpPr>
          <p:nvPr>
            <p:ph type="dt" sz="half" idx="10"/>
          </p:nvPr>
        </p:nvSpPr>
        <p:spPr>
          <a:ln/>
        </p:spPr>
        <p:txBody>
          <a:bodyPr/>
          <a:lstStyle>
            <a:lvl1pPr>
              <a:defRPr/>
            </a:lvl1pPr>
          </a:lstStyle>
          <a:p>
            <a:pPr>
              <a:defRPr/>
            </a:pPr>
            <a:endParaRPr lang="fr-FR"/>
          </a:p>
        </p:txBody>
      </p:sp>
      <p:sp>
        <p:nvSpPr>
          <p:cNvPr id="4" name="Rectangle 5"/>
          <p:cNvSpPr>
            <a:spLocks noGrp="1" noChangeArrowheads="1"/>
          </p:cNvSpPr>
          <p:nvPr>
            <p:ph type="ftr" sz="quarter" idx="11"/>
          </p:nvPr>
        </p:nvSpPr>
        <p:spPr>
          <a:ln/>
        </p:spPr>
        <p:txBody>
          <a:bodyPr/>
          <a:lstStyle>
            <a:lvl1pPr>
              <a:defRPr/>
            </a:lvl1pPr>
          </a:lstStyle>
          <a:p>
            <a:pPr>
              <a:defRPr/>
            </a:pPr>
            <a:endParaRPr lang="fr-FR"/>
          </a:p>
        </p:txBody>
      </p:sp>
      <p:sp>
        <p:nvSpPr>
          <p:cNvPr id="5" name="Rectangle 6"/>
          <p:cNvSpPr>
            <a:spLocks noGrp="1" noChangeArrowheads="1"/>
          </p:cNvSpPr>
          <p:nvPr>
            <p:ph type="sldNum" sz="quarter" idx="12"/>
          </p:nvPr>
        </p:nvSpPr>
        <p:spPr>
          <a:ln/>
        </p:spPr>
        <p:txBody>
          <a:bodyPr/>
          <a:lstStyle>
            <a:lvl1pPr>
              <a:defRPr/>
            </a:lvl1pPr>
          </a:lstStyle>
          <a:p>
            <a:fld id="{C28925C8-47AB-43E2-987A-EA608413488D}" type="slidenum">
              <a:rPr lang="fr-FR" altLang="fr-FR"/>
              <a:pPr/>
              <a:t>‹N°›</a:t>
            </a:fld>
            <a:endParaRPr lang="fr-FR" altLang="fr-F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fr-FR"/>
          </a:p>
        </p:txBody>
      </p:sp>
      <p:sp>
        <p:nvSpPr>
          <p:cNvPr id="3" name="Rectangle 5"/>
          <p:cNvSpPr>
            <a:spLocks noGrp="1" noChangeArrowheads="1"/>
          </p:cNvSpPr>
          <p:nvPr>
            <p:ph type="ftr" sz="quarter" idx="11"/>
          </p:nvPr>
        </p:nvSpPr>
        <p:spPr>
          <a:ln/>
        </p:spPr>
        <p:txBody>
          <a:bodyPr/>
          <a:lstStyle>
            <a:lvl1pPr>
              <a:defRPr/>
            </a:lvl1pPr>
          </a:lstStyle>
          <a:p>
            <a:pPr>
              <a:defRPr/>
            </a:pPr>
            <a:endParaRPr lang="fr-FR"/>
          </a:p>
        </p:txBody>
      </p:sp>
      <p:sp>
        <p:nvSpPr>
          <p:cNvPr id="4" name="Rectangle 6"/>
          <p:cNvSpPr>
            <a:spLocks noGrp="1" noChangeArrowheads="1"/>
          </p:cNvSpPr>
          <p:nvPr>
            <p:ph type="sldNum" sz="quarter" idx="12"/>
          </p:nvPr>
        </p:nvSpPr>
        <p:spPr>
          <a:ln/>
        </p:spPr>
        <p:txBody>
          <a:bodyPr/>
          <a:lstStyle>
            <a:lvl1pPr>
              <a:defRPr/>
            </a:lvl1pPr>
          </a:lstStyle>
          <a:p>
            <a:fld id="{B6E2BECA-19AB-4C32-A077-0A14B8B3BD67}" type="slidenum">
              <a:rPr lang="fr-FR" altLang="fr-FR"/>
              <a:pPr/>
              <a:t>‹N°›</a:t>
            </a:fld>
            <a:endParaRPr lang="fr-FR" altLang="fr-F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fld id="{2647002F-C673-4340-B459-364E8F3DE11F}" type="slidenum">
              <a:rPr lang="fr-FR" altLang="fr-FR"/>
              <a:pPr/>
              <a:t>‹N°›</a:t>
            </a:fld>
            <a:endParaRPr lang="fr-FR" altLang="fr-F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fld id="{E7F7FB6C-F7F2-4D7B-A972-D1A9D44C9E1E}" type="slidenum">
              <a:rPr lang="fr-FR" altLang="fr-FR"/>
              <a:pPr/>
              <a:t>‹N°›</a:t>
            </a:fld>
            <a:endParaRPr lang="fr-FR" altLang="fr-F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ltLang="fr-FR" smtClean="0"/>
              <a:t>Cliquez pour modifier le style du titre du masque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ltLang="fr-FR" smtClean="0"/>
              <a:t>Cliquez pour 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effectLst/>
              </a:defRPr>
            </a:lvl1pPr>
          </a:lstStyle>
          <a:p>
            <a:pPr>
              <a:defRPr/>
            </a:pPr>
            <a:endParaRPr lang="fr-F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effectLst/>
              </a:defRPr>
            </a:lvl1pPr>
          </a:lstStyle>
          <a:p>
            <a:pPr>
              <a:defRPr/>
            </a:pPr>
            <a:endParaRPr lang="fr-F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E9520A2B-A325-4E36-BEF9-58B3A86A5B70}" type="slidenum">
              <a:rPr lang="fr-FR" altLang="fr-FR"/>
              <a:pPr/>
              <a:t>‹N°›</a:t>
            </a:fld>
            <a:endParaRPr lang="fr-FR" alt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user\Desktop\BUREAU\Doc_Divers\sceau.png"/>
          <p:cNvPicPr>
            <a:picLocks noChangeAspect="1" noChangeArrowheads="1"/>
          </p:cNvPicPr>
          <p:nvPr/>
        </p:nvPicPr>
        <p:blipFill>
          <a:blip r:embed="rId2"/>
          <a:srcRect/>
          <a:stretch>
            <a:fillRect/>
          </a:stretch>
        </p:blipFill>
        <p:spPr bwMode="auto">
          <a:xfrm>
            <a:off x="762000" y="333375"/>
            <a:ext cx="1123950" cy="1214438"/>
          </a:xfrm>
          <a:prstGeom prst="rect">
            <a:avLst/>
          </a:prstGeom>
          <a:noFill/>
          <a:ln w="9525">
            <a:noFill/>
            <a:miter lim="800000"/>
            <a:headEnd/>
            <a:tailEnd/>
          </a:ln>
        </p:spPr>
      </p:pic>
      <p:cxnSp>
        <p:nvCxnSpPr>
          <p:cNvPr id="4" name="Connecteur droit 3"/>
          <p:cNvCxnSpPr/>
          <p:nvPr/>
        </p:nvCxnSpPr>
        <p:spPr>
          <a:xfrm rot="5400000">
            <a:off x="-678656" y="3429794"/>
            <a:ext cx="6858000" cy="1588"/>
          </a:xfrm>
          <a:prstGeom prst="line">
            <a:avLst/>
          </a:prstGeom>
          <a:ln w="762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7" name="Connecteur droit 6"/>
          <p:cNvCxnSpPr/>
          <p:nvPr/>
        </p:nvCxnSpPr>
        <p:spPr>
          <a:xfrm rot="5400000">
            <a:off x="-624681" y="3428206"/>
            <a:ext cx="6858000" cy="1588"/>
          </a:xfrm>
          <a:prstGeom prst="line">
            <a:avLst/>
          </a:prstGeom>
          <a:ln w="762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 name="Connecteur droit 7"/>
          <p:cNvCxnSpPr/>
          <p:nvPr/>
        </p:nvCxnSpPr>
        <p:spPr>
          <a:xfrm rot="5400000">
            <a:off x="-570706" y="3428206"/>
            <a:ext cx="6858000" cy="1588"/>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ZoneTexte 8"/>
          <p:cNvSpPr txBox="1"/>
          <p:nvPr/>
        </p:nvSpPr>
        <p:spPr>
          <a:xfrm>
            <a:off x="111125" y="2214563"/>
            <a:ext cx="2638425" cy="2892425"/>
          </a:xfrm>
          <a:prstGeom prst="rect">
            <a:avLst/>
          </a:prstGeom>
          <a:noFill/>
        </p:spPr>
        <p:txBody>
          <a:bodyPr>
            <a:spAutoFit/>
          </a:bodyPr>
          <a:lstStyle/>
          <a:p>
            <a:pPr algn="ctr" eaLnBrk="1" hangingPunct="1"/>
            <a:r>
              <a:rPr lang="ar-BH" dirty="0">
                <a:effectLst>
                  <a:outerShdw blurRad="38100" dist="38100" dir="2700000" algn="tl">
                    <a:srgbClr val="C0C0C0"/>
                  </a:outerShdw>
                </a:effectLst>
                <a:ea typeface="Louguiya" pitchFamily="2" charset="0"/>
                <a:cs typeface="Louguiya" pitchFamily="2" charset="0"/>
              </a:rPr>
              <a:t>وزارة الاقتصاد والتنمية المستدامة</a:t>
            </a:r>
            <a:endParaRPr lang="fr-FR" dirty="0">
              <a:effectLst>
                <a:outerShdw blurRad="38100" dist="38100" dir="2700000" algn="tl">
                  <a:srgbClr val="C0C0C0"/>
                </a:outerShdw>
              </a:effectLst>
              <a:ea typeface="Louguiya" pitchFamily="2" charset="0"/>
              <a:cs typeface="Louguiya" pitchFamily="2" charset="0"/>
            </a:endParaRPr>
          </a:p>
          <a:p>
            <a:pPr algn="ctr" eaLnBrk="1" hangingPunct="1"/>
            <a:r>
              <a:rPr lang="fr-FR" dirty="0">
                <a:effectLst>
                  <a:outerShdw blurRad="38100" dist="38100" dir="2700000" algn="tl">
                    <a:srgbClr val="C0C0C0"/>
                  </a:outerShdw>
                </a:effectLst>
                <a:latin typeface="LouguiyaFR" pitchFamily="34" charset="0"/>
              </a:rPr>
              <a:t>Ministère de l’Economie et du Développement Durable</a:t>
            </a:r>
            <a:endParaRPr lang="ar-SA" dirty="0">
              <a:effectLst>
                <a:outerShdw blurRad="38100" dist="38100" dir="2700000" algn="tl">
                  <a:srgbClr val="C0C0C0"/>
                </a:outerShdw>
              </a:effectLst>
              <a:latin typeface="LouguiyaFR" pitchFamily="34" charset="0"/>
            </a:endParaRPr>
          </a:p>
          <a:p>
            <a:pPr algn="ctr" eaLnBrk="1" hangingPunct="1"/>
            <a:endParaRPr lang="ar-SA" sz="1400" dirty="0">
              <a:effectLst>
                <a:outerShdw blurRad="38100" dist="38100" dir="2700000" algn="tl">
                  <a:srgbClr val="C0C0C0"/>
                </a:outerShdw>
              </a:effectLst>
              <a:latin typeface="LouguiyaFR" pitchFamily="34" charset="0"/>
            </a:endParaRPr>
          </a:p>
          <a:p>
            <a:pPr algn="ctr" eaLnBrk="1" hangingPunct="1"/>
            <a:endParaRPr lang="fr-FR" dirty="0">
              <a:effectLst>
                <a:outerShdw blurRad="38100" dist="38100" dir="2700000" algn="tl">
                  <a:srgbClr val="C0C0C0"/>
                </a:outerShdw>
              </a:effectLst>
            </a:endParaRPr>
          </a:p>
        </p:txBody>
      </p:sp>
      <p:sp>
        <p:nvSpPr>
          <p:cNvPr id="2" name="Titre 1"/>
          <p:cNvSpPr txBox="1">
            <a:spLocks/>
          </p:cNvSpPr>
          <p:nvPr/>
        </p:nvSpPr>
        <p:spPr>
          <a:xfrm>
            <a:off x="3063875" y="1778000"/>
            <a:ext cx="5965825" cy="1547813"/>
          </a:xfrm>
          <a:prstGeom prst="rect">
            <a:avLst/>
          </a:prstGeom>
        </p:spPr>
        <p:txBody>
          <a:bodyPr/>
          <a:lstStyle/>
          <a:p>
            <a:pPr algn="ctr"/>
            <a:endParaRPr lang="ar-SA" sz="3600" dirty="0">
              <a:solidFill>
                <a:schemeClr val="tx2"/>
              </a:solidFill>
              <a:latin typeface="LouguiyaFR" pitchFamily="34" charset="0"/>
              <a:ea typeface="Louguiya" pitchFamily="2" charset="0"/>
              <a:cs typeface="Louguiya" pitchFamily="2" charset="0"/>
            </a:endParaRPr>
          </a:p>
        </p:txBody>
      </p:sp>
      <p:sp>
        <p:nvSpPr>
          <p:cNvPr id="3" name="Sous-titre 2"/>
          <p:cNvSpPr txBox="1">
            <a:spLocks/>
          </p:cNvSpPr>
          <p:nvPr/>
        </p:nvSpPr>
        <p:spPr>
          <a:xfrm>
            <a:off x="2857500" y="3616325"/>
            <a:ext cx="6288088" cy="1612900"/>
          </a:xfrm>
          <a:prstGeom prst="rect">
            <a:avLst/>
          </a:prstGeom>
        </p:spPr>
        <p:txBody>
          <a:bodyPr>
            <a:norm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buFontTx/>
              <a:buNone/>
              <a:defRPr/>
            </a:pPr>
            <a:endParaRPr lang="fr-FR" kern="0" dirty="0">
              <a:latin typeface="LouguiyaFR" panose="020B0602030402020204" pitchFamily="34" charset="0"/>
            </a:endParaRPr>
          </a:p>
          <a:p>
            <a:pPr marL="0" indent="0" algn="ctr">
              <a:buFontTx/>
              <a:buNone/>
              <a:defRPr/>
            </a:pPr>
            <a:endParaRPr lang="fr-FR" kern="0" dirty="0">
              <a:latin typeface="LouguiyaFR" panose="020B0602030402020204" pitchFamily="34" charset="0"/>
            </a:endParaRPr>
          </a:p>
        </p:txBody>
      </p:sp>
      <p:sp>
        <p:nvSpPr>
          <p:cNvPr id="19457" name="Rectangle 1"/>
          <p:cNvSpPr>
            <a:spLocks noChangeArrowheads="1"/>
          </p:cNvSpPr>
          <p:nvPr/>
        </p:nvSpPr>
        <p:spPr bwMode="auto">
          <a:xfrm>
            <a:off x="3000364" y="1071546"/>
            <a:ext cx="6000792" cy="48013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ar-SA" b="1" i="0" u="none" strike="noStrike" cap="none" normalizeH="0" baseline="0" dirty="0" smtClean="0">
                <a:ln>
                  <a:noFill/>
                </a:ln>
                <a:solidFill>
                  <a:schemeClr val="tx1"/>
                </a:solidFill>
                <a:effectLst/>
                <a:latin typeface="Calibri" pitchFamily="34" charset="0"/>
                <a:ea typeface="Calibri" pitchFamily="34" charset="0"/>
                <a:cs typeface="Louguiya" pitchFamily="2" charset="-78"/>
              </a:rPr>
              <a:t>اجتماع عالي المستوي للقضاء على تطبيب ختان الإناث بالدول العربية 11-12  أكتوبر 2023 القاهرة جمهورية مصر العربية</a:t>
            </a:r>
          </a:p>
          <a:p>
            <a:pPr marL="0" marR="0" lvl="0" indent="0" algn="l" defTabSz="914400" rtl="1" eaLnBrk="0" fontAlgn="base" latinLnBrk="0" hangingPunct="0">
              <a:lnSpc>
                <a:spcPct val="100000"/>
              </a:lnSpc>
              <a:spcBef>
                <a:spcPct val="0"/>
              </a:spcBef>
              <a:spcAft>
                <a:spcPct val="0"/>
              </a:spcAft>
              <a:buClrTx/>
              <a:buSzTx/>
              <a:buFontTx/>
              <a:buNone/>
              <a:tabLst/>
            </a:pPr>
            <a:endParaRPr kumimoji="0" lang="fr-FR" b="0" i="0" u="none" strike="noStrike" cap="none" normalizeH="0" baseline="0" dirty="0" smtClean="0">
              <a:ln>
                <a:noFill/>
              </a:ln>
              <a:solidFill>
                <a:schemeClr val="tx1"/>
              </a:solidFill>
              <a:effectLst/>
              <a:cs typeface="Louguiya"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b="1" i="0" u="none" strike="noStrike" cap="none" normalizeH="0" baseline="0" dirty="0" smtClean="0">
                <a:ln>
                  <a:noFill/>
                </a:ln>
                <a:solidFill>
                  <a:schemeClr val="tx1"/>
                </a:solidFill>
                <a:effectLst/>
                <a:latin typeface="Calibri" pitchFamily="34" charset="0"/>
                <a:ea typeface="Calibri" pitchFamily="34" charset="0"/>
                <a:cs typeface="Louguiya" pitchFamily="2" charset="-78"/>
              </a:rPr>
              <a:t>مداخــــــــــــــــــلة مــــــــوريتانيا</a:t>
            </a:r>
          </a:p>
          <a:p>
            <a:pPr marL="0" marR="0" lvl="0" indent="0" algn="ctr" defTabSz="914400" rtl="1" eaLnBrk="0" fontAlgn="base" latinLnBrk="0" hangingPunct="0">
              <a:lnSpc>
                <a:spcPct val="100000"/>
              </a:lnSpc>
              <a:spcBef>
                <a:spcPct val="0"/>
              </a:spcBef>
              <a:spcAft>
                <a:spcPct val="0"/>
              </a:spcAft>
              <a:buClrTx/>
              <a:buSzTx/>
              <a:buFontTx/>
              <a:buNone/>
              <a:tabLst/>
            </a:pPr>
            <a:endParaRPr kumimoji="0" lang="fr-FR" b="0" i="0" u="none" strike="noStrike" cap="none" normalizeH="0" baseline="0" dirty="0" smtClean="0">
              <a:ln>
                <a:noFill/>
              </a:ln>
              <a:solidFill>
                <a:schemeClr val="tx1"/>
              </a:solidFill>
              <a:effectLst/>
              <a:cs typeface="Louguiya"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b="1" i="0" u="none" strike="noStrike" cap="none" normalizeH="0" baseline="0" dirty="0" smtClean="0">
                <a:ln>
                  <a:noFill/>
                </a:ln>
                <a:solidFill>
                  <a:schemeClr val="tx1"/>
                </a:solidFill>
                <a:effectLst/>
                <a:latin typeface="Calibri" pitchFamily="34" charset="0"/>
                <a:ea typeface="Calibri" pitchFamily="34" charset="0"/>
                <a:cs typeface="Louguiya" pitchFamily="2" charset="-78"/>
              </a:rPr>
              <a:t>تقديم مستشار وزير الاقتصاد والتنمية المستدامة المكلف بالقطاعات الاجتماعية</a:t>
            </a:r>
            <a:endParaRPr kumimoji="0" lang="en-US" b="1" i="0" u="none" strike="noStrike" cap="none" normalizeH="0" baseline="0" dirty="0" smtClean="0">
              <a:ln>
                <a:noFill/>
              </a:ln>
              <a:solidFill>
                <a:schemeClr val="tx1"/>
              </a:solidFill>
              <a:effectLst/>
              <a:latin typeface="Arial" pitchFamily="34" charset="0"/>
              <a:ea typeface="Calibri" pitchFamily="34" charset="0"/>
              <a:cs typeface="Louguiya" pitchFamily="2" charset="-78"/>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ar-SA" b="1" i="0" u="none" strike="noStrike" cap="none" normalizeH="0" baseline="0" dirty="0" smtClean="0">
              <a:ln>
                <a:noFill/>
              </a:ln>
              <a:solidFill>
                <a:schemeClr val="tx1"/>
              </a:solidFill>
              <a:effectLst/>
              <a:latin typeface="Arial" pitchFamily="34" charset="0"/>
              <a:ea typeface="Calibri" pitchFamily="34" charset="0"/>
              <a:cs typeface="Louguiya" pitchFamily="2" charset="-78"/>
            </a:endParaRPr>
          </a:p>
          <a:p>
            <a:pPr marL="0" marR="0" lvl="0" indent="0" algn="ctr" defTabSz="914400" rtl="0" eaLnBrk="0" fontAlgn="base" latinLnBrk="0" hangingPunct="0">
              <a:lnSpc>
                <a:spcPct val="100000"/>
              </a:lnSpc>
              <a:spcBef>
                <a:spcPct val="0"/>
              </a:spcBef>
              <a:spcAft>
                <a:spcPct val="0"/>
              </a:spcAft>
              <a:buClrTx/>
              <a:buSzTx/>
              <a:buFontTx/>
              <a:buNone/>
              <a:tabLst/>
            </a:pPr>
            <a:endParaRPr lang="ar-SA" b="1" dirty="0">
              <a:latin typeface="Arial" pitchFamily="34" charset="0"/>
              <a:ea typeface="Calibri" pitchFamily="34" charset="0"/>
              <a:cs typeface="Louguiya" pitchFamily="2" charset="-7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b="1" i="0" u="none" strike="noStrike" cap="none" normalizeH="0" baseline="0" dirty="0" smtClean="0">
                <a:ln>
                  <a:noFill/>
                </a:ln>
                <a:solidFill>
                  <a:schemeClr val="tx1"/>
                </a:solidFill>
                <a:effectLst/>
                <a:latin typeface="Arial" pitchFamily="34" charset="0"/>
                <a:ea typeface="Calibri" pitchFamily="34" charset="0"/>
                <a:cs typeface="Louguiya" pitchFamily="2" charset="-78"/>
              </a:rPr>
              <a:t>السيد: بونـــــا اعـــلي </a:t>
            </a:r>
            <a:r>
              <a:rPr kumimoji="0" lang="ar-SA" b="1" i="0" u="none" strike="noStrike" cap="none" normalizeH="0" baseline="0" dirty="0" err="1" smtClean="0">
                <a:ln>
                  <a:noFill/>
                </a:ln>
                <a:solidFill>
                  <a:schemeClr val="tx1"/>
                </a:solidFill>
                <a:effectLst/>
                <a:latin typeface="Arial" pitchFamily="34" charset="0"/>
                <a:ea typeface="Calibri" pitchFamily="34" charset="0"/>
                <a:cs typeface="Louguiya" pitchFamily="2" charset="-78"/>
              </a:rPr>
              <a:t>بــــوها</a:t>
            </a:r>
            <a:r>
              <a:rPr kumimoji="0" lang="fr-FR" b="0" i="0" u="none" strike="noStrike" cap="none" normalizeH="0" baseline="0" dirty="0" smtClean="0">
                <a:ln>
                  <a:noFill/>
                </a:ln>
                <a:solidFill>
                  <a:schemeClr val="tx1"/>
                </a:solidFill>
                <a:effectLst/>
                <a:cs typeface="Louguiya" pitchFamily="2" charset="-78"/>
              </a:rPr>
              <a:t> </a:t>
            </a:r>
            <a:endParaRPr kumimoji="0" lang="ar-SA" b="0" i="0" u="none" strike="noStrike" cap="none" normalizeH="0" baseline="0" dirty="0" smtClean="0">
              <a:ln>
                <a:noFill/>
              </a:ln>
              <a:solidFill>
                <a:schemeClr val="tx1"/>
              </a:solidFill>
              <a:effectLst/>
              <a:cs typeface="Louguiya" pitchFamily="2" charset="-78"/>
            </a:endParaRPr>
          </a:p>
          <a:p>
            <a:pPr marL="0" marR="0" lvl="0" indent="0" algn="ctr" defTabSz="914400" rtl="0" eaLnBrk="0" fontAlgn="base" latinLnBrk="0" hangingPunct="0">
              <a:lnSpc>
                <a:spcPct val="100000"/>
              </a:lnSpc>
              <a:spcBef>
                <a:spcPct val="0"/>
              </a:spcBef>
              <a:spcAft>
                <a:spcPct val="0"/>
              </a:spcAft>
              <a:buClrTx/>
              <a:buSzTx/>
              <a:buFontTx/>
              <a:buNone/>
              <a:tabLst/>
            </a:pPr>
            <a:endParaRPr lang="ar-SA" sz="600" dirty="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ar-SA" sz="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ar-SA" sz="600" dirty="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user\Desktop\BUREAU\Doc_Divers\sceau.png"/>
          <p:cNvPicPr>
            <a:picLocks noChangeAspect="1" noChangeArrowheads="1"/>
          </p:cNvPicPr>
          <p:nvPr/>
        </p:nvPicPr>
        <p:blipFill>
          <a:blip r:embed="rId2"/>
          <a:srcRect/>
          <a:stretch>
            <a:fillRect/>
          </a:stretch>
        </p:blipFill>
        <p:spPr bwMode="auto">
          <a:xfrm>
            <a:off x="762000" y="333375"/>
            <a:ext cx="1123950" cy="1214438"/>
          </a:xfrm>
          <a:prstGeom prst="rect">
            <a:avLst/>
          </a:prstGeom>
          <a:noFill/>
          <a:ln w="9525">
            <a:noFill/>
            <a:miter lim="800000"/>
            <a:headEnd/>
            <a:tailEnd/>
          </a:ln>
        </p:spPr>
      </p:pic>
      <p:cxnSp>
        <p:nvCxnSpPr>
          <p:cNvPr id="4" name="Connecteur droit 3"/>
          <p:cNvCxnSpPr/>
          <p:nvPr/>
        </p:nvCxnSpPr>
        <p:spPr>
          <a:xfrm rot="5400000">
            <a:off x="-678656" y="3429794"/>
            <a:ext cx="6858000" cy="1588"/>
          </a:xfrm>
          <a:prstGeom prst="line">
            <a:avLst/>
          </a:prstGeom>
          <a:ln w="762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7" name="Connecteur droit 6"/>
          <p:cNvCxnSpPr/>
          <p:nvPr/>
        </p:nvCxnSpPr>
        <p:spPr>
          <a:xfrm rot="5400000">
            <a:off x="-624681" y="3428206"/>
            <a:ext cx="6858000" cy="1588"/>
          </a:xfrm>
          <a:prstGeom prst="line">
            <a:avLst/>
          </a:prstGeom>
          <a:ln w="762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 name="Connecteur droit 7"/>
          <p:cNvCxnSpPr/>
          <p:nvPr/>
        </p:nvCxnSpPr>
        <p:spPr>
          <a:xfrm rot="5400000">
            <a:off x="-570706" y="3428206"/>
            <a:ext cx="6858000" cy="1588"/>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ZoneTexte 8"/>
          <p:cNvSpPr txBox="1"/>
          <p:nvPr/>
        </p:nvSpPr>
        <p:spPr>
          <a:xfrm>
            <a:off x="111125" y="2214563"/>
            <a:ext cx="2638425" cy="2892425"/>
          </a:xfrm>
          <a:prstGeom prst="rect">
            <a:avLst/>
          </a:prstGeom>
          <a:noFill/>
        </p:spPr>
        <p:txBody>
          <a:bodyPr>
            <a:spAutoFit/>
          </a:bodyPr>
          <a:lstStyle/>
          <a:p>
            <a:pPr algn="ctr" eaLnBrk="1" hangingPunct="1"/>
            <a:r>
              <a:rPr lang="ar-BH">
                <a:effectLst>
                  <a:outerShdw blurRad="38100" dist="38100" dir="2700000" algn="tl">
                    <a:srgbClr val="C0C0C0"/>
                  </a:outerShdw>
                </a:effectLst>
                <a:ea typeface="Louguiya" pitchFamily="2" charset="0"/>
                <a:cs typeface="Louguiya" pitchFamily="2" charset="0"/>
              </a:rPr>
              <a:t>وزارة الاقتصاد والتنمية المستدامة</a:t>
            </a:r>
            <a:endParaRPr lang="fr-FR">
              <a:effectLst>
                <a:outerShdw blurRad="38100" dist="38100" dir="2700000" algn="tl">
                  <a:srgbClr val="C0C0C0"/>
                </a:outerShdw>
              </a:effectLst>
              <a:ea typeface="Louguiya" pitchFamily="2" charset="0"/>
              <a:cs typeface="Louguiya" pitchFamily="2" charset="0"/>
            </a:endParaRPr>
          </a:p>
          <a:p>
            <a:pPr algn="ctr" eaLnBrk="1" hangingPunct="1"/>
            <a:r>
              <a:rPr lang="fr-FR">
                <a:effectLst>
                  <a:outerShdw blurRad="38100" dist="38100" dir="2700000" algn="tl">
                    <a:srgbClr val="C0C0C0"/>
                  </a:outerShdw>
                </a:effectLst>
                <a:latin typeface="LouguiyaFR" pitchFamily="34" charset="0"/>
              </a:rPr>
              <a:t>Ministère de l’Economie et du Développement Durable</a:t>
            </a:r>
            <a:endParaRPr lang="ar-SA">
              <a:effectLst>
                <a:outerShdw blurRad="38100" dist="38100" dir="2700000" algn="tl">
                  <a:srgbClr val="C0C0C0"/>
                </a:outerShdw>
              </a:effectLst>
              <a:latin typeface="LouguiyaFR" pitchFamily="34" charset="0"/>
            </a:endParaRPr>
          </a:p>
          <a:p>
            <a:pPr algn="ctr" eaLnBrk="1" hangingPunct="1"/>
            <a:endParaRPr lang="ar-SA" sz="1400">
              <a:effectLst>
                <a:outerShdw blurRad="38100" dist="38100" dir="2700000" algn="tl">
                  <a:srgbClr val="C0C0C0"/>
                </a:outerShdw>
              </a:effectLst>
              <a:latin typeface="LouguiyaFR" pitchFamily="34" charset="0"/>
            </a:endParaRPr>
          </a:p>
          <a:p>
            <a:pPr algn="ctr" eaLnBrk="1" hangingPunct="1"/>
            <a:endParaRPr lang="fr-FR">
              <a:effectLst>
                <a:outerShdw blurRad="38100" dist="38100" dir="2700000" algn="tl">
                  <a:srgbClr val="C0C0C0"/>
                </a:outerShdw>
              </a:effectLst>
            </a:endParaRPr>
          </a:p>
        </p:txBody>
      </p:sp>
      <p:sp>
        <p:nvSpPr>
          <p:cNvPr id="2" name="Titre 1"/>
          <p:cNvSpPr txBox="1">
            <a:spLocks/>
          </p:cNvSpPr>
          <p:nvPr/>
        </p:nvSpPr>
        <p:spPr>
          <a:xfrm>
            <a:off x="3063875" y="1778000"/>
            <a:ext cx="5965825" cy="1547813"/>
          </a:xfrm>
          <a:prstGeom prst="rect">
            <a:avLst/>
          </a:prstGeom>
        </p:spPr>
        <p:txBody>
          <a:bodyPr/>
          <a:lstStyle/>
          <a:p>
            <a:pPr algn="ctr"/>
            <a:endParaRPr lang="ar-SA" sz="3600" dirty="0">
              <a:solidFill>
                <a:schemeClr val="tx2"/>
              </a:solidFill>
              <a:latin typeface="LouguiyaFR" pitchFamily="34" charset="0"/>
              <a:ea typeface="Louguiya" pitchFamily="2" charset="0"/>
              <a:cs typeface="Louguiya" pitchFamily="2" charset="0"/>
            </a:endParaRPr>
          </a:p>
        </p:txBody>
      </p:sp>
      <p:sp>
        <p:nvSpPr>
          <p:cNvPr id="3" name="Sous-titre 2"/>
          <p:cNvSpPr txBox="1">
            <a:spLocks/>
          </p:cNvSpPr>
          <p:nvPr/>
        </p:nvSpPr>
        <p:spPr>
          <a:xfrm>
            <a:off x="2857500" y="3616325"/>
            <a:ext cx="6288088" cy="1612900"/>
          </a:xfrm>
          <a:prstGeom prst="rect">
            <a:avLst/>
          </a:prstGeom>
        </p:spPr>
        <p:txBody>
          <a:bodyPr>
            <a:norm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buFontTx/>
              <a:buNone/>
              <a:defRPr/>
            </a:pPr>
            <a:endParaRPr lang="fr-FR" kern="0" dirty="0">
              <a:latin typeface="LouguiyaFR" panose="020B0602030402020204" pitchFamily="34" charset="0"/>
            </a:endParaRPr>
          </a:p>
          <a:p>
            <a:pPr marL="0" indent="0" algn="ctr">
              <a:buFontTx/>
              <a:buNone/>
              <a:defRPr/>
            </a:pPr>
            <a:endParaRPr lang="fr-FR" kern="0" dirty="0">
              <a:latin typeface="LouguiyaFR" panose="020B0602030402020204" pitchFamily="34" charset="0"/>
            </a:endParaRPr>
          </a:p>
        </p:txBody>
      </p:sp>
      <p:sp>
        <p:nvSpPr>
          <p:cNvPr id="39937" name="Rectangle 1"/>
          <p:cNvSpPr>
            <a:spLocks noChangeArrowheads="1"/>
          </p:cNvSpPr>
          <p:nvPr/>
        </p:nvSpPr>
        <p:spPr bwMode="auto">
          <a:xfrm>
            <a:off x="3000364" y="857232"/>
            <a:ext cx="5857916"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0" fontAlgn="base" latinLnBrk="0" hangingPunct="0">
              <a:lnSpc>
                <a:spcPct val="100000"/>
              </a:lnSpc>
              <a:spcBef>
                <a:spcPct val="0"/>
              </a:spcBef>
              <a:spcAft>
                <a:spcPct val="0"/>
              </a:spcAft>
              <a:buClrTx/>
              <a:buSzTx/>
              <a:buFontTx/>
              <a:buNone/>
              <a:tabLst/>
            </a:pPr>
            <a:endParaRPr lang="ar-SA" sz="4800" dirty="0" smtClean="0">
              <a:solidFill>
                <a:srgbClr val="222222"/>
              </a:solidFill>
              <a:latin typeface="Arial" pitchFamily="34" charset="0"/>
              <a:cs typeface="Louguiya"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endParaRPr lang="ar-SA" sz="4800" dirty="0" smtClean="0">
              <a:solidFill>
                <a:srgbClr val="222222"/>
              </a:solidFill>
              <a:latin typeface="Arial" pitchFamily="34" charset="0"/>
              <a:cs typeface="Louguiya"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lang="ar-SA" sz="4800" dirty="0" smtClean="0">
                <a:solidFill>
                  <a:srgbClr val="222222"/>
                </a:solidFill>
                <a:latin typeface="Arial" pitchFamily="34" charset="0"/>
                <a:cs typeface="Louguiya" pitchFamily="2" charset="-78"/>
              </a:rPr>
              <a:t>شكرا على حسن الاستماع </a:t>
            </a:r>
          </a:p>
          <a:p>
            <a:pPr marL="0" marR="0" lvl="0" indent="0" algn="justLow" defTabSz="914400" rtl="1" eaLnBrk="0" fontAlgn="base" latinLnBrk="0" hangingPunct="0">
              <a:lnSpc>
                <a:spcPct val="100000"/>
              </a:lnSpc>
              <a:spcBef>
                <a:spcPct val="0"/>
              </a:spcBef>
              <a:spcAft>
                <a:spcPct val="0"/>
              </a:spcAft>
              <a:buClrTx/>
              <a:buSzTx/>
              <a:buFontTx/>
              <a:buNone/>
              <a:tabLst/>
            </a:pPr>
            <a:endParaRPr kumimoji="0" lang="ar-SA" sz="4800" b="0" i="0" u="none" strike="noStrike" cap="none" normalizeH="0" baseline="0" dirty="0" smtClean="0">
              <a:ln>
                <a:noFill/>
              </a:ln>
              <a:solidFill>
                <a:srgbClr val="222222"/>
              </a:solidFill>
              <a:effectLst/>
              <a:latin typeface="Arial" pitchFamily="34" charset="0"/>
              <a:cs typeface="Louguiya"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4800" b="0" i="0" u="none" strike="noStrike" cap="none" normalizeH="0" baseline="0" dirty="0" smtClean="0">
                <a:ln>
                  <a:noFill/>
                </a:ln>
                <a:solidFill>
                  <a:srgbClr val="222222"/>
                </a:solidFill>
                <a:effectLst/>
                <a:latin typeface="Arial" pitchFamily="34" charset="0"/>
                <a:cs typeface="Louguiya" pitchFamily="2" charset="-78"/>
              </a:rPr>
              <a:t>والله</a:t>
            </a:r>
            <a:r>
              <a:rPr kumimoji="0" lang="ar-SA" sz="4800" b="0" i="0" u="none" strike="noStrike" cap="none" normalizeH="0" dirty="0" smtClean="0">
                <a:ln>
                  <a:noFill/>
                </a:ln>
                <a:solidFill>
                  <a:srgbClr val="222222"/>
                </a:solidFill>
                <a:effectLst/>
                <a:latin typeface="Arial" pitchFamily="34" charset="0"/>
                <a:cs typeface="Louguiya" pitchFamily="2" charset="-78"/>
              </a:rPr>
              <a:t> ولي التوفيق</a:t>
            </a:r>
            <a:endParaRPr kumimoji="0" lang="ar-SA" sz="4800" b="0" i="0" u="none" strike="noStrike" cap="none" normalizeH="0" baseline="0" dirty="0" smtClean="0">
              <a:ln>
                <a:noFill/>
              </a:ln>
              <a:solidFill>
                <a:schemeClr val="tx1"/>
              </a:solidFill>
              <a:effectLst/>
              <a:cs typeface="Louguiya" pitchFamily="2" charset="-78"/>
            </a:endParaRPr>
          </a:p>
        </p:txBody>
      </p:sp>
    </p:spTree>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user\Desktop\BUREAU\Doc_Divers\sceau.png"/>
          <p:cNvPicPr>
            <a:picLocks noChangeAspect="1" noChangeArrowheads="1"/>
          </p:cNvPicPr>
          <p:nvPr/>
        </p:nvPicPr>
        <p:blipFill>
          <a:blip r:embed="rId2"/>
          <a:srcRect/>
          <a:stretch>
            <a:fillRect/>
          </a:stretch>
        </p:blipFill>
        <p:spPr bwMode="auto">
          <a:xfrm>
            <a:off x="762000" y="333375"/>
            <a:ext cx="1123950" cy="1214438"/>
          </a:xfrm>
          <a:prstGeom prst="rect">
            <a:avLst/>
          </a:prstGeom>
          <a:noFill/>
          <a:ln w="9525">
            <a:noFill/>
            <a:miter lim="800000"/>
            <a:headEnd/>
            <a:tailEnd/>
          </a:ln>
        </p:spPr>
      </p:pic>
      <p:cxnSp>
        <p:nvCxnSpPr>
          <p:cNvPr id="4" name="Connecteur droit 3"/>
          <p:cNvCxnSpPr/>
          <p:nvPr/>
        </p:nvCxnSpPr>
        <p:spPr>
          <a:xfrm rot="5400000">
            <a:off x="-678656" y="3429794"/>
            <a:ext cx="6858000" cy="1588"/>
          </a:xfrm>
          <a:prstGeom prst="line">
            <a:avLst/>
          </a:prstGeom>
          <a:ln w="762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7" name="Connecteur droit 6"/>
          <p:cNvCxnSpPr/>
          <p:nvPr/>
        </p:nvCxnSpPr>
        <p:spPr>
          <a:xfrm rot="5400000">
            <a:off x="-624681" y="3428206"/>
            <a:ext cx="6858000" cy="1588"/>
          </a:xfrm>
          <a:prstGeom prst="line">
            <a:avLst/>
          </a:prstGeom>
          <a:ln w="762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 name="Connecteur droit 7"/>
          <p:cNvCxnSpPr/>
          <p:nvPr/>
        </p:nvCxnSpPr>
        <p:spPr>
          <a:xfrm rot="5400000">
            <a:off x="-570706" y="3428206"/>
            <a:ext cx="6858000" cy="1588"/>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ZoneTexte 8"/>
          <p:cNvSpPr txBox="1"/>
          <p:nvPr/>
        </p:nvSpPr>
        <p:spPr>
          <a:xfrm>
            <a:off x="111125" y="2214563"/>
            <a:ext cx="2638425" cy="2892425"/>
          </a:xfrm>
          <a:prstGeom prst="rect">
            <a:avLst/>
          </a:prstGeom>
          <a:noFill/>
        </p:spPr>
        <p:txBody>
          <a:bodyPr>
            <a:spAutoFit/>
          </a:bodyPr>
          <a:lstStyle/>
          <a:p>
            <a:pPr algn="ctr" eaLnBrk="1" hangingPunct="1"/>
            <a:r>
              <a:rPr lang="ar-BH">
                <a:effectLst>
                  <a:outerShdw blurRad="38100" dist="38100" dir="2700000" algn="tl">
                    <a:srgbClr val="C0C0C0"/>
                  </a:outerShdw>
                </a:effectLst>
                <a:ea typeface="Louguiya" pitchFamily="2" charset="0"/>
                <a:cs typeface="Louguiya" pitchFamily="2" charset="0"/>
              </a:rPr>
              <a:t>وزارة الاقتصاد والتنمية المستدامة</a:t>
            </a:r>
            <a:endParaRPr lang="fr-FR">
              <a:effectLst>
                <a:outerShdw blurRad="38100" dist="38100" dir="2700000" algn="tl">
                  <a:srgbClr val="C0C0C0"/>
                </a:outerShdw>
              </a:effectLst>
              <a:ea typeface="Louguiya" pitchFamily="2" charset="0"/>
              <a:cs typeface="Louguiya" pitchFamily="2" charset="0"/>
            </a:endParaRPr>
          </a:p>
          <a:p>
            <a:pPr algn="ctr" eaLnBrk="1" hangingPunct="1"/>
            <a:r>
              <a:rPr lang="fr-FR">
                <a:effectLst>
                  <a:outerShdw blurRad="38100" dist="38100" dir="2700000" algn="tl">
                    <a:srgbClr val="C0C0C0"/>
                  </a:outerShdw>
                </a:effectLst>
                <a:latin typeface="LouguiyaFR" pitchFamily="34" charset="0"/>
              </a:rPr>
              <a:t>Ministère de l’Economie et du Développement Durable</a:t>
            </a:r>
            <a:endParaRPr lang="ar-SA">
              <a:effectLst>
                <a:outerShdw blurRad="38100" dist="38100" dir="2700000" algn="tl">
                  <a:srgbClr val="C0C0C0"/>
                </a:outerShdw>
              </a:effectLst>
              <a:latin typeface="LouguiyaFR" pitchFamily="34" charset="0"/>
            </a:endParaRPr>
          </a:p>
          <a:p>
            <a:pPr algn="ctr" eaLnBrk="1" hangingPunct="1"/>
            <a:endParaRPr lang="ar-SA" sz="1400">
              <a:effectLst>
                <a:outerShdw blurRad="38100" dist="38100" dir="2700000" algn="tl">
                  <a:srgbClr val="C0C0C0"/>
                </a:outerShdw>
              </a:effectLst>
              <a:latin typeface="LouguiyaFR" pitchFamily="34" charset="0"/>
            </a:endParaRPr>
          </a:p>
          <a:p>
            <a:pPr algn="ctr" eaLnBrk="1" hangingPunct="1"/>
            <a:endParaRPr lang="fr-FR">
              <a:effectLst>
                <a:outerShdw blurRad="38100" dist="38100" dir="2700000" algn="tl">
                  <a:srgbClr val="C0C0C0"/>
                </a:outerShdw>
              </a:effectLst>
            </a:endParaRPr>
          </a:p>
        </p:txBody>
      </p:sp>
      <p:sp>
        <p:nvSpPr>
          <p:cNvPr id="2" name="Titre 1"/>
          <p:cNvSpPr txBox="1">
            <a:spLocks/>
          </p:cNvSpPr>
          <p:nvPr/>
        </p:nvSpPr>
        <p:spPr>
          <a:xfrm>
            <a:off x="3063875" y="1778000"/>
            <a:ext cx="5965825" cy="1547813"/>
          </a:xfrm>
          <a:prstGeom prst="rect">
            <a:avLst/>
          </a:prstGeom>
        </p:spPr>
        <p:txBody>
          <a:bodyPr/>
          <a:lstStyle/>
          <a:p>
            <a:pPr algn="ctr"/>
            <a:endParaRPr lang="ar-SA" sz="3600" dirty="0">
              <a:solidFill>
                <a:schemeClr val="tx2"/>
              </a:solidFill>
              <a:latin typeface="LouguiyaFR" pitchFamily="34" charset="0"/>
              <a:ea typeface="Louguiya" pitchFamily="2" charset="0"/>
              <a:cs typeface="Louguiya" pitchFamily="2" charset="0"/>
            </a:endParaRPr>
          </a:p>
        </p:txBody>
      </p:sp>
      <p:sp>
        <p:nvSpPr>
          <p:cNvPr id="3" name="Sous-titre 2"/>
          <p:cNvSpPr txBox="1">
            <a:spLocks/>
          </p:cNvSpPr>
          <p:nvPr/>
        </p:nvSpPr>
        <p:spPr>
          <a:xfrm>
            <a:off x="2857500" y="3616325"/>
            <a:ext cx="6288088" cy="1612900"/>
          </a:xfrm>
          <a:prstGeom prst="rect">
            <a:avLst/>
          </a:prstGeom>
        </p:spPr>
        <p:txBody>
          <a:bodyPr>
            <a:norm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buFontTx/>
              <a:buNone/>
              <a:defRPr/>
            </a:pPr>
            <a:endParaRPr lang="fr-FR" kern="0" dirty="0">
              <a:latin typeface="LouguiyaFR" panose="020B0602030402020204" pitchFamily="34" charset="0"/>
            </a:endParaRPr>
          </a:p>
          <a:p>
            <a:pPr marL="0" indent="0" algn="ctr">
              <a:buFontTx/>
              <a:buNone/>
              <a:defRPr/>
            </a:pPr>
            <a:endParaRPr lang="fr-FR" kern="0" dirty="0">
              <a:latin typeface="LouguiyaFR" panose="020B0602030402020204" pitchFamily="34" charset="0"/>
            </a:endParaRPr>
          </a:p>
        </p:txBody>
      </p:sp>
      <p:sp>
        <p:nvSpPr>
          <p:cNvPr id="18433" name="Rectangle 1"/>
          <p:cNvSpPr>
            <a:spLocks noChangeArrowheads="1"/>
          </p:cNvSpPr>
          <p:nvPr/>
        </p:nvSpPr>
        <p:spPr bwMode="auto">
          <a:xfrm>
            <a:off x="3143240" y="1142984"/>
            <a:ext cx="5643602"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0" fontAlgn="base" latinLnBrk="0" hangingPunct="0">
              <a:lnSpc>
                <a:spcPct val="100000"/>
              </a:lnSpc>
              <a:spcBef>
                <a:spcPct val="0"/>
              </a:spcBef>
              <a:spcAft>
                <a:spcPct val="0"/>
              </a:spcAft>
              <a:buClrTx/>
              <a:buSzTx/>
              <a:tabLst/>
            </a:pPr>
            <a:r>
              <a:rPr kumimoji="0" lang="ar-SA" sz="2800" b="1" i="0" u="none" strike="noStrike" cap="none" normalizeH="0" baseline="0" dirty="0" smtClean="0">
                <a:ln>
                  <a:noFill/>
                </a:ln>
                <a:solidFill>
                  <a:schemeClr val="tx1"/>
                </a:solidFill>
                <a:effectLst/>
                <a:latin typeface="Calibri" pitchFamily="34" charset="0"/>
                <a:ea typeface="Calibri" pitchFamily="34" charset="0"/>
                <a:cs typeface="Louguiya" pitchFamily="2" charset="-78"/>
              </a:rPr>
              <a:t>السياق العام</a:t>
            </a:r>
            <a:endParaRPr kumimoji="0" lang="en-US" sz="2800" b="0" i="0" u="none" strike="noStrike" cap="none" normalizeH="0" baseline="0" dirty="0" smtClean="0">
              <a:ln>
                <a:noFill/>
              </a:ln>
              <a:solidFill>
                <a:srgbClr val="222222"/>
              </a:solidFill>
              <a:effectLst/>
              <a:latin typeface="Arial" pitchFamily="34" charset="0"/>
              <a:ea typeface="Times New Roman" pitchFamily="18" charset="0"/>
              <a:cs typeface="Louguiya" pitchFamily="2" charset="-78"/>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SA" sz="2800" b="0" i="0" u="none" strike="noStrike" cap="none" normalizeH="0" baseline="0" dirty="0" smtClean="0">
                <a:ln>
                  <a:noFill/>
                </a:ln>
                <a:solidFill>
                  <a:srgbClr val="222222"/>
                </a:solidFill>
                <a:effectLst/>
                <a:latin typeface="Arial" pitchFamily="34" charset="0"/>
                <a:ea typeface="Times New Roman" pitchFamily="18" charset="0"/>
                <a:cs typeface="Louguiya" pitchFamily="2" charset="-78"/>
              </a:rPr>
              <a:t>ختان الإناث، أو ما يُعرف بالختان الأنثوي، هو إجراء جراحي يتم فيه قطع أو إزالة جزء من أعضاء التناسل الخارجية للإناث. في بعض المجتمعات، منها موريتانيا، يُمارس هذا الإجراء على الفتيات في سن مبكرة عادة </a:t>
            </a:r>
            <a:r>
              <a:rPr kumimoji="0" lang="fr-FR" sz="2800" b="0" i="0" u="none" strike="noStrike" cap="none" normalizeH="0" baseline="0" dirty="0" smtClean="0">
                <a:ln>
                  <a:noFill/>
                </a:ln>
                <a:solidFill>
                  <a:srgbClr val="222222"/>
                </a:solidFill>
                <a:effectLst/>
                <a:latin typeface="Arial" pitchFamily="34" charset="0"/>
                <a:ea typeface="Times New Roman" pitchFamily="18" charset="0"/>
                <a:cs typeface="Louguiya" pitchFamily="2" charset="-78"/>
              </a:rPr>
              <a:t>.</a:t>
            </a:r>
            <a:r>
              <a:rPr kumimoji="0" lang="ar-SA" sz="2800" b="0" i="0" u="none" strike="noStrike" cap="none" normalizeH="0" baseline="0" dirty="0" smtClean="0">
                <a:ln>
                  <a:noFill/>
                </a:ln>
                <a:solidFill>
                  <a:srgbClr val="222222"/>
                </a:solidFill>
                <a:effectLst/>
                <a:latin typeface="Arial" pitchFamily="34" charset="0"/>
                <a:ea typeface="Times New Roman" pitchFamily="18" charset="0"/>
                <a:cs typeface="Louguiya" pitchFamily="2" charset="-78"/>
              </a:rPr>
              <a:t>قبل بلوغ سن البلوغ</a:t>
            </a:r>
            <a:r>
              <a:rPr kumimoji="0" lang="fr-FR" sz="2800" b="0" i="0" u="none" strike="noStrike" cap="none" normalizeH="0" baseline="0" dirty="0" smtClean="0">
                <a:ln>
                  <a:noFill/>
                </a:ln>
                <a:solidFill>
                  <a:srgbClr val="222222"/>
                </a:solidFill>
                <a:effectLst/>
                <a:latin typeface="Arial" pitchFamily="34" charset="0"/>
                <a:ea typeface="Times New Roman" pitchFamily="18" charset="0"/>
                <a:cs typeface="Louguiya" pitchFamily="2" charset="-78"/>
              </a:rPr>
              <a:t/>
            </a:r>
            <a:br>
              <a:rPr kumimoji="0" lang="fr-FR" sz="2800" b="0" i="0" u="none" strike="noStrike" cap="none" normalizeH="0" baseline="0" dirty="0" smtClean="0">
                <a:ln>
                  <a:noFill/>
                </a:ln>
                <a:solidFill>
                  <a:srgbClr val="222222"/>
                </a:solidFill>
                <a:effectLst/>
                <a:latin typeface="Arial" pitchFamily="34" charset="0"/>
                <a:ea typeface="Times New Roman" pitchFamily="18" charset="0"/>
                <a:cs typeface="Louguiya" pitchFamily="2" charset="-78"/>
              </a:rPr>
            </a:br>
            <a:r>
              <a:rPr kumimoji="0" lang="ar-SA" sz="2800" b="0" i="0" u="none" strike="noStrike" cap="none" normalizeH="0" baseline="0" dirty="0" smtClean="0">
                <a:ln>
                  <a:noFill/>
                </a:ln>
                <a:solidFill>
                  <a:srgbClr val="222222"/>
                </a:solidFill>
                <a:effectLst/>
                <a:latin typeface="Arial" pitchFamily="34" charset="0"/>
                <a:ea typeface="Times New Roman" pitchFamily="18" charset="0"/>
                <a:cs typeface="Louguiya" pitchFamily="2" charset="-78"/>
              </a:rPr>
              <a:t>تُعتبر ممارسة ختان البنات في موريتانيا جزءًا من التقاليد والعادات الثقافية، وتختلف أسباب وأساليب الختان من مجتمع إلى آخر. ومع ذلك، يمكن تقسيم الأسباب التي تُشجع على هذا الإجراء إلى عدة عوامل</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user\Desktop\BUREAU\Doc_Divers\sceau.png"/>
          <p:cNvPicPr>
            <a:picLocks noChangeAspect="1" noChangeArrowheads="1"/>
          </p:cNvPicPr>
          <p:nvPr/>
        </p:nvPicPr>
        <p:blipFill>
          <a:blip r:embed="rId2"/>
          <a:srcRect/>
          <a:stretch>
            <a:fillRect/>
          </a:stretch>
        </p:blipFill>
        <p:spPr bwMode="auto">
          <a:xfrm>
            <a:off x="762000" y="333375"/>
            <a:ext cx="1123950" cy="1214438"/>
          </a:xfrm>
          <a:prstGeom prst="rect">
            <a:avLst/>
          </a:prstGeom>
          <a:noFill/>
          <a:ln w="9525">
            <a:noFill/>
            <a:miter lim="800000"/>
            <a:headEnd/>
            <a:tailEnd/>
          </a:ln>
        </p:spPr>
      </p:pic>
      <p:cxnSp>
        <p:nvCxnSpPr>
          <p:cNvPr id="4" name="Connecteur droit 3"/>
          <p:cNvCxnSpPr/>
          <p:nvPr/>
        </p:nvCxnSpPr>
        <p:spPr>
          <a:xfrm rot="5400000">
            <a:off x="-678656" y="3429794"/>
            <a:ext cx="6858000" cy="1588"/>
          </a:xfrm>
          <a:prstGeom prst="line">
            <a:avLst/>
          </a:prstGeom>
          <a:ln w="762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7" name="Connecteur droit 6"/>
          <p:cNvCxnSpPr/>
          <p:nvPr/>
        </p:nvCxnSpPr>
        <p:spPr>
          <a:xfrm rot="5400000">
            <a:off x="-624681" y="3428206"/>
            <a:ext cx="6858000" cy="1588"/>
          </a:xfrm>
          <a:prstGeom prst="line">
            <a:avLst/>
          </a:prstGeom>
          <a:ln w="762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 name="Connecteur droit 7"/>
          <p:cNvCxnSpPr/>
          <p:nvPr/>
        </p:nvCxnSpPr>
        <p:spPr>
          <a:xfrm rot="5400000">
            <a:off x="-570706" y="3428206"/>
            <a:ext cx="6858000" cy="1588"/>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ZoneTexte 8"/>
          <p:cNvSpPr txBox="1"/>
          <p:nvPr/>
        </p:nvSpPr>
        <p:spPr>
          <a:xfrm>
            <a:off x="111125" y="2214563"/>
            <a:ext cx="2638425" cy="2892425"/>
          </a:xfrm>
          <a:prstGeom prst="rect">
            <a:avLst/>
          </a:prstGeom>
          <a:noFill/>
        </p:spPr>
        <p:txBody>
          <a:bodyPr>
            <a:spAutoFit/>
          </a:bodyPr>
          <a:lstStyle/>
          <a:p>
            <a:pPr algn="ctr" eaLnBrk="1" hangingPunct="1"/>
            <a:r>
              <a:rPr lang="ar-BH">
                <a:effectLst>
                  <a:outerShdw blurRad="38100" dist="38100" dir="2700000" algn="tl">
                    <a:srgbClr val="C0C0C0"/>
                  </a:outerShdw>
                </a:effectLst>
                <a:ea typeface="Louguiya" pitchFamily="2" charset="0"/>
                <a:cs typeface="Louguiya" pitchFamily="2" charset="0"/>
              </a:rPr>
              <a:t>وزارة الاقتصاد والتنمية المستدامة</a:t>
            </a:r>
            <a:endParaRPr lang="fr-FR">
              <a:effectLst>
                <a:outerShdw blurRad="38100" dist="38100" dir="2700000" algn="tl">
                  <a:srgbClr val="C0C0C0"/>
                </a:outerShdw>
              </a:effectLst>
              <a:ea typeface="Louguiya" pitchFamily="2" charset="0"/>
              <a:cs typeface="Louguiya" pitchFamily="2" charset="0"/>
            </a:endParaRPr>
          </a:p>
          <a:p>
            <a:pPr algn="ctr" eaLnBrk="1" hangingPunct="1"/>
            <a:r>
              <a:rPr lang="fr-FR">
                <a:effectLst>
                  <a:outerShdw blurRad="38100" dist="38100" dir="2700000" algn="tl">
                    <a:srgbClr val="C0C0C0"/>
                  </a:outerShdw>
                </a:effectLst>
                <a:latin typeface="LouguiyaFR" pitchFamily="34" charset="0"/>
              </a:rPr>
              <a:t>Ministère de l’Economie et du Développement Durable</a:t>
            </a:r>
            <a:endParaRPr lang="ar-SA">
              <a:effectLst>
                <a:outerShdw blurRad="38100" dist="38100" dir="2700000" algn="tl">
                  <a:srgbClr val="C0C0C0"/>
                </a:outerShdw>
              </a:effectLst>
              <a:latin typeface="LouguiyaFR" pitchFamily="34" charset="0"/>
            </a:endParaRPr>
          </a:p>
          <a:p>
            <a:pPr algn="ctr" eaLnBrk="1" hangingPunct="1"/>
            <a:endParaRPr lang="ar-SA" sz="1400">
              <a:effectLst>
                <a:outerShdw blurRad="38100" dist="38100" dir="2700000" algn="tl">
                  <a:srgbClr val="C0C0C0"/>
                </a:outerShdw>
              </a:effectLst>
              <a:latin typeface="LouguiyaFR" pitchFamily="34" charset="0"/>
            </a:endParaRPr>
          </a:p>
          <a:p>
            <a:pPr algn="ctr" eaLnBrk="1" hangingPunct="1"/>
            <a:endParaRPr lang="fr-FR">
              <a:effectLst>
                <a:outerShdw blurRad="38100" dist="38100" dir="2700000" algn="tl">
                  <a:srgbClr val="C0C0C0"/>
                </a:outerShdw>
              </a:effectLst>
            </a:endParaRPr>
          </a:p>
        </p:txBody>
      </p:sp>
      <p:sp>
        <p:nvSpPr>
          <p:cNvPr id="2" name="Titre 1"/>
          <p:cNvSpPr txBox="1">
            <a:spLocks/>
          </p:cNvSpPr>
          <p:nvPr/>
        </p:nvSpPr>
        <p:spPr>
          <a:xfrm>
            <a:off x="3063875" y="1778000"/>
            <a:ext cx="5965825" cy="1547813"/>
          </a:xfrm>
          <a:prstGeom prst="rect">
            <a:avLst/>
          </a:prstGeom>
        </p:spPr>
        <p:txBody>
          <a:bodyPr/>
          <a:lstStyle/>
          <a:p>
            <a:pPr algn="ctr"/>
            <a:endParaRPr lang="ar-SA" sz="3600" dirty="0">
              <a:solidFill>
                <a:schemeClr val="tx2"/>
              </a:solidFill>
              <a:latin typeface="LouguiyaFR" pitchFamily="34" charset="0"/>
              <a:ea typeface="Louguiya" pitchFamily="2" charset="0"/>
              <a:cs typeface="Louguiya" pitchFamily="2" charset="0"/>
            </a:endParaRPr>
          </a:p>
        </p:txBody>
      </p:sp>
      <p:sp>
        <p:nvSpPr>
          <p:cNvPr id="3" name="Sous-titre 2"/>
          <p:cNvSpPr txBox="1">
            <a:spLocks/>
          </p:cNvSpPr>
          <p:nvPr/>
        </p:nvSpPr>
        <p:spPr>
          <a:xfrm>
            <a:off x="2857500" y="3616325"/>
            <a:ext cx="6288088" cy="1612900"/>
          </a:xfrm>
          <a:prstGeom prst="rect">
            <a:avLst/>
          </a:prstGeom>
        </p:spPr>
        <p:txBody>
          <a:bodyPr>
            <a:norm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buFontTx/>
              <a:buNone/>
              <a:defRPr/>
            </a:pPr>
            <a:endParaRPr lang="fr-FR" kern="0" dirty="0">
              <a:latin typeface="LouguiyaFR" panose="020B0602030402020204" pitchFamily="34" charset="0"/>
            </a:endParaRPr>
          </a:p>
          <a:p>
            <a:pPr marL="0" indent="0" algn="ctr">
              <a:buFontTx/>
              <a:buNone/>
              <a:defRPr/>
            </a:pPr>
            <a:endParaRPr lang="fr-FR" kern="0" dirty="0">
              <a:latin typeface="LouguiyaFR" panose="020B0602030402020204" pitchFamily="34" charset="0"/>
            </a:endParaRPr>
          </a:p>
        </p:txBody>
      </p:sp>
      <p:sp>
        <p:nvSpPr>
          <p:cNvPr id="17409" name="Rectangle 1"/>
          <p:cNvSpPr>
            <a:spLocks noChangeArrowheads="1"/>
          </p:cNvSpPr>
          <p:nvPr/>
        </p:nvSpPr>
        <p:spPr bwMode="auto">
          <a:xfrm>
            <a:off x="3357554" y="1857365"/>
            <a:ext cx="5572164"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fr-FR" sz="2800" b="1" i="0" u="none" strike="noStrike" cap="none" normalizeH="0" baseline="0" dirty="0" smtClean="0">
                <a:ln>
                  <a:noFill/>
                </a:ln>
                <a:solidFill>
                  <a:srgbClr val="222222"/>
                </a:solidFill>
                <a:effectLst/>
                <a:latin typeface="Arial" pitchFamily="34" charset="0"/>
                <a:ea typeface="Times New Roman" pitchFamily="18" charset="0"/>
                <a:cs typeface="Louguiya" pitchFamily="2" charset="-78"/>
              </a:rPr>
              <a:t>1</a:t>
            </a:r>
            <a:r>
              <a:rPr kumimoji="0" lang="ar-SA" sz="2800" b="1" i="0" u="none" strike="noStrike" cap="none" normalizeH="0" baseline="0" dirty="0" smtClean="0">
                <a:ln>
                  <a:noFill/>
                </a:ln>
                <a:solidFill>
                  <a:srgbClr val="222222"/>
                </a:solidFill>
                <a:effectLst/>
                <a:latin typeface="Arial" pitchFamily="34" charset="0"/>
                <a:ea typeface="Times New Roman" pitchFamily="18" charset="0"/>
                <a:cs typeface="Louguiya" pitchFamily="2" charset="-78"/>
              </a:rPr>
              <a:t>- الثقافة والتقاليد</a:t>
            </a:r>
            <a:r>
              <a:rPr kumimoji="0" lang="ar-SA" sz="2800" b="0" i="0" u="none" strike="noStrike" cap="none" normalizeH="0" baseline="0" dirty="0" smtClean="0">
                <a:ln>
                  <a:noFill/>
                </a:ln>
                <a:solidFill>
                  <a:srgbClr val="222222"/>
                </a:solidFill>
                <a:effectLst/>
                <a:latin typeface="Arial" pitchFamily="34" charset="0"/>
                <a:ea typeface="Times New Roman" pitchFamily="18" charset="0"/>
                <a:cs typeface="Louguiya" pitchFamily="2" charset="-78"/>
              </a:rPr>
              <a:t>: يعتبر البعض في موريتانيا أن ختان البنات جزءًا من هويتهم الثقافية والتقاليد الاجتماعية</a:t>
            </a:r>
            <a:r>
              <a:rPr kumimoji="0" lang="fr-FR" sz="2800" b="0" i="0" u="none" strike="noStrike" cap="none" normalizeH="0" baseline="0" dirty="0" smtClean="0">
                <a:ln>
                  <a:noFill/>
                </a:ln>
                <a:solidFill>
                  <a:srgbClr val="222222"/>
                </a:solidFill>
                <a:effectLst/>
                <a:latin typeface="Arial" pitchFamily="34" charset="0"/>
                <a:ea typeface="Times New Roman" pitchFamily="18" charset="0"/>
                <a:cs typeface="Louguiya" pitchFamily="2" charset="-78"/>
              </a:rPr>
              <a:t>.</a:t>
            </a:r>
            <a:br>
              <a:rPr kumimoji="0" lang="fr-FR" sz="2800" b="0" i="0" u="none" strike="noStrike" cap="none" normalizeH="0" baseline="0" dirty="0" smtClean="0">
                <a:ln>
                  <a:noFill/>
                </a:ln>
                <a:solidFill>
                  <a:srgbClr val="222222"/>
                </a:solidFill>
                <a:effectLst/>
                <a:latin typeface="Arial" pitchFamily="34" charset="0"/>
                <a:ea typeface="Times New Roman" pitchFamily="18" charset="0"/>
                <a:cs typeface="Louguiya" pitchFamily="2" charset="-78"/>
              </a:rPr>
            </a:br>
            <a:r>
              <a:rPr kumimoji="0" lang="fr-FR" sz="2800" b="1" i="0" u="none" strike="noStrike" cap="none" normalizeH="0" baseline="0" dirty="0" smtClean="0">
                <a:ln>
                  <a:noFill/>
                </a:ln>
                <a:solidFill>
                  <a:srgbClr val="222222"/>
                </a:solidFill>
                <a:effectLst/>
                <a:latin typeface="Arial" pitchFamily="34" charset="0"/>
                <a:ea typeface="Times New Roman" pitchFamily="18" charset="0"/>
                <a:cs typeface="Louguiya" pitchFamily="2" charset="-78"/>
              </a:rPr>
              <a:t>2</a:t>
            </a:r>
            <a:r>
              <a:rPr kumimoji="0" lang="ar-SA" sz="2800" b="1" i="0" u="none" strike="noStrike" cap="none" normalizeH="0" baseline="0" dirty="0" smtClean="0">
                <a:ln>
                  <a:noFill/>
                </a:ln>
                <a:solidFill>
                  <a:srgbClr val="222222"/>
                </a:solidFill>
                <a:effectLst/>
                <a:latin typeface="Arial" pitchFamily="34" charset="0"/>
                <a:ea typeface="Times New Roman" pitchFamily="18" charset="0"/>
                <a:cs typeface="Louguiya" pitchFamily="2" charset="-78"/>
              </a:rPr>
              <a:t>- الدين</a:t>
            </a:r>
            <a:r>
              <a:rPr kumimoji="0" lang="ar-SA" sz="2800" b="0" i="0" u="none" strike="noStrike" cap="none" normalizeH="0" baseline="0" dirty="0" smtClean="0">
                <a:ln>
                  <a:noFill/>
                </a:ln>
                <a:solidFill>
                  <a:srgbClr val="222222"/>
                </a:solidFill>
                <a:effectLst/>
                <a:latin typeface="Arial" pitchFamily="34" charset="0"/>
                <a:ea typeface="Times New Roman" pitchFamily="18" charset="0"/>
                <a:cs typeface="Louguiya" pitchFamily="2" charset="-78"/>
              </a:rPr>
              <a:t>: بعض الأشخاص يرون أن الإسلام يشجع على ختان الإناث، على الرغم من أن هذا الرأي يُعارِضه علماء دين آخرون</a:t>
            </a:r>
            <a:r>
              <a:rPr kumimoji="0" lang="fr-FR" sz="2800" b="0" i="0" u="none" strike="noStrike" cap="none" normalizeH="0" baseline="0" dirty="0" smtClean="0">
                <a:ln>
                  <a:noFill/>
                </a:ln>
                <a:solidFill>
                  <a:srgbClr val="222222"/>
                </a:solidFill>
                <a:effectLst/>
                <a:latin typeface="Arial" pitchFamily="34" charset="0"/>
                <a:ea typeface="Times New Roman" pitchFamily="18" charset="0"/>
                <a:cs typeface="Louguiya" pitchFamily="2" charset="-78"/>
              </a:rPr>
              <a:t>.</a:t>
            </a:r>
            <a:endParaRPr kumimoji="0" lang="en-US" sz="2800" b="1" i="0" u="none" strike="noStrike" cap="none" normalizeH="0" baseline="0" dirty="0" smtClean="0">
              <a:ln>
                <a:noFill/>
              </a:ln>
              <a:solidFill>
                <a:srgbClr val="222222"/>
              </a:solidFill>
              <a:effectLst/>
              <a:latin typeface="Arial" pitchFamily="34" charset="0"/>
              <a:ea typeface="Times New Roman" pitchFamily="18" charset="0"/>
              <a:cs typeface="Louguiya"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r-FR" sz="2800" b="1" i="0" u="none" strike="noStrike" cap="none" normalizeH="0" baseline="0" dirty="0" smtClean="0">
                <a:ln>
                  <a:noFill/>
                </a:ln>
                <a:solidFill>
                  <a:srgbClr val="222222"/>
                </a:solidFill>
                <a:effectLst/>
                <a:latin typeface="Arial" pitchFamily="34" charset="0"/>
                <a:ea typeface="Times New Roman" pitchFamily="18" charset="0"/>
                <a:cs typeface="Louguiya" pitchFamily="2" charset="-78"/>
              </a:rPr>
              <a:t>3</a:t>
            </a:r>
            <a:r>
              <a:rPr kumimoji="0" lang="ar-SA" sz="2800" b="1" i="0" u="none" strike="noStrike" cap="none" normalizeH="0" baseline="0" dirty="0" smtClean="0">
                <a:ln>
                  <a:noFill/>
                </a:ln>
                <a:solidFill>
                  <a:srgbClr val="222222"/>
                </a:solidFill>
                <a:effectLst/>
                <a:latin typeface="Arial" pitchFamily="34" charset="0"/>
                <a:ea typeface="Times New Roman" pitchFamily="18" charset="0"/>
                <a:cs typeface="Louguiya" pitchFamily="2" charset="-78"/>
              </a:rPr>
              <a:t>- النظرة للنساء</a:t>
            </a:r>
            <a:r>
              <a:rPr kumimoji="0" lang="ar-SA" sz="2800" b="0" i="0" u="none" strike="noStrike" cap="none" normalizeH="0" baseline="0" dirty="0" smtClean="0">
                <a:ln>
                  <a:noFill/>
                </a:ln>
                <a:solidFill>
                  <a:srgbClr val="222222"/>
                </a:solidFill>
                <a:effectLst/>
                <a:latin typeface="Arial" pitchFamily="34" charset="0"/>
                <a:ea typeface="Times New Roman" pitchFamily="18" charset="0"/>
                <a:cs typeface="Louguiya" pitchFamily="2" charset="-78"/>
              </a:rPr>
              <a:t>: قد يُعتقد أن ختان البنات يجعلهن "نظيفات" أو يحميهن من</a:t>
            </a:r>
            <a:r>
              <a:rPr kumimoji="0" lang="fr-FR" sz="2800" b="0" i="0" u="none" strike="noStrike" cap="none" normalizeH="0" dirty="0" smtClean="0">
                <a:ln>
                  <a:noFill/>
                </a:ln>
                <a:solidFill>
                  <a:srgbClr val="222222"/>
                </a:solidFill>
                <a:effectLst/>
                <a:latin typeface="Arial" pitchFamily="34" charset="0"/>
                <a:ea typeface="Times New Roman" pitchFamily="18" charset="0"/>
                <a:cs typeface="Louguiya" pitchFamily="2" charset="-78"/>
              </a:rPr>
              <a:t> </a:t>
            </a:r>
            <a:r>
              <a:rPr kumimoji="0" lang="ar-SA" sz="2800" b="0" i="0" u="none" strike="noStrike" cap="none" normalizeH="0" baseline="0" dirty="0" smtClean="0">
                <a:ln>
                  <a:noFill/>
                </a:ln>
                <a:solidFill>
                  <a:srgbClr val="222222"/>
                </a:solidFill>
                <a:effectLst/>
                <a:latin typeface="Arial" pitchFamily="34" charset="0"/>
                <a:ea typeface="Times New Roman" pitchFamily="18" charset="0"/>
                <a:cs typeface="Louguiya" pitchFamily="2" charset="-78"/>
              </a:rPr>
              <a:t>الشهوانية والزنا</a:t>
            </a:r>
            <a:r>
              <a:rPr kumimoji="0" lang="fr-FR" sz="2800" b="0" i="0" u="none" strike="noStrike" cap="none" normalizeH="0" baseline="0" dirty="0" smtClean="0">
                <a:ln>
                  <a:noFill/>
                </a:ln>
                <a:solidFill>
                  <a:schemeClr val="tx1"/>
                </a:solidFill>
                <a:effectLst/>
                <a:cs typeface="Louguiya" pitchFamily="2" charset="-78"/>
              </a:rPr>
              <a:t> </a:t>
            </a:r>
          </a:p>
        </p:txBody>
      </p:sp>
    </p:spTree>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user\Desktop\BUREAU\Doc_Divers\sceau.png"/>
          <p:cNvPicPr>
            <a:picLocks noChangeAspect="1" noChangeArrowheads="1"/>
          </p:cNvPicPr>
          <p:nvPr/>
        </p:nvPicPr>
        <p:blipFill>
          <a:blip r:embed="rId2"/>
          <a:srcRect/>
          <a:stretch>
            <a:fillRect/>
          </a:stretch>
        </p:blipFill>
        <p:spPr bwMode="auto">
          <a:xfrm>
            <a:off x="762000" y="333375"/>
            <a:ext cx="1123950" cy="1214438"/>
          </a:xfrm>
          <a:prstGeom prst="rect">
            <a:avLst/>
          </a:prstGeom>
          <a:noFill/>
          <a:ln w="9525">
            <a:noFill/>
            <a:miter lim="800000"/>
            <a:headEnd/>
            <a:tailEnd/>
          </a:ln>
        </p:spPr>
      </p:pic>
      <p:cxnSp>
        <p:nvCxnSpPr>
          <p:cNvPr id="4" name="Connecteur droit 3"/>
          <p:cNvCxnSpPr/>
          <p:nvPr/>
        </p:nvCxnSpPr>
        <p:spPr>
          <a:xfrm rot="5400000">
            <a:off x="-678656" y="3429794"/>
            <a:ext cx="6858000" cy="1588"/>
          </a:xfrm>
          <a:prstGeom prst="line">
            <a:avLst/>
          </a:prstGeom>
          <a:ln w="762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7" name="Connecteur droit 6"/>
          <p:cNvCxnSpPr/>
          <p:nvPr/>
        </p:nvCxnSpPr>
        <p:spPr>
          <a:xfrm rot="5400000">
            <a:off x="-624681" y="3428206"/>
            <a:ext cx="6858000" cy="1588"/>
          </a:xfrm>
          <a:prstGeom prst="line">
            <a:avLst/>
          </a:prstGeom>
          <a:ln w="762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 name="Connecteur droit 7"/>
          <p:cNvCxnSpPr/>
          <p:nvPr/>
        </p:nvCxnSpPr>
        <p:spPr>
          <a:xfrm rot="5400000">
            <a:off x="-570706" y="3428206"/>
            <a:ext cx="6858000" cy="1588"/>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ZoneTexte 8"/>
          <p:cNvSpPr txBox="1"/>
          <p:nvPr/>
        </p:nvSpPr>
        <p:spPr>
          <a:xfrm>
            <a:off x="111125" y="2214563"/>
            <a:ext cx="2638425" cy="2892425"/>
          </a:xfrm>
          <a:prstGeom prst="rect">
            <a:avLst/>
          </a:prstGeom>
          <a:noFill/>
        </p:spPr>
        <p:txBody>
          <a:bodyPr>
            <a:spAutoFit/>
          </a:bodyPr>
          <a:lstStyle/>
          <a:p>
            <a:pPr algn="ctr" eaLnBrk="1" hangingPunct="1"/>
            <a:r>
              <a:rPr lang="ar-BH">
                <a:effectLst>
                  <a:outerShdw blurRad="38100" dist="38100" dir="2700000" algn="tl">
                    <a:srgbClr val="C0C0C0"/>
                  </a:outerShdw>
                </a:effectLst>
                <a:ea typeface="Louguiya" pitchFamily="2" charset="0"/>
                <a:cs typeface="Louguiya" pitchFamily="2" charset="0"/>
              </a:rPr>
              <a:t>وزارة الاقتصاد والتنمية المستدامة</a:t>
            </a:r>
            <a:endParaRPr lang="fr-FR">
              <a:effectLst>
                <a:outerShdw blurRad="38100" dist="38100" dir="2700000" algn="tl">
                  <a:srgbClr val="C0C0C0"/>
                </a:outerShdw>
              </a:effectLst>
              <a:ea typeface="Louguiya" pitchFamily="2" charset="0"/>
              <a:cs typeface="Louguiya" pitchFamily="2" charset="0"/>
            </a:endParaRPr>
          </a:p>
          <a:p>
            <a:pPr algn="ctr" eaLnBrk="1" hangingPunct="1"/>
            <a:r>
              <a:rPr lang="fr-FR">
                <a:effectLst>
                  <a:outerShdw blurRad="38100" dist="38100" dir="2700000" algn="tl">
                    <a:srgbClr val="C0C0C0"/>
                  </a:outerShdw>
                </a:effectLst>
                <a:latin typeface="LouguiyaFR" pitchFamily="34" charset="0"/>
              </a:rPr>
              <a:t>Ministère de l’Economie et du Développement Durable</a:t>
            </a:r>
            <a:endParaRPr lang="ar-SA">
              <a:effectLst>
                <a:outerShdw blurRad="38100" dist="38100" dir="2700000" algn="tl">
                  <a:srgbClr val="C0C0C0"/>
                </a:outerShdw>
              </a:effectLst>
              <a:latin typeface="LouguiyaFR" pitchFamily="34" charset="0"/>
            </a:endParaRPr>
          </a:p>
          <a:p>
            <a:pPr algn="ctr" eaLnBrk="1" hangingPunct="1"/>
            <a:endParaRPr lang="ar-SA" sz="1400">
              <a:effectLst>
                <a:outerShdw blurRad="38100" dist="38100" dir="2700000" algn="tl">
                  <a:srgbClr val="C0C0C0"/>
                </a:outerShdw>
              </a:effectLst>
              <a:latin typeface="LouguiyaFR" pitchFamily="34" charset="0"/>
            </a:endParaRPr>
          </a:p>
          <a:p>
            <a:pPr algn="ctr" eaLnBrk="1" hangingPunct="1"/>
            <a:endParaRPr lang="fr-FR">
              <a:effectLst>
                <a:outerShdw blurRad="38100" dist="38100" dir="2700000" algn="tl">
                  <a:srgbClr val="C0C0C0"/>
                </a:outerShdw>
              </a:effectLst>
            </a:endParaRPr>
          </a:p>
        </p:txBody>
      </p:sp>
      <p:sp>
        <p:nvSpPr>
          <p:cNvPr id="2" name="Titre 1"/>
          <p:cNvSpPr txBox="1">
            <a:spLocks/>
          </p:cNvSpPr>
          <p:nvPr/>
        </p:nvSpPr>
        <p:spPr>
          <a:xfrm>
            <a:off x="3063875" y="1778000"/>
            <a:ext cx="5965825" cy="1547813"/>
          </a:xfrm>
          <a:prstGeom prst="rect">
            <a:avLst/>
          </a:prstGeom>
        </p:spPr>
        <p:txBody>
          <a:bodyPr/>
          <a:lstStyle/>
          <a:p>
            <a:pPr algn="ctr"/>
            <a:endParaRPr lang="ar-SA" sz="3600" dirty="0">
              <a:solidFill>
                <a:schemeClr val="tx2"/>
              </a:solidFill>
              <a:latin typeface="LouguiyaFR" pitchFamily="34" charset="0"/>
              <a:ea typeface="Louguiya" pitchFamily="2" charset="0"/>
              <a:cs typeface="Louguiya" pitchFamily="2" charset="0"/>
            </a:endParaRPr>
          </a:p>
        </p:txBody>
      </p:sp>
      <p:sp>
        <p:nvSpPr>
          <p:cNvPr id="3" name="Sous-titre 2"/>
          <p:cNvSpPr txBox="1">
            <a:spLocks/>
          </p:cNvSpPr>
          <p:nvPr/>
        </p:nvSpPr>
        <p:spPr>
          <a:xfrm>
            <a:off x="2857500" y="3616325"/>
            <a:ext cx="6288088" cy="1612900"/>
          </a:xfrm>
          <a:prstGeom prst="rect">
            <a:avLst/>
          </a:prstGeom>
        </p:spPr>
        <p:txBody>
          <a:bodyPr>
            <a:norm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buFontTx/>
              <a:buNone/>
              <a:defRPr/>
            </a:pPr>
            <a:endParaRPr lang="fr-FR" kern="0" dirty="0">
              <a:latin typeface="LouguiyaFR" panose="020B0602030402020204" pitchFamily="34" charset="0"/>
            </a:endParaRPr>
          </a:p>
          <a:p>
            <a:pPr marL="0" indent="0" algn="ctr">
              <a:buFontTx/>
              <a:buNone/>
              <a:defRPr/>
            </a:pPr>
            <a:endParaRPr lang="fr-FR" kern="0" dirty="0">
              <a:latin typeface="LouguiyaFR" panose="020B0602030402020204" pitchFamily="34" charset="0"/>
            </a:endParaRPr>
          </a:p>
        </p:txBody>
      </p:sp>
      <p:sp>
        <p:nvSpPr>
          <p:cNvPr id="40961" name="Rectangle 1"/>
          <p:cNvSpPr>
            <a:spLocks noChangeArrowheads="1"/>
          </p:cNvSpPr>
          <p:nvPr/>
        </p:nvSpPr>
        <p:spPr bwMode="auto">
          <a:xfrm>
            <a:off x="3143240" y="642918"/>
            <a:ext cx="571504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0" fontAlgn="base" latinLnBrk="0" hangingPunct="0">
              <a:lnSpc>
                <a:spcPct val="100000"/>
              </a:lnSpc>
              <a:spcBef>
                <a:spcPct val="0"/>
              </a:spcBef>
              <a:spcAft>
                <a:spcPct val="0"/>
              </a:spcAft>
              <a:buClrTx/>
              <a:buSzTx/>
              <a:tabLst/>
            </a:pPr>
            <a:r>
              <a:rPr kumimoji="0" lang="ar-SA" b="1" i="0" u="none" strike="noStrike" cap="none" normalizeH="0" baseline="0" dirty="0" smtClean="0">
                <a:ln>
                  <a:noFill/>
                </a:ln>
                <a:solidFill>
                  <a:srgbClr val="222222"/>
                </a:solidFill>
                <a:effectLst/>
                <a:latin typeface="Arial" pitchFamily="34" charset="0"/>
                <a:ea typeface="Times New Roman" pitchFamily="18" charset="0"/>
                <a:cs typeface="Louguiya" pitchFamily="2" charset="-78"/>
              </a:rPr>
              <a:t>الترسانة القانونية:</a:t>
            </a:r>
            <a:endParaRPr kumimoji="0" lang="fr-FR" b="1" i="0" u="none" strike="noStrike" cap="none" normalizeH="0" baseline="0" dirty="0" smtClean="0">
              <a:ln>
                <a:noFill/>
              </a:ln>
              <a:solidFill>
                <a:srgbClr val="222222"/>
              </a:solidFill>
              <a:effectLst/>
              <a:latin typeface="Arial" pitchFamily="34" charset="0"/>
              <a:ea typeface="Times New Roman" pitchFamily="18" charset="0"/>
              <a:cs typeface="Louguiya"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r-FR" b="1" i="0" u="none" strike="noStrike" cap="none" normalizeH="0" baseline="0" dirty="0" smtClean="0">
                <a:ln>
                  <a:noFill/>
                </a:ln>
                <a:solidFill>
                  <a:srgbClr val="222222"/>
                </a:solidFill>
                <a:effectLst/>
                <a:latin typeface="Arial" pitchFamily="34" charset="0"/>
                <a:ea typeface="Times New Roman" pitchFamily="18" charset="0"/>
                <a:cs typeface="Louguiya" pitchFamily="2" charset="-78"/>
              </a:rPr>
              <a:t>1 </a:t>
            </a:r>
            <a:r>
              <a:rPr kumimoji="0" lang="ar-SA" b="1" i="0" u="none" strike="noStrike" cap="none" normalizeH="0" baseline="0" dirty="0" smtClean="0">
                <a:ln>
                  <a:noFill/>
                </a:ln>
                <a:solidFill>
                  <a:srgbClr val="222222"/>
                </a:solidFill>
                <a:effectLst/>
                <a:latin typeface="Arial" pitchFamily="34" charset="0"/>
                <a:ea typeface="Times New Roman" pitchFamily="18" charset="0"/>
                <a:cs typeface="Louguiya" pitchFamily="2" charset="-78"/>
              </a:rPr>
              <a:t>- القانون</a:t>
            </a:r>
            <a:r>
              <a:rPr kumimoji="0" lang="ar-SA" b="0" i="0" u="none" strike="noStrike" cap="none" normalizeH="0" baseline="0" dirty="0" smtClean="0">
                <a:ln>
                  <a:noFill/>
                </a:ln>
                <a:solidFill>
                  <a:srgbClr val="222222"/>
                </a:solidFill>
                <a:effectLst/>
                <a:latin typeface="Arial" pitchFamily="34" charset="0"/>
                <a:ea typeface="Times New Roman" pitchFamily="18" charset="0"/>
                <a:cs typeface="Louguiya" pitchFamily="2" charset="-78"/>
              </a:rPr>
              <a:t>: في عام 2005، تم تمرير قانون في موريتانيا يجرم ختان الإناث، وفقًا لهذا القانون، يُعاقب أي شخص يقوم بإجراء ختان الإناث بالسجن لمدة تصل إلى 5 سنوات وبغرامة مالية. كما يُعاقَب أي شخص يساعد أو يشجع على هذا الإجراء</a:t>
            </a:r>
            <a:r>
              <a:rPr kumimoji="0" lang="fr-FR" b="0" i="0" u="none" strike="noStrike" cap="none" normalizeH="0" baseline="0" dirty="0" smtClean="0">
                <a:ln>
                  <a:noFill/>
                </a:ln>
                <a:solidFill>
                  <a:srgbClr val="222222"/>
                </a:solidFill>
                <a:effectLst/>
                <a:latin typeface="Arial" pitchFamily="34" charset="0"/>
                <a:ea typeface="Times New Roman" pitchFamily="18" charset="0"/>
                <a:cs typeface="Louguiya" pitchFamily="2" charset="-78"/>
              </a:rPr>
              <a:t>.</a:t>
            </a:r>
            <a:br>
              <a:rPr kumimoji="0" lang="fr-FR" b="0" i="0" u="none" strike="noStrike" cap="none" normalizeH="0" baseline="0" dirty="0" smtClean="0">
                <a:ln>
                  <a:noFill/>
                </a:ln>
                <a:solidFill>
                  <a:srgbClr val="222222"/>
                </a:solidFill>
                <a:effectLst/>
                <a:latin typeface="Arial" pitchFamily="34" charset="0"/>
                <a:ea typeface="Times New Roman" pitchFamily="18" charset="0"/>
                <a:cs typeface="Louguiya" pitchFamily="2" charset="-78"/>
              </a:rPr>
            </a:br>
            <a:r>
              <a:rPr kumimoji="0" lang="fr-FR" b="0" i="0" u="none" strike="noStrike" cap="none" normalizeH="0" baseline="0" dirty="0" smtClean="0">
                <a:ln>
                  <a:noFill/>
                </a:ln>
                <a:solidFill>
                  <a:srgbClr val="222222"/>
                </a:solidFill>
                <a:effectLst/>
                <a:latin typeface="Arial" pitchFamily="34" charset="0"/>
                <a:ea typeface="Times New Roman" pitchFamily="18" charset="0"/>
                <a:cs typeface="Louguiya" pitchFamily="2" charset="-78"/>
              </a:rPr>
              <a:t/>
            </a:r>
            <a:br>
              <a:rPr kumimoji="0" lang="fr-FR" b="0" i="0" u="none" strike="noStrike" cap="none" normalizeH="0" baseline="0" dirty="0" smtClean="0">
                <a:ln>
                  <a:noFill/>
                </a:ln>
                <a:solidFill>
                  <a:srgbClr val="222222"/>
                </a:solidFill>
                <a:effectLst/>
                <a:latin typeface="Arial" pitchFamily="34" charset="0"/>
                <a:ea typeface="Times New Roman" pitchFamily="18" charset="0"/>
                <a:cs typeface="Louguiya" pitchFamily="2" charset="-78"/>
              </a:rPr>
            </a:br>
            <a:r>
              <a:rPr kumimoji="0" lang="fr-FR" b="1" i="0" u="none" strike="noStrike" cap="none" normalizeH="0" baseline="0" dirty="0" smtClean="0">
                <a:ln>
                  <a:noFill/>
                </a:ln>
                <a:solidFill>
                  <a:srgbClr val="222222"/>
                </a:solidFill>
                <a:effectLst/>
                <a:latin typeface="Arial" pitchFamily="34" charset="0"/>
                <a:ea typeface="Times New Roman" pitchFamily="18" charset="0"/>
                <a:cs typeface="Louguiya" pitchFamily="2" charset="-78"/>
              </a:rPr>
              <a:t>2  </a:t>
            </a:r>
            <a:r>
              <a:rPr kumimoji="0" lang="ar-SA" b="1" i="0" u="none" strike="noStrike" cap="none" normalizeH="0" baseline="0" dirty="0" smtClean="0">
                <a:ln>
                  <a:noFill/>
                </a:ln>
                <a:solidFill>
                  <a:srgbClr val="222222"/>
                </a:solidFill>
                <a:effectLst/>
                <a:latin typeface="Arial" pitchFamily="34" charset="0"/>
                <a:ea typeface="Times New Roman" pitchFamily="18" charset="0"/>
                <a:cs typeface="Louguiya" pitchFamily="2" charset="-78"/>
              </a:rPr>
              <a:t>- جهود التوعية</a:t>
            </a:r>
            <a:r>
              <a:rPr kumimoji="0" lang="ar-SA" b="0" i="0" u="none" strike="noStrike" cap="none" normalizeH="0" baseline="0" dirty="0" smtClean="0">
                <a:ln>
                  <a:noFill/>
                </a:ln>
                <a:solidFill>
                  <a:srgbClr val="222222"/>
                </a:solidFill>
                <a:effectLst/>
                <a:latin typeface="Arial" pitchFamily="34" charset="0"/>
                <a:ea typeface="Times New Roman" pitchFamily="18" charset="0"/>
                <a:cs typeface="Louguiya" pitchFamily="2" charset="-78"/>
              </a:rPr>
              <a:t>: هناك منظمات غير حكومية ومنظمات نسائية في موريتانيا تعمل بجد على توعية المجتمع بمخاطر ختان الإناث وتشجيع التغيير. تقوم هذه المنظمات بحملات توعية وبرامج تثقيفية للتوعية بالآثار الصحية والاجتماعية السلبية لهذه الممارسة</a:t>
            </a:r>
            <a:r>
              <a:rPr kumimoji="0" lang="fr-FR" b="0" i="0" u="none" strike="noStrike" cap="none" normalizeH="0" baseline="0" dirty="0" smtClean="0">
                <a:ln>
                  <a:noFill/>
                </a:ln>
                <a:solidFill>
                  <a:srgbClr val="222222"/>
                </a:solidFill>
                <a:effectLst/>
                <a:latin typeface="Arial" pitchFamily="34" charset="0"/>
                <a:ea typeface="Times New Roman" pitchFamily="18" charset="0"/>
                <a:cs typeface="Louguiya" pitchFamily="2" charset="-78"/>
              </a:rPr>
              <a:t>.</a:t>
            </a:r>
            <a:br>
              <a:rPr kumimoji="0" lang="fr-FR" b="0" i="0" u="none" strike="noStrike" cap="none" normalizeH="0" baseline="0" dirty="0" smtClean="0">
                <a:ln>
                  <a:noFill/>
                </a:ln>
                <a:solidFill>
                  <a:srgbClr val="222222"/>
                </a:solidFill>
                <a:effectLst/>
                <a:latin typeface="Arial" pitchFamily="34" charset="0"/>
                <a:ea typeface="Times New Roman" pitchFamily="18" charset="0"/>
                <a:cs typeface="Louguiya" pitchFamily="2" charset="-78"/>
              </a:rPr>
            </a:br>
            <a:r>
              <a:rPr kumimoji="0" lang="fr-FR" b="0" i="0" u="none" strike="noStrike" cap="none" normalizeH="0" baseline="0" dirty="0" smtClean="0">
                <a:ln>
                  <a:noFill/>
                </a:ln>
                <a:solidFill>
                  <a:srgbClr val="222222"/>
                </a:solidFill>
                <a:effectLst/>
                <a:latin typeface="Arial" pitchFamily="34" charset="0"/>
                <a:ea typeface="Times New Roman" pitchFamily="18" charset="0"/>
                <a:cs typeface="Louguiya" pitchFamily="2" charset="-78"/>
              </a:rPr>
              <a:t/>
            </a:r>
            <a:br>
              <a:rPr kumimoji="0" lang="fr-FR" b="0" i="0" u="none" strike="noStrike" cap="none" normalizeH="0" baseline="0" dirty="0" smtClean="0">
                <a:ln>
                  <a:noFill/>
                </a:ln>
                <a:solidFill>
                  <a:srgbClr val="222222"/>
                </a:solidFill>
                <a:effectLst/>
                <a:latin typeface="Arial" pitchFamily="34" charset="0"/>
                <a:ea typeface="Times New Roman" pitchFamily="18" charset="0"/>
                <a:cs typeface="Louguiya" pitchFamily="2" charset="-78"/>
              </a:rPr>
            </a:br>
            <a:r>
              <a:rPr kumimoji="0" lang="fr-FR" b="1" i="0" u="none" strike="noStrike" cap="none" normalizeH="0" baseline="0" dirty="0" smtClean="0">
                <a:ln>
                  <a:noFill/>
                </a:ln>
                <a:solidFill>
                  <a:srgbClr val="222222"/>
                </a:solidFill>
                <a:effectLst/>
                <a:latin typeface="Arial" pitchFamily="34" charset="0"/>
                <a:ea typeface="Times New Roman" pitchFamily="18" charset="0"/>
                <a:cs typeface="Louguiya" pitchFamily="2" charset="-78"/>
              </a:rPr>
              <a:t>3  </a:t>
            </a:r>
            <a:r>
              <a:rPr kumimoji="0" lang="ar-SA" b="1" i="0" u="none" strike="noStrike" cap="none" normalizeH="0" baseline="0" dirty="0" smtClean="0">
                <a:ln>
                  <a:noFill/>
                </a:ln>
                <a:solidFill>
                  <a:srgbClr val="222222"/>
                </a:solidFill>
                <a:effectLst/>
                <a:latin typeface="Arial" pitchFamily="34" charset="0"/>
                <a:ea typeface="Times New Roman" pitchFamily="18" charset="0"/>
                <a:cs typeface="Louguiya" pitchFamily="2" charset="-78"/>
              </a:rPr>
              <a:t>- التحديات</a:t>
            </a:r>
            <a:r>
              <a:rPr kumimoji="0" lang="ar-SA" b="0" i="0" u="none" strike="noStrike" cap="none" normalizeH="0" baseline="0" dirty="0" smtClean="0">
                <a:ln>
                  <a:noFill/>
                </a:ln>
                <a:solidFill>
                  <a:srgbClr val="222222"/>
                </a:solidFill>
                <a:effectLst/>
                <a:latin typeface="Arial" pitchFamily="34" charset="0"/>
                <a:ea typeface="Times New Roman" pitchFamily="18" charset="0"/>
                <a:cs typeface="Louguiya" pitchFamily="2" charset="-78"/>
              </a:rPr>
              <a:t>: على الرغم من وجود القانون وجهود التوعية، لا يزال هناك تحديات كبيرة في مكافحة هذه الممارسة، قد يتم تنفيذ ختان الإناث بشكل سري أو غير قانوني، وقد تكون هناك مقاومة من بعض الأفراد لتغيير هذه التقاليد القديمة</a:t>
            </a:r>
            <a:r>
              <a:rPr kumimoji="0" lang="fr-FR" b="0" i="0" u="none" strike="noStrike" cap="none" normalizeH="0" baseline="0" dirty="0" smtClean="0">
                <a:ln>
                  <a:noFill/>
                </a:ln>
                <a:solidFill>
                  <a:schemeClr val="tx1"/>
                </a:solidFill>
                <a:effectLst/>
                <a:cs typeface="Louguiya" pitchFamily="2" charset="-78"/>
              </a:rPr>
              <a:t> </a:t>
            </a:r>
          </a:p>
        </p:txBody>
      </p:sp>
    </p:spTree>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user\Desktop\BUREAU\Doc_Divers\sceau.png"/>
          <p:cNvPicPr>
            <a:picLocks noChangeAspect="1" noChangeArrowheads="1"/>
          </p:cNvPicPr>
          <p:nvPr/>
        </p:nvPicPr>
        <p:blipFill>
          <a:blip r:embed="rId2"/>
          <a:srcRect/>
          <a:stretch>
            <a:fillRect/>
          </a:stretch>
        </p:blipFill>
        <p:spPr bwMode="auto">
          <a:xfrm>
            <a:off x="762000" y="333375"/>
            <a:ext cx="1123950" cy="1214438"/>
          </a:xfrm>
          <a:prstGeom prst="rect">
            <a:avLst/>
          </a:prstGeom>
          <a:noFill/>
          <a:ln w="9525">
            <a:noFill/>
            <a:miter lim="800000"/>
            <a:headEnd/>
            <a:tailEnd/>
          </a:ln>
        </p:spPr>
      </p:pic>
      <p:cxnSp>
        <p:nvCxnSpPr>
          <p:cNvPr id="4" name="Connecteur droit 3"/>
          <p:cNvCxnSpPr/>
          <p:nvPr/>
        </p:nvCxnSpPr>
        <p:spPr>
          <a:xfrm rot="5400000">
            <a:off x="-678656" y="3429794"/>
            <a:ext cx="6858000" cy="1588"/>
          </a:xfrm>
          <a:prstGeom prst="line">
            <a:avLst/>
          </a:prstGeom>
          <a:ln w="762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7" name="Connecteur droit 6"/>
          <p:cNvCxnSpPr/>
          <p:nvPr/>
        </p:nvCxnSpPr>
        <p:spPr>
          <a:xfrm rot="5400000">
            <a:off x="-624681" y="3428206"/>
            <a:ext cx="6858000" cy="1588"/>
          </a:xfrm>
          <a:prstGeom prst="line">
            <a:avLst/>
          </a:prstGeom>
          <a:ln w="762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 name="Connecteur droit 7"/>
          <p:cNvCxnSpPr/>
          <p:nvPr/>
        </p:nvCxnSpPr>
        <p:spPr>
          <a:xfrm rot="5400000">
            <a:off x="-570706" y="3428206"/>
            <a:ext cx="6858000" cy="1588"/>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ZoneTexte 8"/>
          <p:cNvSpPr txBox="1"/>
          <p:nvPr/>
        </p:nvSpPr>
        <p:spPr>
          <a:xfrm>
            <a:off x="111125" y="2214563"/>
            <a:ext cx="2638425" cy="2892425"/>
          </a:xfrm>
          <a:prstGeom prst="rect">
            <a:avLst/>
          </a:prstGeom>
          <a:noFill/>
        </p:spPr>
        <p:txBody>
          <a:bodyPr>
            <a:spAutoFit/>
          </a:bodyPr>
          <a:lstStyle/>
          <a:p>
            <a:pPr algn="ctr" eaLnBrk="1" hangingPunct="1"/>
            <a:r>
              <a:rPr lang="ar-BH">
                <a:effectLst>
                  <a:outerShdw blurRad="38100" dist="38100" dir="2700000" algn="tl">
                    <a:srgbClr val="C0C0C0"/>
                  </a:outerShdw>
                </a:effectLst>
                <a:ea typeface="Louguiya" pitchFamily="2" charset="0"/>
                <a:cs typeface="Louguiya" pitchFamily="2" charset="0"/>
              </a:rPr>
              <a:t>وزارة الاقتصاد والتنمية المستدامة</a:t>
            </a:r>
            <a:endParaRPr lang="fr-FR">
              <a:effectLst>
                <a:outerShdw blurRad="38100" dist="38100" dir="2700000" algn="tl">
                  <a:srgbClr val="C0C0C0"/>
                </a:outerShdw>
              </a:effectLst>
              <a:ea typeface="Louguiya" pitchFamily="2" charset="0"/>
              <a:cs typeface="Louguiya" pitchFamily="2" charset="0"/>
            </a:endParaRPr>
          </a:p>
          <a:p>
            <a:pPr algn="ctr" eaLnBrk="1" hangingPunct="1"/>
            <a:r>
              <a:rPr lang="fr-FR">
                <a:effectLst>
                  <a:outerShdw blurRad="38100" dist="38100" dir="2700000" algn="tl">
                    <a:srgbClr val="C0C0C0"/>
                  </a:outerShdw>
                </a:effectLst>
                <a:latin typeface="LouguiyaFR" pitchFamily="34" charset="0"/>
              </a:rPr>
              <a:t>Ministère de l’Economie et du Développement Durable</a:t>
            </a:r>
            <a:endParaRPr lang="ar-SA">
              <a:effectLst>
                <a:outerShdw blurRad="38100" dist="38100" dir="2700000" algn="tl">
                  <a:srgbClr val="C0C0C0"/>
                </a:outerShdw>
              </a:effectLst>
              <a:latin typeface="LouguiyaFR" pitchFamily="34" charset="0"/>
            </a:endParaRPr>
          </a:p>
          <a:p>
            <a:pPr algn="ctr" eaLnBrk="1" hangingPunct="1"/>
            <a:endParaRPr lang="ar-SA" sz="1400">
              <a:effectLst>
                <a:outerShdw blurRad="38100" dist="38100" dir="2700000" algn="tl">
                  <a:srgbClr val="C0C0C0"/>
                </a:outerShdw>
              </a:effectLst>
              <a:latin typeface="LouguiyaFR" pitchFamily="34" charset="0"/>
            </a:endParaRPr>
          </a:p>
          <a:p>
            <a:pPr algn="ctr" eaLnBrk="1" hangingPunct="1"/>
            <a:endParaRPr lang="fr-FR">
              <a:effectLst>
                <a:outerShdw blurRad="38100" dist="38100" dir="2700000" algn="tl">
                  <a:srgbClr val="C0C0C0"/>
                </a:outerShdw>
              </a:effectLst>
            </a:endParaRPr>
          </a:p>
        </p:txBody>
      </p:sp>
      <p:sp>
        <p:nvSpPr>
          <p:cNvPr id="2" name="Titre 1"/>
          <p:cNvSpPr txBox="1">
            <a:spLocks/>
          </p:cNvSpPr>
          <p:nvPr/>
        </p:nvSpPr>
        <p:spPr>
          <a:xfrm>
            <a:off x="3063875" y="1778000"/>
            <a:ext cx="5965825" cy="1547813"/>
          </a:xfrm>
          <a:prstGeom prst="rect">
            <a:avLst/>
          </a:prstGeom>
        </p:spPr>
        <p:txBody>
          <a:bodyPr/>
          <a:lstStyle/>
          <a:p>
            <a:pPr algn="ctr"/>
            <a:endParaRPr lang="ar-SA" sz="3600" dirty="0">
              <a:solidFill>
                <a:schemeClr val="tx2"/>
              </a:solidFill>
              <a:latin typeface="LouguiyaFR" pitchFamily="34" charset="0"/>
              <a:ea typeface="Louguiya" pitchFamily="2" charset="0"/>
              <a:cs typeface="Louguiya" pitchFamily="2" charset="0"/>
            </a:endParaRPr>
          </a:p>
        </p:txBody>
      </p:sp>
      <p:sp>
        <p:nvSpPr>
          <p:cNvPr id="3" name="Sous-titre 2"/>
          <p:cNvSpPr txBox="1">
            <a:spLocks/>
          </p:cNvSpPr>
          <p:nvPr/>
        </p:nvSpPr>
        <p:spPr>
          <a:xfrm>
            <a:off x="2857500" y="3616325"/>
            <a:ext cx="6288088" cy="1612900"/>
          </a:xfrm>
          <a:prstGeom prst="rect">
            <a:avLst/>
          </a:prstGeom>
        </p:spPr>
        <p:txBody>
          <a:bodyPr>
            <a:norm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buFontTx/>
              <a:buNone/>
              <a:defRPr/>
            </a:pPr>
            <a:endParaRPr lang="fr-FR" kern="0" dirty="0">
              <a:latin typeface="LouguiyaFR" panose="020B0602030402020204" pitchFamily="34" charset="0"/>
            </a:endParaRPr>
          </a:p>
          <a:p>
            <a:pPr marL="0" indent="0" algn="ctr">
              <a:buFontTx/>
              <a:buNone/>
              <a:defRPr/>
            </a:pPr>
            <a:endParaRPr lang="fr-FR" kern="0" dirty="0">
              <a:latin typeface="LouguiyaFR" panose="020B0602030402020204" pitchFamily="34" charset="0"/>
            </a:endParaRPr>
          </a:p>
        </p:txBody>
      </p:sp>
      <p:sp>
        <p:nvSpPr>
          <p:cNvPr id="11" name="Rectangle 10"/>
          <p:cNvSpPr/>
          <p:nvPr/>
        </p:nvSpPr>
        <p:spPr>
          <a:xfrm>
            <a:off x="3214678" y="1000108"/>
            <a:ext cx="5072098" cy="5528966"/>
          </a:xfrm>
          <a:prstGeom prst="rect">
            <a:avLst/>
          </a:prstGeom>
        </p:spPr>
        <p:txBody>
          <a:bodyPr wrap="square">
            <a:spAutoFit/>
          </a:bodyPr>
          <a:lstStyle/>
          <a:p>
            <a:pPr algn="r" rtl="1"/>
            <a:r>
              <a:rPr lang="fr-FR" b="1" dirty="0"/>
              <a:t> </a:t>
            </a:r>
            <a:r>
              <a:rPr lang="ar-SA" sz="2000" b="1" dirty="0"/>
              <a:t>السياسة الوطنية لمحاربة خفاض </a:t>
            </a:r>
            <a:r>
              <a:rPr lang="ar-SA" sz="2000" b="1" dirty="0" smtClean="0"/>
              <a:t>البنات</a:t>
            </a:r>
            <a:r>
              <a:rPr lang="fr-FR" sz="2000" dirty="0"/>
              <a:t/>
            </a:r>
            <a:br>
              <a:rPr lang="fr-FR" sz="2000" dirty="0"/>
            </a:br>
            <a:r>
              <a:rPr lang="ar-SA" sz="2000" dirty="0"/>
              <a:t>الإستراتيجية الوطنية لتعزيز القضاء على ختان الإناث </a:t>
            </a:r>
            <a:r>
              <a:rPr lang="ar-SA" sz="2000" dirty="0" smtClean="0"/>
              <a:t>2</a:t>
            </a:r>
            <a:r>
              <a:rPr lang="fr-FR" sz="2000" dirty="0" smtClean="0"/>
              <a:t>02</a:t>
            </a:r>
            <a:r>
              <a:rPr lang="ar-SA" sz="2000" dirty="0" smtClean="0"/>
              <a:t>2-</a:t>
            </a:r>
            <a:r>
              <a:rPr lang="fr-FR" sz="2000" dirty="0" smtClean="0"/>
              <a:t>2030</a:t>
            </a:r>
            <a:r>
              <a:rPr lang="fr-FR" sz="2000" dirty="0"/>
              <a:t/>
            </a:r>
            <a:br>
              <a:rPr lang="fr-FR" sz="2000" dirty="0"/>
            </a:br>
            <a:r>
              <a:rPr lang="ar-SA" sz="2000" dirty="0"/>
              <a:t>تشكل هذه الإستراتيجية الوطنية لتسريع القضاء على ختان الإناث بحلول عام 2030 وخطة عملها الخماسية المدرجة في الوثيقة المرجعية لسياسة القضاء على ختان الإناث في موريتانيا، التي تعتبر خطرة على صحة ورفاهية النساء والفتيات . </a:t>
            </a:r>
            <a:r>
              <a:rPr lang="fr-FR" sz="2000" dirty="0"/>
              <a:t/>
            </a:r>
            <a:br>
              <a:rPr lang="fr-FR" sz="2000" dirty="0"/>
            </a:br>
            <a:r>
              <a:rPr lang="ar-SA" sz="2000" dirty="0"/>
              <a:t> اعتمدت موريتانيا أول إستراتيجية وطنية لمكافحة ختان الإناث في عام 2008، وتم تحديثها في عام 2015. وبعد أكثر من عقد من الزمن، يظهر التقييم الكمي أن معدل انتشار ختان الإناث على المستوى الوطني لا يزال مرتفعا للغاية ويبلغ حوالي 63 1% بين النساء اللاتي تتراوح أعمارهن بين 15 و49 عامًا و44.5% بين الفتيات دون سن 15 عامًا، مع انتشار أعلى في المناطق الريفية (77.1%) منه في المناطق الحضرية (51.3%)، وهو يتناقص بين الطبقات الأكثر تعليمًا.</a:t>
            </a:r>
            <a:endParaRPr lang="fr-FR" sz="2000" dirty="0"/>
          </a:p>
        </p:txBody>
      </p:sp>
    </p:spTree>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user\Desktop\BUREAU\Doc_Divers\sceau.png"/>
          <p:cNvPicPr>
            <a:picLocks noChangeAspect="1" noChangeArrowheads="1"/>
          </p:cNvPicPr>
          <p:nvPr/>
        </p:nvPicPr>
        <p:blipFill>
          <a:blip r:embed="rId2"/>
          <a:srcRect/>
          <a:stretch>
            <a:fillRect/>
          </a:stretch>
        </p:blipFill>
        <p:spPr bwMode="auto">
          <a:xfrm>
            <a:off x="762000" y="333375"/>
            <a:ext cx="1123950" cy="1214438"/>
          </a:xfrm>
          <a:prstGeom prst="rect">
            <a:avLst/>
          </a:prstGeom>
          <a:noFill/>
          <a:ln w="9525">
            <a:noFill/>
            <a:miter lim="800000"/>
            <a:headEnd/>
            <a:tailEnd/>
          </a:ln>
        </p:spPr>
      </p:pic>
      <p:cxnSp>
        <p:nvCxnSpPr>
          <p:cNvPr id="4" name="Connecteur droit 3"/>
          <p:cNvCxnSpPr/>
          <p:nvPr/>
        </p:nvCxnSpPr>
        <p:spPr>
          <a:xfrm rot="5400000">
            <a:off x="-678656" y="3429794"/>
            <a:ext cx="6858000" cy="1588"/>
          </a:xfrm>
          <a:prstGeom prst="line">
            <a:avLst/>
          </a:prstGeom>
          <a:ln w="762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7" name="Connecteur droit 6"/>
          <p:cNvCxnSpPr/>
          <p:nvPr/>
        </p:nvCxnSpPr>
        <p:spPr>
          <a:xfrm rot="5400000">
            <a:off x="-624681" y="3428206"/>
            <a:ext cx="6858000" cy="1588"/>
          </a:xfrm>
          <a:prstGeom prst="line">
            <a:avLst/>
          </a:prstGeom>
          <a:ln w="762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 name="Connecteur droit 7"/>
          <p:cNvCxnSpPr/>
          <p:nvPr/>
        </p:nvCxnSpPr>
        <p:spPr>
          <a:xfrm rot="5400000">
            <a:off x="-570706" y="3428206"/>
            <a:ext cx="6858000" cy="1588"/>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ZoneTexte 8"/>
          <p:cNvSpPr txBox="1"/>
          <p:nvPr/>
        </p:nvSpPr>
        <p:spPr>
          <a:xfrm>
            <a:off x="111125" y="2214563"/>
            <a:ext cx="2638425" cy="2892425"/>
          </a:xfrm>
          <a:prstGeom prst="rect">
            <a:avLst/>
          </a:prstGeom>
          <a:noFill/>
        </p:spPr>
        <p:txBody>
          <a:bodyPr>
            <a:spAutoFit/>
          </a:bodyPr>
          <a:lstStyle/>
          <a:p>
            <a:pPr algn="ctr" eaLnBrk="1" hangingPunct="1"/>
            <a:r>
              <a:rPr lang="ar-BH">
                <a:effectLst>
                  <a:outerShdw blurRad="38100" dist="38100" dir="2700000" algn="tl">
                    <a:srgbClr val="C0C0C0"/>
                  </a:outerShdw>
                </a:effectLst>
                <a:ea typeface="Louguiya" pitchFamily="2" charset="0"/>
                <a:cs typeface="Louguiya" pitchFamily="2" charset="0"/>
              </a:rPr>
              <a:t>وزارة الاقتصاد والتنمية المستدامة</a:t>
            </a:r>
            <a:endParaRPr lang="fr-FR">
              <a:effectLst>
                <a:outerShdw blurRad="38100" dist="38100" dir="2700000" algn="tl">
                  <a:srgbClr val="C0C0C0"/>
                </a:outerShdw>
              </a:effectLst>
              <a:ea typeface="Louguiya" pitchFamily="2" charset="0"/>
              <a:cs typeface="Louguiya" pitchFamily="2" charset="0"/>
            </a:endParaRPr>
          </a:p>
          <a:p>
            <a:pPr algn="ctr" eaLnBrk="1" hangingPunct="1"/>
            <a:r>
              <a:rPr lang="fr-FR">
                <a:effectLst>
                  <a:outerShdw blurRad="38100" dist="38100" dir="2700000" algn="tl">
                    <a:srgbClr val="C0C0C0"/>
                  </a:outerShdw>
                </a:effectLst>
                <a:latin typeface="LouguiyaFR" pitchFamily="34" charset="0"/>
              </a:rPr>
              <a:t>Ministère de l’Economie et du Développement Durable</a:t>
            </a:r>
            <a:endParaRPr lang="ar-SA">
              <a:effectLst>
                <a:outerShdw blurRad="38100" dist="38100" dir="2700000" algn="tl">
                  <a:srgbClr val="C0C0C0"/>
                </a:outerShdw>
              </a:effectLst>
              <a:latin typeface="LouguiyaFR" pitchFamily="34" charset="0"/>
            </a:endParaRPr>
          </a:p>
          <a:p>
            <a:pPr algn="ctr" eaLnBrk="1" hangingPunct="1"/>
            <a:endParaRPr lang="ar-SA" sz="1400">
              <a:effectLst>
                <a:outerShdw blurRad="38100" dist="38100" dir="2700000" algn="tl">
                  <a:srgbClr val="C0C0C0"/>
                </a:outerShdw>
              </a:effectLst>
              <a:latin typeface="LouguiyaFR" pitchFamily="34" charset="0"/>
            </a:endParaRPr>
          </a:p>
          <a:p>
            <a:pPr algn="ctr" eaLnBrk="1" hangingPunct="1"/>
            <a:endParaRPr lang="fr-FR">
              <a:effectLst>
                <a:outerShdw blurRad="38100" dist="38100" dir="2700000" algn="tl">
                  <a:srgbClr val="C0C0C0"/>
                </a:outerShdw>
              </a:effectLst>
            </a:endParaRPr>
          </a:p>
        </p:txBody>
      </p:sp>
      <p:sp>
        <p:nvSpPr>
          <p:cNvPr id="2" name="Titre 1"/>
          <p:cNvSpPr txBox="1">
            <a:spLocks/>
          </p:cNvSpPr>
          <p:nvPr/>
        </p:nvSpPr>
        <p:spPr>
          <a:xfrm>
            <a:off x="3063875" y="1778000"/>
            <a:ext cx="5965825" cy="1547813"/>
          </a:xfrm>
          <a:prstGeom prst="rect">
            <a:avLst/>
          </a:prstGeom>
        </p:spPr>
        <p:txBody>
          <a:bodyPr/>
          <a:lstStyle/>
          <a:p>
            <a:pPr algn="ctr"/>
            <a:endParaRPr lang="ar-SA" sz="3600" dirty="0">
              <a:solidFill>
                <a:schemeClr val="tx2"/>
              </a:solidFill>
              <a:latin typeface="LouguiyaFR" pitchFamily="34" charset="0"/>
              <a:ea typeface="Louguiya" pitchFamily="2" charset="0"/>
              <a:cs typeface="Louguiya" pitchFamily="2" charset="0"/>
            </a:endParaRPr>
          </a:p>
        </p:txBody>
      </p:sp>
      <p:sp>
        <p:nvSpPr>
          <p:cNvPr id="3" name="Sous-titre 2"/>
          <p:cNvSpPr txBox="1">
            <a:spLocks/>
          </p:cNvSpPr>
          <p:nvPr/>
        </p:nvSpPr>
        <p:spPr>
          <a:xfrm>
            <a:off x="2857500" y="3616325"/>
            <a:ext cx="6288088" cy="1612900"/>
          </a:xfrm>
          <a:prstGeom prst="rect">
            <a:avLst/>
          </a:prstGeom>
        </p:spPr>
        <p:txBody>
          <a:bodyPr>
            <a:norm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buFontTx/>
              <a:buNone/>
              <a:defRPr/>
            </a:pPr>
            <a:endParaRPr lang="fr-FR" kern="0" dirty="0">
              <a:latin typeface="LouguiyaFR" panose="020B0602030402020204" pitchFamily="34" charset="0"/>
            </a:endParaRPr>
          </a:p>
          <a:p>
            <a:pPr marL="0" indent="0" algn="ctr">
              <a:buFontTx/>
              <a:buNone/>
              <a:defRPr/>
            </a:pPr>
            <a:endParaRPr lang="fr-FR" kern="0" dirty="0">
              <a:latin typeface="LouguiyaFR" panose="020B0602030402020204" pitchFamily="34" charset="0"/>
            </a:endParaRPr>
          </a:p>
        </p:txBody>
      </p:sp>
      <p:sp>
        <p:nvSpPr>
          <p:cNvPr id="36865" name="Rectangle 1"/>
          <p:cNvSpPr>
            <a:spLocks noChangeArrowheads="1"/>
          </p:cNvSpPr>
          <p:nvPr/>
        </p:nvSpPr>
        <p:spPr bwMode="auto">
          <a:xfrm>
            <a:off x="3214678" y="857232"/>
            <a:ext cx="5500726"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rgbClr val="222222"/>
                </a:solidFill>
                <a:effectLst/>
                <a:latin typeface="Arial" pitchFamily="34" charset="0"/>
                <a:ea typeface="Times New Roman" pitchFamily="18" charset="0"/>
                <a:cs typeface="Louguiya" pitchFamily="2" charset="-78"/>
              </a:rPr>
              <a:t>لقد</a:t>
            </a:r>
            <a:r>
              <a:rPr kumimoji="0" lang="ar-SA" sz="2800" b="0" i="0" u="none" strike="noStrike" cap="none" normalizeH="0" baseline="0" dirty="0" smtClean="0">
                <a:ln>
                  <a:noFill/>
                </a:ln>
                <a:solidFill>
                  <a:srgbClr val="222222"/>
                </a:solidFill>
                <a:effectLst/>
                <a:latin typeface="Arial" pitchFamily="34" charset="0"/>
                <a:ea typeface="Calibri" pitchFamily="34" charset="0"/>
                <a:cs typeface="Louguiya" pitchFamily="2" charset="-78"/>
              </a:rPr>
              <a:t> أظهر التشخيص الأساسي لممارسة ختان الإناث أن معظم الأسباب المطروحة لتبرير إقرار القانون تتعلق بنقص التعليم واستيعاب الضغوط النفسية والعاطفية التي تدور حول امتثال النساء أو الفتيات للمتطلبات الدينية أو الأعراف الاجتماعية الأساسية، أي تلك المتعلقة بالنقاء، والضبط الجنسي، والأنوثة، والاحترام، والنضج</a:t>
            </a:r>
            <a:r>
              <a:rPr kumimoji="0" lang="fr-FR" sz="2800" b="0" i="0" u="none" strike="noStrike" cap="none" normalizeH="0" baseline="0" dirty="0" smtClean="0">
                <a:ln>
                  <a:noFill/>
                </a:ln>
                <a:solidFill>
                  <a:srgbClr val="222222"/>
                </a:solidFill>
                <a:effectLst/>
                <a:latin typeface="Arial" pitchFamily="34" charset="0"/>
                <a:ea typeface="Calibri" pitchFamily="34" charset="0"/>
                <a:cs typeface="Louguiya" pitchFamily="2" charset="-78"/>
              </a:rPr>
              <a:t>.</a:t>
            </a:r>
            <a:br>
              <a:rPr kumimoji="0" lang="fr-FR" sz="2800" b="0" i="0" u="none" strike="noStrike" cap="none" normalizeH="0" baseline="0" dirty="0" smtClean="0">
                <a:ln>
                  <a:noFill/>
                </a:ln>
                <a:solidFill>
                  <a:srgbClr val="222222"/>
                </a:solidFill>
                <a:effectLst/>
                <a:latin typeface="Arial" pitchFamily="34" charset="0"/>
                <a:ea typeface="Calibri" pitchFamily="34" charset="0"/>
                <a:cs typeface="Louguiya" pitchFamily="2" charset="-78"/>
              </a:rPr>
            </a:br>
            <a:r>
              <a:rPr kumimoji="0" lang="ar-SA" sz="2800" b="0" i="0" u="none" strike="noStrike" cap="none" normalizeH="0" baseline="0" dirty="0" smtClean="0">
                <a:ln>
                  <a:noFill/>
                </a:ln>
                <a:solidFill>
                  <a:srgbClr val="222222"/>
                </a:solidFill>
                <a:effectLst/>
                <a:latin typeface="Arial" pitchFamily="34" charset="0"/>
                <a:ea typeface="Calibri" pitchFamily="34" charset="0"/>
                <a:cs typeface="Louguiya" pitchFamily="2" charset="-78"/>
              </a:rPr>
              <a:t>يوضح تقييم الإطار المعياري الدولي أن تشويه الأعضاء التناسلية الأنثوية معترف به باعتباره انتهاكًا للحقوق الأساسية للفتيات والنساء، المنصوص عليها في العهد الدولي الخاص بالحقوق المدنية والسياسية، والإعلان العالمي لحقوق الإنسان، واتفاقية حقوق الطفل.</a:t>
            </a:r>
            <a:endParaRPr kumimoji="0" lang="ar-SA" sz="2800" b="0" i="0" u="none" strike="noStrike" cap="none" normalizeH="0" baseline="0" dirty="0" smtClean="0">
              <a:ln>
                <a:noFill/>
              </a:ln>
              <a:solidFill>
                <a:schemeClr val="tx1"/>
              </a:solidFill>
              <a:effectLst/>
              <a:cs typeface="Louguiya" pitchFamily="2" charset="-78"/>
            </a:endParaRPr>
          </a:p>
        </p:txBody>
      </p:sp>
    </p:spTree>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user\Desktop\BUREAU\Doc_Divers\sceau.png"/>
          <p:cNvPicPr>
            <a:picLocks noChangeAspect="1" noChangeArrowheads="1"/>
          </p:cNvPicPr>
          <p:nvPr/>
        </p:nvPicPr>
        <p:blipFill>
          <a:blip r:embed="rId2"/>
          <a:srcRect/>
          <a:stretch>
            <a:fillRect/>
          </a:stretch>
        </p:blipFill>
        <p:spPr bwMode="auto">
          <a:xfrm>
            <a:off x="762000" y="333375"/>
            <a:ext cx="1123950" cy="1214438"/>
          </a:xfrm>
          <a:prstGeom prst="rect">
            <a:avLst/>
          </a:prstGeom>
          <a:noFill/>
          <a:ln w="9525">
            <a:noFill/>
            <a:miter lim="800000"/>
            <a:headEnd/>
            <a:tailEnd/>
          </a:ln>
        </p:spPr>
      </p:pic>
      <p:cxnSp>
        <p:nvCxnSpPr>
          <p:cNvPr id="4" name="Connecteur droit 3"/>
          <p:cNvCxnSpPr/>
          <p:nvPr/>
        </p:nvCxnSpPr>
        <p:spPr>
          <a:xfrm rot="5400000">
            <a:off x="-678656" y="3429794"/>
            <a:ext cx="6858000" cy="1588"/>
          </a:xfrm>
          <a:prstGeom prst="line">
            <a:avLst/>
          </a:prstGeom>
          <a:ln w="762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7" name="Connecteur droit 6"/>
          <p:cNvCxnSpPr/>
          <p:nvPr/>
        </p:nvCxnSpPr>
        <p:spPr>
          <a:xfrm rot="5400000">
            <a:off x="-624681" y="3428206"/>
            <a:ext cx="6858000" cy="1588"/>
          </a:xfrm>
          <a:prstGeom prst="line">
            <a:avLst/>
          </a:prstGeom>
          <a:ln w="762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 name="Connecteur droit 7"/>
          <p:cNvCxnSpPr/>
          <p:nvPr/>
        </p:nvCxnSpPr>
        <p:spPr>
          <a:xfrm rot="5400000">
            <a:off x="-570706" y="3428206"/>
            <a:ext cx="6858000" cy="1588"/>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ZoneTexte 8"/>
          <p:cNvSpPr txBox="1"/>
          <p:nvPr/>
        </p:nvSpPr>
        <p:spPr>
          <a:xfrm>
            <a:off x="111125" y="2214563"/>
            <a:ext cx="2638425" cy="2892425"/>
          </a:xfrm>
          <a:prstGeom prst="rect">
            <a:avLst/>
          </a:prstGeom>
          <a:noFill/>
        </p:spPr>
        <p:txBody>
          <a:bodyPr>
            <a:spAutoFit/>
          </a:bodyPr>
          <a:lstStyle/>
          <a:p>
            <a:pPr algn="ctr" eaLnBrk="1" hangingPunct="1"/>
            <a:r>
              <a:rPr lang="ar-BH">
                <a:effectLst>
                  <a:outerShdw blurRad="38100" dist="38100" dir="2700000" algn="tl">
                    <a:srgbClr val="C0C0C0"/>
                  </a:outerShdw>
                </a:effectLst>
                <a:ea typeface="Louguiya" pitchFamily="2" charset="0"/>
                <a:cs typeface="Louguiya" pitchFamily="2" charset="0"/>
              </a:rPr>
              <a:t>وزارة الاقتصاد والتنمية المستدامة</a:t>
            </a:r>
            <a:endParaRPr lang="fr-FR">
              <a:effectLst>
                <a:outerShdw blurRad="38100" dist="38100" dir="2700000" algn="tl">
                  <a:srgbClr val="C0C0C0"/>
                </a:outerShdw>
              </a:effectLst>
              <a:ea typeface="Louguiya" pitchFamily="2" charset="0"/>
              <a:cs typeface="Louguiya" pitchFamily="2" charset="0"/>
            </a:endParaRPr>
          </a:p>
          <a:p>
            <a:pPr algn="ctr" eaLnBrk="1" hangingPunct="1"/>
            <a:r>
              <a:rPr lang="fr-FR">
                <a:effectLst>
                  <a:outerShdw blurRad="38100" dist="38100" dir="2700000" algn="tl">
                    <a:srgbClr val="C0C0C0"/>
                  </a:outerShdw>
                </a:effectLst>
                <a:latin typeface="LouguiyaFR" pitchFamily="34" charset="0"/>
              </a:rPr>
              <a:t>Ministère de l’Economie et du Développement Durable</a:t>
            </a:r>
            <a:endParaRPr lang="ar-SA">
              <a:effectLst>
                <a:outerShdw blurRad="38100" dist="38100" dir="2700000" algn="tl">
                  <a:srgbClr val="C0C0C0"/>
                </a:outerShdw>
              </a:effectLst>
              <a:latin typeface="LouguiyaFR" pitchFamily="34" charset="0"/>
            </a:endParaRPr>
          </a:p>
          <a:p>
            <a:pPr algn="ctr" eaLnBrk="1" hangingPunct="1"/>
            <a:endParaRPr lang="ar-SA" sz="1400">
              <a:effectLst>
                <a:outerShdw blurRad="38100" dist="38100" dir="2700000" algn="tl">
                  <a:srgbClr val="C0C0C0"/>
                </a:outerShdw>
              </a:effectLst>
              <a:latin typeface="LouguiyaFR" pitchFamily="34" charset="0"/>
            </a:endParaRPr>
          </a:p>
          <a:p>
            <a:pPr algn="ctr" eaLnBrk="1" hangingPunct="1"/>
            <a:endParaRPr lang="fr-FR">
              <a:effectLst>
                <a:outerShdw blurRad="38100" dist="38100" dir="2700000" algn="tl">
                  <a:srgbClr val="C0C0C0"/>
                </a:outerShdw>
              </a:effectLst>
            </a:endParaRPr>
          </a:p>
        </p:txBody>
      </p:sp>
      <p:sp>
        <p:nvSpPr>
          <p:cNvPr id="2" name="Titre 1"/>
          <p:cNvSpPr txBox="1">
            <a:spLocks/>
          </p:cNvSpPr>
          <p:nvPr/>
        </p:nvSpPr>
        <p:spPr>
          <a:xfrm>
            <a:off x="3063875" y="1778000"/>
            <a:ext cx="5965825" cy="1547813"/>
          </a:xfrm>
          <a:prstGeom prst="rect">
            <a:avLst/>
          </a:prstGeom>
        </p:spPr>
        <p:txBody>
          <a:bodyPr/>
          <a:lstStyle/>
          <a:p>
            <a:pPr algn="ctr"/>
            <a:endParaRPr lang="ar-SA" sz="3600" dirty="0">
              <a:solidFill>
                <a:schemeClr val="tx2"/>
              </a:solidFill>
              <a:latin typeface="LouguiyaFR" pitchFamily="34" charset="0"/>
              <a:ea typeface="Louguiya" pitchFamily="2" charset="0"/>
              <a:cs typeface="Louguiya" pitchFamily="2" charset="0"/>
            </a:endParaRPr>
          </a:p>
        </p:txBody>
      </p:sp>
      <p:sp>
        <p:nvSpPr>
          <p:cNvPr id="3" name="Sous-titre 2"/>
          <p:cNvSpPr txBox="1">
            <a:spLocks/>
          </p:cNvSpPr>
          <p:nvPr/>
        </p:nvSpPr>
        <p:spPr>
          <a:xfrm>
            <a:off x="2857500" y="3616325"/>
            <a:ext cx="6288088" cy="1612900"/>
          </a:xfrm>
          <a:prstGeom prst="rect">
            <a:avLst/>
          </a:prstGeom>
        </p:spPr>
        <p:txBody>
          <a:bodyPr>
            <a:norm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buFontTx/>
              <a:buNone/>
              <a:defRPr/>
            </a:pPr>
            <a:endParaRPr lang="fr-FR" kern="0" dirty="0">
              <a:latin typeface="LouguiyaFR" panose="020B0602030402020204" pitchFamily="34" charset="0"/>
            </a:endParaRPr>
          </a:p>
          <a:p>
            <a:pPr marL="0" indent="0" algn="ctr">
              <a:buFontTx/>
              <a:buNone/>
              <a:defRPr/>
            </a:pPr>
            <a:endParaRPr lang="fr-FR" kern="0" dirty="0">
              <a:latin typeface="LouguiyaFR" panose="020B0602030402020204" pitchFamily="34" charset="0"/>
            </a:endParaRPr>
          </a:p>
        </p:txBody>
      </p:sp>
      <p:sp>
        <p:nvSpPr>
          <p:cNvPr id="37889" name="Rectangle 1"/>
          <p:cNvSpPr>
            <a:spLocks noChangeArrowheads="1"/>
          </p:cNvSpPr>
          <p:nvPr/>
        </p:nvSpPr>
        <p:spPr bwMode="auto">
          <a:xfrm>
            <a:off x="3071802" y="1428736"/>
            <a:ext cx="5786478"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None/>
              <a:tabLst/>
            </a:pPr>
            <a:r>
              <a:rPr kumimoji="0" lang="ar-SA" b="0" i="0" u="none" strike="noStrike" cap="none" normalizeH="0" baseline="0" dirty="0" err="1" smtClean="0">
                <a:ln>
                  <a:noFill/>
                </a:ln>
                <a:solidFill>
                  <a:srgbClr val="222222"/>
                </a:solidFill>
                <a:effectLst/>
                <a:latin typeface="Arial" pitchFamily="34" charset="0"/>
                <a:ea typeface="Calibri" pitchFamily="34" charset="0"/>
                <a:cs typeface="Louguiya" pitchFamily="2" charset="-78"/>
              </a:rPr>
              <a:t>ان</a:t>
            </a:r>
            <a:r>
              <a:rPr kumimoji="0" lang="ar-SA" b="0" i="0" u="none" strike="noStrike" cap="none" normalizeH="0" baseline="0" dirty="0" smtClean="0">
                <a:ln>
                  <a:noFill/>
                </a:ln>
                <a:solidFill>
                  <a:srgbClr val="222222"/>
                </a:solidFill>
                <a:effectLst/>
                <a:latin typeface="Arial" pitchFamily="34" charset="0"/>
                <a:ea typeface="Calibri" pitchFamily="34" charset="0"/>
                <a:cs typeface="Louguiya" pitchFamily="2" charset="-78"/>
              </a:rPr>
              <a:t> مسألة تنفيذ الإجراءات ذات الأولوية لتسريع التغيير الاجتماعي، والتخلي النهائي عن هذه الممارسة وضمان حصول الفتيات والنساء على نتائج مقبولة ستحصل بعد تنفيذ الإستراتيجية وخطتها الخمسيه. </a:t>
            </a:r>
            <a:r>
              <a:rPr kumimoji="0" lang="fr-FR" b="0" i="0" u="none" strike="noStrike" cap="none" normalizeH="0" baseline="0" dirty="0" smtClean="0">
                <a:ln>
                  <a:noFill/>
                </a:ln>
                <a:solidFill>
                  <a:srgbClr val="222222"/>
                </a:solidFill>
                <a:effectLst/>
                <a:latin typeface="Arial" pitchFamily="34" charset="0"/>
                <a:ea typeface="Calibri" pitchFamily="34" charset="0"/>
                <a:cs typeface="Louguiya" pitchFamily="2" charset="-78"/>
              </a:rPr>
              <a:t/>
            </a:r>
            <a:br>
              <a:rPr kumimoji="0" lang="fr-FR" b="0" i="0" u="none" strike="noStrike" cap="none" normalizeH="0" baseline="0" dirty="0" smtClean="0">
                <a:ln>
                  <a:noFill/>
                </a:ln>
                <a:solidFill>
                  <a:srgbClr val="222222"/>
                </a:solidFill>
                <a:effectLst/>
                <a:latin typeface="Arial" pitchFamily="34" charset="0"/>
                <a:ea typeface="Calibri" pitchFamily="34" charset="0"/>
                <a:cs typeface="Louguiya" pitchFamily="2" charset="-78"/>
              </a:rPr>
            </a:br>
            <a:r>
              <a:rPr kumimoji="0" lang="ar-SA" b="0" i="0" u="none" strike="noStrike" cap="none" normalizeH="0" baseline="0" dirty="0" smtClean="0">
                <a:ln>
                  <a:noFill/>
                </a:ln>
                <a:solidFill>
                  <a:srgbClr val="222222"/>
                </a:solidFill>
                <a:effectLst/>
                <a:latin typeface="Arial" pitchFamily="34" charset="0"/>
                <a:ea typeface="Calibri" pitchFamily="34" charset="0"/>
                <a:cs typeface="Louguiya" pitchFamily="2" charset="-78"/>
              </a:rPr>
              <a:t>الهدف العام للإستراتيجية الوطنية الجديدة لتسريع القضاء على ختان الإناث هو </a:t>
            </a:r>
            <a:r>
              <a:rPr kumimoji="0" lang="ar-SA" b="0" i="0" u="none" strike="noStrike" cap="none" normalizeH="0" baseline="0" dirty="0" smtClean="0">
                <a:ln>
                  <a:noFill/>
                </a:ln>
                <a:solidFill>
                  <a:srgbClr val="222222"/>
                </a:solidFill>
                <a:effectLst/>
                <a:latin typeface="Calibri" pitchFamily="34" charset="0"/>
                <a:ea typeface="Calibri" pitchFamily="34" charset="0"/>
                <a:cs typeface="Louguiya" pitchFamily="2" charset="-78"/>
              </a:rPr>
              <a:t>“</a:t>
            </a:r>
            <a:r>
              <a:rPr kumimoji="0" lang="ar-SA" b="0" i="0" u="none" strike="noStrike" cap="none" normalizeH="0" baseline="0" dirty="0" smtClean="0">
                <a:ln>
                  <a:noFill/>
                </a:ln>
                <a:solidFill>
                  <a:srgbClr val="222222"/>
                </a:solidFill>
                <a:effectLst/>
                <a:latin typeface="Arial" pitchFamily="34" charset="0"/>
                <a:ea typeface="Calibri" pitchFamily="34" charset="0"/>
                <a:cs typeface="Louguiya" pitchFamily="2" charset="-78"/>
              </a:rPr>
              <a:t>المساهمة في تسريع التخلي عن ممارسة ختان الإناث بحلول عام 2030، وذلك من خلال تكثيف الجهود لتحقيق حقوق الفتيات والنساء وضمان تمكينهن </a:t>
            </a:r>
            <a:r>
              <a:rPr kumimoji="0" lang="ar-SA" b="0" i="0" u="none" strike="noStrike" cap="none" normalizeH="0" baseline="0" dirty="0" smtClean="0">
                <a:ln>
                  <a:noFill/>
                </a:ln>
                <a:solidFill>
                  <a:srgbClr val="222222"/>
                </a:solidFill>
                <a:effectLst/>
                <a:latin typeface="Calibri" pitchFamily="34" charset="0"/>
                <a:ea typeface="Calibri" pitchFamily="34" charset="0"/>
                <a:cs typeface="Louguiya" pitchFamily="2" charset="-78"/>
              </a:rPr>
              <a:t>”</a:t>
            </a:r>
            <a:r>
              <a:rPr kumimoji="0" lang="ar-SA" b="0" i="0" u="none" strike="noStrike" cap="none" normalizeH="0" baseline="0" dirty="0" smtClean="0">
                <a:ln>
                  <a:noFill/>
                </a:ln>
                <a:solidFill>
                  <a:srgbClr val="222222"/>
                </a:solidFill>
                <a:effectLst/>
                <a:latin typeface="Arial" pitchFamily="34" charset="0"/>
                <a:ea typeface="Calibri" pitchFamily="34" charset="0"/>
                <a:cs typeface="Louguiya" pitchFamily="2" charset="-78"/>
              </a:rPr>
              <a:t> تعكس هذه الرؤية المبنية على حقوق الإنسان التزامات موريتانيا بالحقوق الأساسية للفتيات والنساء، وأهداف الإستراتيجية الوطنية للنمو المتسارع </a:t>
            </a:r>
            <a:r>
              <a:rPr kumimoji="0" lang="ar-SA" b="0" i="0" u="none" strike="noStrike" cap="none" normalizeH="0" baseline="0" dirty="0" err="1" smtClean="0">
                <a:ln>
                  <a:noFill/>
                </a:ln>
                <a:solidFill>
                  <a:srgbClr val="222222"/>
                </a:solidFill>
                <a:effectLst/>
                <a:latin typeface="Arial" pitchFamily="34" charset="0"/>
                <a:ea typeface="Calibri" pitchFamily="34" charset="0"/>
                <a:cs typeface="Louguiya" pitchFamily="2" charset="-78"/>
              </a:rPr>
              <a:t>والرفاه</a:t>
            </a:r>
            <a:r>
              <a:rPr kumimoji="0" lang="ar-SA" b="0" i="0" u="none" strike="noStrike" cap="none" normalizeH="0" baseline="0" dirty="0" smtClean="0">
                <a:ln>
                  <a:noFill/>
                </a:ln>
                <a:solidFill>
                  <a:srgbClr val="222222"/>
                </a:solidFill>
                <a:effectLst/>
                <a:latin typeface="Arial" pitchFamily="34" charset="0"/>
                <a:ea typeface="Calibri" pitchFamily="34" charset="0"/>
                <a:cs typeface="Louguiya" pitchFamily="2" charset="-78"/>
              </a:rPr>
              <a:t> المشترك</a:t>
            </a:r>
            <a:r>
              <a:rPr kumimoji="0" lang="fr-FR" b="0" i="0" u="none" strike="noStrike" cap="none" normalizeH="0" baseline="0" dirty="0" smtClean="0">
                <a:ln>
                  <a:noFill/>
                </a:ln>
                <a:solidFill>
                  <a:srgbClr val="222222"/>
                </a:solidFill>
                <a:effectLst/>
                <a:latin typeface="Arial" pitchFamily="34" charset="0"/>
                <a:ea typeface="Calibri" pitchFamily="34" charset="0"/>
                <a:cs typeface="Louguiya" pitchFamily="2" charset="-78"/>
              </a:rPr>
              <a:t> (SCAPP) </a:t>
            </a:r>
            <a:r>
              <a:rPr kumimoji="0" lang="ar-SA" b="0" i="0" u="none" strike="noStrike" cap="none" normalizeH="0" baseline="0" dirty="0" smtClean="0">
                <a:ln>
                  <a:noFill/>
                </a:ln>
                <a:solidFill>
                  <a:srgbClr val="222222"/>
                </a:solidFill>
                <a:effectLst/>
                <a:latin typeface="Arial" pitchFamily="34" charset="0"/>
                <a:ea typeface="Calibri" pitchFamily="34" charset="0"/>
                <a:cs typeface="Louguiya" pitchFamily="2" charset="-78"/>
              </a:rPr>
              <a:t>والتنمية المستدامة الهدف 15 من أهداف التنمية المستدامة، ولا </a:t>
            </a:r>
            <a:r>
              <a:rPr kumimoji="0" lang="ar-SA" b="0" i="0" u="none" strike="noStrike" cap="none" normalizeH="0" baseline="0" dirty="0" err="1" smtClean="0">
                <a:ln>
                  <a:noFill/>
                </a:ln>
                <a:solidFill>
                  <a:srgbClr val="222222"/>
                </a:solidFill>
                <a:effectLst/>
                <a:latin typeface="Arial" pitchFamily="34" charset="0"/>
                <a:ea typeface="Calibri" pitchFamily="34" charset="0"/>
                <a:cs typeface="Louguiya" pitchFamily="2" charset="-78"/>
              </a:rPr>
              <a:t>سيما</a:t>
            </a:r>
            <a:r>
              <a:rPr kumimoji="0" lang="ar-SA" b="0" i="0" u="none" strike="noStrike" cap="none" normalizeH="0" baseline="0" dirty="0" smtClean="0">
                <a:ln>
                  <a:noFill/>
                </a:ln>
                <a:solidFill>
                  <a:srgbClr val="222222"/>
                </a:solidFill>
                <a:effectLst/>
                <a:latin typeface="Arial" pitchFamily="34" charset="0"/>
                <a:ea typeface="Calibri" pitchFamily="34" charset="0"/>
                <a:cs typeface="Louguiya" pitchFamily="2" charset="-78"/>
              </a:rPr>
              <a:t> الالتزامات المتعلقة بالمساواة بين الجنسين.</a:t>
            </a:r>
            <a:endParaRPr kumimoji="0" lang="ar-SA" b="0" i="0" u="none" strike="noStrike" cap="none" normalizeH="0" baseline="0" dirty="0" smtClean="0">
              <a:ln>
                <a:noFill/>
              </a:ln>
              <a:solidFill>
                <a:schemeClr val="tx1"/>
              </a:solidFill>
              <a:effectLst/>
              <a:cs typeface="Louguiya" pitchFamily="2" charset="-78"/>
            </a:endParaRPr>
          </a:p>
        </p:txBody>
      </p:sp>
    </p:spTree>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user\Desktop\BUREAU\Doc_Divers\sceau.png"/>
          <p:cNvPicPr>
            <a:picLocks noChangeAspect="1" noChangeArrowheads="1"/>
          </p:cNvPicPr>
          <p:nvPr/>
        </p:nvPicPr>
        <p:blipFill>
          <a:blip r:embed="rId2"/>
          <a:srcRect/>
          <a:stretch>
            <a:fillRect/>
          </a:stretch>
        </p:blipFill>
        <p:spPr bwMode="auto">
          <a:xfrm>
            <a:off x="762000" y="333375"/>
            <a:ext cx="1123950" cy="1214438"/>
          </a:xfrm>
          <a:prstGeom prst="rect">
            <a:avLst/>
          </a:prstGeom>
          <a:noFill/>
          <a:ln w="9525">
            <a:noFill/>
            <a:miter lim="800000"/>
            <a:headEnd/>
            <a:tailEnd/>
          </a:ln>
        </p:spPr>
      </p:pic>
      <p:cxnSp>
        <p:nvCxnSpPr>
          <p:cNvPr id="4" name="Connecteur droit 3"/>
          <p:cNvCxnSpPr/>
          <p:nvPr/>
        </p:nvCxnSpPr>
        <p:spPr>
          <a:xfrm rot="5400000">
            <a:off x="-678656" y="3429794"/>
            <a:ext cx="6858000" cy="1588"/>
          </a:xfrm>
          <a:prstGeom prst="line">
            <a:avLst/>
          </a:prstGeom>
          <a:ln w="762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7" name="Connecteur droit 6"/>
          <p:cNvCxnSpPr/>
          <p:nvPr/>
        </p:nvCxnSpPr>
        <p:spPr>
          <a:xfrm rot="5400000">
            <a:off x="-624681" y="3428206"/>
            <a:ext cx="6858000" cy="1588"/>
          </a:xfrm>
          <a:prstGeom prst="line">
            <a:avLst/>
          </a:prstGeom>
          <a:ln w="762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 name="Connecteur droit 7"/>
          <p:cNvCxnSpPr/>
          <p:nvPr/>
        </p:nvCxnSpPr>
        <p:spPr>
          <a:xfrm rot="5400000">
            <a:off x="-570706" y="3428206"/>
            <a:ext cx="6858000" cy="1588"/>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ZoneTexte 8"/>
          <p:cNvSpPr txBox="1"/>
          <p:nvPr/>
        </p:nvSpPr>
        <p:spPr>
          <a:xfrm>
            <a:off x="111125" y="2214563"/>
            <a:ext cx="2638425" cy="2892425"/>
          </a:xfrm>
          <a:prstGeom prst="rect">
            <a:avLst/>
          </a:prstGeom>
          <a:noFill/>
        </p:spPr>
        <p:txBody>
          <a:bodyPr>
            <a:spAutoFit/>
          </a:bodyPr>
          <a:lstStyle/>
          <a:p>
            <a:pPr algn="ctr" eaLnBrk="1" hangingPunct="1"/>
            <a:r>
              <a:rPr lang="ar-BH">
                <a:effectLst>
                  <a:outerShdw blurRad="38100" dist="38100" dir="2700000" algn="tl">
                    <a:srgbClr val="C0C0C0"/>
                  </a:outerShdw>
                </a:effectLst>
                <a:ea typeface="Louguiya" pitchFamily="2" charset="0"/>
                <a:cs typeface="Louguiya" pitchFamily="2" charset="0"/>
              </a:rPr>
              <a:t>وزارة الاقتصاد والتنمية المستدامة</a:t>
            </a:r>
            <a:endParaRPr lang="fr-FR">
              <a:effectLst>
                <a:outerShdw blurRad="38100" dist="38100" dir="2700000" algn="tl">
                  <a:srgbClr val="C0C0C0"/>
                </a:outerShdw>
              </a:effectLst>
              <a:ea typeface="Louguiya" pitchFamily="2" charset="0"/>
              <a:cs typeface="Louguiya" pitchFamily="2" charset="0"/>
            </a:endParaRPr>
          </a:p>
          <a:p>
            <a:pPr algn="ctr" eaLnBrk="1" hangingPunct="1"/>
            <a:r>
              <a:rPr lang="fr-FR">
                <a:effectLst>
                  <a:outerShdw blurRad="38100" dist="38100" dir="2700000" algn="tl">
                    <a:srgbClr val="C0C0C0"/>
                  </a:outerShdw>
                </a:effectLst>
                <a:latin typeface="LouguiyaFR" pitchFamily="34" charset="0"/>
              </a:rPr>
              <a:t>Ministère de l’Economie et du Développement Durable</a:t>
            </a:r>
            <a:endParaRPr lang="ar-SA">
              <a:effectLst>
                <a:outerShdw blurRad="38100" dist="38100" dir="2700000" algn="tl">
                  <a:srgbClr val="C0C0C0"/>
                </a:outerShdw>
              </a:effectLst>
              <a:latin typeface="LouguiyaFR" pitchFamily="34" charset="0"/>
            </a:endParaRPr>
          </a:p>
          <a:p>
            <a:pPr algn="ctr" eaLnBrk="1" hangingPunct="1"/>
            <a:endParaRPr lang="ar-SA" sz="1400">
              <a:effectLst>
                <a:outerShdw blurRad="38100" dist="38100" dir="2700000" algn="tl">
                  <a:srgbClr val="C0C0C0"/>
                </a:outerShdw>
              </a:effectLst>
              <a:latin typeface="LouguiyaFR" pitchFamily="34" charset="0"/>
            </a:endParaRPr>
          </a:p>
          <a:p>
            <a:pPr algn="ctr" eaLnBrk="1" hangingPunct="1"/>
            <a:endParaRPr lang="fr-FR">
              <a:effectLst>
                <a:outerShdw blurRad="38100" dist="38100" dir="2700000" algn="tl">
                  <a:srgbClr val="C0C0C0"/>
                </a:outerShdw>
              </a:effectLst>
            </a:endParaRPr>
          </a:p>
        </p:txBody>
      </p:sp>
      <p:sp>
        <p:nvSpPr>
          <p:cNvPr id="2" name="Titre 1"/>
          <p:cNvSpPr txBox="1">
            <a:spLocks/>
          </p:cNvSpPr>
          <p:nvPr/>
        </p:nvSpPr>
        <p:spPr>
          <a:xfrm>
            <a:off x="3063875" y="1778000"/>
            <a:ext cx="5965825" cy="1547813"/>
          </a:xfrm>
          <a:prstGeom prst="rect">
            <a:avLst/>
          </a:prstGeom>
        </p:spPr>
        <p:txBody>
          <a:bodyPr/>
          <a:lstStyle/>
          <a:p>
            <a:pPr algn="ctr"/>
            <a:endParaRPr lang="ar-SA" sz="3600" dirty="0">
              <a:solidFill>
                <a:schemeClr val="tx2"/>
              </a:solidFill>
              <a:latin typeface="LouguiyaFR" pitchFamily="34" charset="0"/>
              <a:ea typeface="Louguiya" pitchFamily="2" charset="0"/>
              <a:cs typeface="Louguiya" pitchFamily="2" charset="0"/>
            </a:endParaRPr>
          </a:p>
        </p:txBody>
      </p:sp>
      <p:sp>
        <p:nvSpPr>
          <p:cNvPr id="3" name="Sous-titre 2"/>
          <p:cNvSpPr txBox="1">
            <a:spLocks/>
          </p:cNvSpPr>
          <p:nvPr/>
        </p:nvSpPr>
        <p:spPr>
          <a:xfrm>
            <a:off x="2857500" y="3616325"/>
            <a:ext cx="6288088" cy="1612900"/>
          </a:xfrm>
          <a:prstGeom prst="rect">
            <a:avLst/>
          </a:prstGeom>
        </p:spPr>
        <p:txBody>
          <a:bodyPr>
            <a:norm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buFontTx/>
              <a:buNone/>
              <a:defRPr/>
            </a:pPr>
            <a:endParaRPr lang="fr-FR" kern="0" dirty="0">
              <a:latin typeface="LouguiyaFR" panose="020B0602030402020204" pitchFamily="34" charset="0"/>
            </a:endParaRPr>
          </a:p>
          <a:p>
            <a:pPr marL="0" indent="0" algn="ctr">
              <a:buFontTx/>
              <a:buNone/>
              <a:defRPr/>
            </a:pPr>
            <a:endParaRPr lang="fr-FR" kern="0" dirty="0">
              <a:latin typeface="LouguiyaFR" panose="020B0602030402020204" pitchFamily="34" charset="0"/>
            </a:endParaRPr>
          </a:p>
        </p:txBody>
      </p:sp>
      <p:sp>
        <p:nvSpPr>
          <p:cNvPr id="38913" name="Rectangle 1"/>
          <p:cNvSpPr>
            <a:spLocks noChangeArrowheads="1"/>
          </p:cNvSpPr>
          <p:nvPr/>
        </p:nvSpPr>
        <p:spPr bwMode="auto">
          <a:xfrm>
            <a:off x="3000364" y="571480"/>
            <a:ext cx="571504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rgbClr val="222222"/>
                </a:solidFill>
                <a:effectLst/>
                <a:latin typeface="Arial" pitchFamily="34" charset="0"/>
                <a:ea typeface="Calibri" pitchFamily="34" charset="0"/>
                <a:cs typeface="Louguiya" pitchFamily="2" charset="-78"/>
              </a:rPr>
              <a:t>وعلى المستوى الوطني، تنص المادة 13 من الدستور على أنه "لا يجوز إخضاع أحد للتعذيب وغيره من ضروب المعاملة القاسية أو اللاإنسانية أو المهينة". ويحظر الأمر رقم 2005-015 بشأن الحماية الجنائية للأطفال رسميًا ممارسة تشويه الأعضاء التناسلية الأنثوية للقاصرين وينص على عقوبات في حالة حدوث ضرر للأعضاء التناسلية للطفل ،على الرغم من أن تصميم الحكومة ودعم الشركاء الفنيين والماليين والمنظمات غير الحكومية قد مكن من تهيئة بيئة مواتية للقضاء على تشويه الأعضاء التناسلية الأنثوية وتحقيق نتائج مقنعة متعددة .</a:t>
            </a:r>
            <a:endParaRPr kumimoji="0" lang="en-US" b="0" i="0" u="none" strike="noStrike" cap="none" normalizeH="0" baseline="0" dirty="0" smtClean="0">
              <a:ln>
                <a:noFill/>
              </a:ln>
              <a:solidFill>
                <a:srgbClr val="222222"/>
              </a:solidFill>
              <a:effectLst/>
              <a:latin typeface="Arial" pitchFamily="34" charset="0"/>
              <a:ea typeface="Calibri" pitchFamily="34" charset="0"/>
              <a:cs typeface="Louguiya" pitchFamily="2" charset="-78"/>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rgbClr val="222222"/>
                </a:solidFill>
                <a:effectLst/>
                <a:latin typeface="Arial" pitchFamily="34" charset="0"/>
                <a:ea typeface="Calibri" pitchFamily="34" charset="0"/>
                <a:cs typeface="Louguiya" pitchFamily="2" charset="-78"/>
              </a:rPr>
              <a:t>وتلتزم موريتانيا فيما يتعلق بالحقوق الأساسية للفتيات والنساء وأهداف التنمية المستدامة، وخاصة تلك المتعلقة بالمساواة بين الجنسين، تزويد أصحاب القرار السياسي بوثيقة مرجعية لتنفيذ إجراءات ملموسة بطريقة منسقة وفعالة سوف يسهم في الحد بشكل كبير من ممارسة تشويه الأعضاء التناسلية الأنثوية على مدى السنوات الخمس المقبلة، بهدف التخلي بشكل نهائي عن تشويه الأعضاء التناسلية الأنثوية في الأفق 2030</a:t>
            </a:r>
            <a:r>
              <a:rPr kumimoji="0" lang="fr-FR" b="0" i="0" u="none" strike="noStrike" cap="none" normalizeH="0" baseline="0" dirty="0" smtClean="0">
                <a:ln>
                  <a:noFill/>
                </a:ln>
                <a:solidFill>
                  <a:schemeClr val="tx1"/>
                </a:solidFill>
                <a:effectLst/>
                <a:cs typeface="Louguiya" pitchFamily="2" charset="-78"/>
              </a:rPr>
              <a:t> </a:t>
            </a:r>
          </a:p>
        </p:txBody>
      </p:sp>
    </p:spTree>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user\Desktop\BUREAU\Doc_Divers\sceau.png"/>
          <p:cNvPicPr>
            <a:picLocks noChangeAspect="1" noChangeArrowheads="1"/>
          </p:cNvPicPr>
          <p:nvPr/>
        </p:nvPicPr>
        <p:blipFill>
          <a:blip r:embed="rId2"/>
          <a:srcRect/>
          <a:stretch>
            <a:fillRect/>
          </a:stretch>
        </p:blipFill>
        <p:spPr bwMode="auto">
          <a:xfrm>
            <a:off x="762000" y="333375"/>
            <a:ext cx="1123950" cy="1214438"/>
          </a:xfrm>
          <a:prstGeom prst="rect">
            <a:avLst/>
          </a:prstGeom>
          <a:noFill/>
          <a:ln w="9525">
            <a:noFill/>
            <a:miter lim="800000"/>
            <a:headEnd/>
            <a:tailEnd/>
          </a:ln>
        </p:spPr>
      </p:pic>
      <p:cxnSp>
        <p:nvCxnSpPr>
          <p:cNvPr id="4" name="Connecteur droit 3"/>
          <p:cNvCxnSpPr/>
          <p:nvPr/>
        </p:nvCxnSpPr>
        <p:spPr>
          <a:xfrm rot="5400000">
            <a:off x="-678656" y="3429794"/>
            <a:ext cx="6858000" cy="1588"/>
          </a:xfrm>
          <a:prstGeom prst="line">
            <a:avLst/>
          </a:prstGeom>
          <a:ln w="762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7" name="Connecteur droit 6"/>
          <p:cNvCxnSpPr/>
          <p:nvPr/>
        </p:nvCxnSpPr>
        <p:spPr>
          <a:xfrm rot="5400000">
            <a:off x="-624681" y="3428206"/>
            <a:ext cx="6858000" cy="1588"/>
          </a:xfrm>
          <a:prstGeom prst="line">
            <a:avLst/>
          </a:prstGeom>
          <a:ln w="762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 name="Connecteur droit 7"/>
          <p:cNvCxnSpPr/>
          <p:nvPr/>
        </p:nvCxnSpPr>
        <p:spPr>
          <a:xfrm rot="5400000">
            <a:off x="-570706" y="3428206"/>
            <a:ext cx="6858000" cy="1588"/>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ZoneTexte 8"/>
          <p:cNvSpPr txBox="1"/>
          <p:nvPr/>
        </p:nvSpPr>
        <p:spPr>
          <a:xfrm>
            <a:off x="111125" y="2214563"/>
            <a:ext cx="2638425" cy="2892425"/>
          </a:xfrm>
          <a:prstGeom prst="rect">
            <a:avLst/>
          </a:prstGeom>
          <a:noFill/>
        </p:spPr>
        <p:txBody>
          <a:bodyPr>
            <a:spAutoFit/>
          </a:bodyPr>
          <a:lstStyle/>
          <a:p>
            <a:pPr algn="ctr" eaLnBrk="1" hangingPunct="1"/>
            <a:r>
              <a:rPr lang="ar-BH">
                <a:effectLst>
                  <a:outerShdw blurRad="38100" dist="38100" dir="2700000" algn="tl">
                    <a:srgbClr val="C0C0C0"/>
                  </a:outerShdw>
                </a:effectLst>
                <a:ea typeface="Louguiya" pitchFamily="2" charset="0"/>
                <a:cs typeface="Louguiya" pitchFamily="2" charset="0"/>
              </a:rPr>
              <a:t>وزارة الاقتصاد والتنمية المستدامة</a:t>
            </a:r>
            <a:endParaRPr lang="fr-FR">
              <a:effectLst>
                <a:outerShdw blurRad="38100" dist="38100" dir="2700000" algn="tl">
                  <a:srgbClr val="C0C0C0"/>
                </a:outerShdw>
              </a:effectLst>
              <a:ea typeface="Louguiya" pitchFamily="2" charset="0"/>
              <a:cs typeface="Louguiya" pitchFamily="2" charset="0"/>
            </a:endParaRPr>
          </a:p>
          <a:p>
            <a:pPr algn="ctr" eaLnBrk="1" hangingPunct="1"/>
            <a:r>
              <a:rPr lang="fr-FR">
                <a:effectLst>
                  <a:outerShdw blurRad="38100" dist="38100" dir="2700000" algn="tl">
                    <a:srgbClr val="C0C0C0"/>
                  </a:outerShdw>
                </a:effectLst>
                <a:latin typeface="LouguiyaFR" pitchFamily="34" charset="0"/>
              </a:rPr>
              <a:t>Ministère de l’Economie et du Développement Durable</a:t>
            </a:r>
            <a:endParaRPr lang="ar-SA">
              <a:effectLst>
                <a:outerShdw blurRad="38100" dist="38100" dir="2700000" algn="tl">
                  <a:srgbClr val="C0C0C0"/>
                </a:outerShdw>
              </a:effectLst>
              <a:latin typeface="LouguiyaFR" pitchFamily="34" charset="0"/>
            </a:endParaRPr>
          </a:p>
          <a:p>
            <a:pPr algn="ctr" eaLnBrk="1" hangingPunct="1"/>
            <a:endParaRPr lang="ar-SA" sz="1400">
              <a:effectLst>
                <a:outerShdw blurRad="38100" dist="38100" dir="2700000" algn="tl">
                  <a:srgbClr val="C0C0C0"/>
                </a:outerShdw>
              </a:effectLst>
              <a:latin typeface="LouguiyaFR" pitchFamily="34" charset="0"/>
            </a:endParaRPr>
          </a:p>
          <a:p>
            <a:pPr algn="ctr" eaLnBrk="1" hangingPunct="1"/>
            <a:endParaRPr lang="fr-FR">
              <a:effectLst>
                <a:outerShdw blurRad="38100" dist="38100" dir="2700000" algn="tl">
                  <a:srgbClr val="C0C0C0"/>
                </a:outerShdw>
              </a:effectLst>
            </a:endParaRPr>
          </a:p>
        </p:txBody>
      </p:sp>
      <p:sp>
        <p:nvSpPr>
          <p:cNvPr id="2" name="Titre 1"/>
          <p:cNvSpPr txBox="1">
            <a:spLocks/>
          </p:cNvSpPr>
          <p:nvPr/>
        </p:nvSpPr>
        <p:spPr>
          <a:xfrm>
            <a:off x="3063875" y="1778000"/>
            <a:ext cx="5965825" cy="1547813"/>
          </a:xfrm>
          <a:prstGeom prst="rect">
            <a:avLst/>
          </a:prstGeom>
        </p:spPr>
        <p:txBody>
          <a:bodyPr/>
          <a:lstStyle/>
          <a:p>
            <a:pPr algn="ctr"/>
            <a:endParaRPr lang="ar-SA" sz="3600" dirty="0">
              <a:solidFill>
                <a:schemeClr val="tx2"/>
              </a:solidFill>
              <a:latin typeface="LouguiyaFR" pitchFamily="34" charset="0"/>
              <a:ea typeface="Louguiya" pitchFamily="2" charset="0"/>
              <a:cs typeface="Louguiya" pitchFamily="2" charset="0"/>
            </a:endParaRPr>
          </a:p>
        </p:txBody>
      </p:sp>
      <p:sp>
        <p:nvSpPr>
          <p:cNvPr id="3" name="Sous-titre 2"/>
          <p:cNvSpPr txBox="1">
            <a:spLocks/>
          </p:cNvSpPr>
          <p:nvPr/>
        </p:nvSpPr>
        <p:spPr>
          <a:xfrm>
            <a:off x="2857500" y="3616325"/>
            <a:ext cx="6288088" cy="1612900"/>
          </a:xfrm>
          <a:prstGeom prst="rect">
            <a:avLst/>
          </a:prstGeom>
        </p:spPr>
        <p:txBody>
          <a:bodyPr>
            <a:norm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buFontTx/>
              <a:buNone/>
              <a:defRPr/>
            </a:pPr>
            <a:endParaRPr lang="fr-FR" kern="0" dirty="0">
              <a:latin typeface="LouguiyaFR" panose="020B0602030402020204" pitchFamily="34" charset="0"/>
            </a:endParaRPr>
          </a:p>
          <a:p>
            <a:pPr marL="0" indent="0" algn="ctr">
              <a:buFontTx/>
              <a:buNone/>
              <a:defRPr/>
            </a:pPr>
            <a:endParaRPr lang="fr-FR" kern="0" dirty="0">
              <a:latin typeface="LouguiyaFR" panose="020B0602030402020204" pitchFamily="34" charset="0"/>
            </a:endParaRPr>
          </a:p>
        </p:txBody>
      </p:sp>
      <p:sp>
        <p:nvSpPr>
          <p:cNvPr id="39937" name="Rectangle 1"/>
          <p:cNvSpPr>
            <a:spLocks noChangeArrowheads="1"/>
          </p:cNvSpPr>
          <p:nvPr/>
        </p:nvSpPr>
        <p:spPr bwMode="auto">
          <a:xfrm>
            <a:off x="3000364" y="857232"/>
            <a:ext cx="5857916"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None/>
              <a:tabLst/>
            </a:pPr>
            <a:r>
              <a:rPr kumimoji="0" lang="ar-SA" b="0" i="0" u="none" strike="noStrike" cap="none" normalizeH="0" baseline="0" dirty="0" err="1" smtClean="0">
                <a:ln>
                  <a:noFill/>
                </a:ln>
                <a:solidFill>
                  <a:srgbClr val="222222"/>
                </a:solidFill>
                <a:effectLst/>
                <a:latin typeface="Arial" pitchFamily="34" charset="0"/>
                <a:ea typeface="Calibri" pitchFamily="34" charset="0"/>
                <a:cs typeface="Louguiya" pitchFamily="2" charset="-78"/>
              </a:rPr>
              <a:t>ان</a:t>
            </a:r>
            <a:r>
              <a:rPr kumimoji="0" lang="ar-SA" b="0" i="0" u="none" strike="noStrike" cap="none" normalizeH="0" baseline="0" dirty="0" smtClean="0">
                <a:ln>
                  <a:noFill/>
                </a:ln>
                <a:solidFill>
                  <a:srgbClr val="222222"/>
                </a:solidFill>
                <a:effectLst/>
                <a:latin typeface="Arial" pitchFamily="34" charset="0"/>
                <a:ea typeface="Calibri" pitchFamily="34" charset="0"/>
                <a:cs typeface="Louguiya" pitchFamily="2" charset="-78"/>
              </a:rPr>
              <a:t> مسألة تنفيذ الإجراءات ذات الأولوية لتسريع التغيير الاجتماعي، والتخلي النهائي عن هذه الممارسة وضمان حصول الفتيات والنساء على نتائج مقبولة ستحصل بعد تنفيذ الإستراتيجية وخطتها الخمسيه. </a:t>
            </a:r>
            <a:r>
              <a:rPr kumimoji="0" lang="fr-FR" b="0" i="0" u="none" strike="noStrike" cap="none" normalizeH="0" baseline="0" dirty="0" smtClean="0">
                <a:ln>
                  <a:noFill/>
                </a:ln>
                <a:solidFill>
                  <a:srgbClr val="222222"/>
                </a:solidFill>
                <a:effectLst/>
                <a:latin typeface="Arial" pitchFamily="34" charset="0"/>
                <a:ea typeface="Calibri" pitchFamily="34" charset="0"/>
                <a:cs typeface="Louguiya" pitchFamily="2" charset="-78"/>
              </a:rPr>
              <a:t/>
            </a:r>
            <a:br>
              <a:rPr kumimoji="0" lang="fr-FR" b="0" i="0" u="none" strike="noStrike" cap="none" normalizeH="0" baseline="0" dirty="0" smtClean="0">
                <a:ln>
                  <a:noFill/>
                </a:ln>
                <a:solidFill>
                  <a:srgbClr val="222222"/>
                </a:solidFill>
                <a:effectLst/>
                <a:latin typeface="Arial" pitchFamily="34" charset="0"/>
                <a:ea typeface="Calibri" pitchFamily="34" charset="0"/>
                <a:cs typeface="Louguiya" pitchFamily="2" charset="-78"/>
              </a:rPr>
            </a:br>
            <a:r>
              <a:rPr kumimoji="0" lang="ar-SA" b="0" i="0" u="none" strike="noStrike" cap="none" normalizeH="0" baseline="0" dirty="0" smtClean="0">
                <a:ln>
                  <a:noFill/>
                </a:ln>
                <a:solidFill>
                  <a:srgbClr val="222222"/>
                </a:solidFill>
                <a:effectLst/>
                <a:latin typeface="Arial" pitchFamily="34" charset="0"/>
                <a:ea typeface="Calibri" pitchFamily="34" charset="0"/>
                <a:cs typeface="Louguiya" pitchFamily="2" charset="-78"/>
              </a:rPr>
              <a:t>الهدف العام للإستراتيجية الوطنية الجديدة لتسريع القضاء على ختان الإناث هو </a:t>
            </a:r>
            <a:r>
              <a:rPr kumimoji="0" lang="ar-SA" b="0" i="0" u="none" strike="noStrike" cap="none" normalizeH="0" baseline="0" dirty="0" smtClean="0">
                <a:ln>
                  <a:noFill/>
                </a:ln>
                <a:solidFill>
                  <a:srgbClr val="222222"/>
                </a:solidFill>
                <a:effectLst/>
                <a:latin typeface="Calibri" pitchFamily="34" charset="0"/>
                <a:ea typeface="Calibri" pitchFamily="34" charset="0"/>
                <a:cs typeface="Louguiya" pitchFamily="2" charset="-78"/>
              </a:rPr>
              <a:t>“</a:t>
            </a:r>
            <a:r>
              <a:rPr kumimoji="0" lang="ar-SA" b="0" i="0" u="none" strike="noStrike" cap="none" normalizeH="0" baseline="0" dirty="0" smtClean="0">
                <a:ln>
                  <a:noFill/>
                </a:ln>
                <a:solidFill>
                  <a:srgbClr val="222222"/>
                </a:solidFill>
                <a:effectLst/>
                <a:latin typeface="Arial" pitchFamily="34" charset="0"/>
                <a:ea typeface="Calibri" pitchFamily="34" charset="0"/>
                <a:cs typeface="Louguiya" pitchFamily="2" charset="-78"/>
              </a:rPr>
              <a:t>المساهمة في تسريع التخلي عن ممارسة ختان الإناث بحلول عام 2030، وذلك من خلال تكثيف الجهود لتحقيق حقوق الفتيات والنساء وضمان تمكينهن </a:t>
            </a:r>
            <a:r>
              <a:rPr kumimoji="0" lang="ar-SA" b="0" i="0" u="none" strike="noStrike" cap="none" normalizeH="0" baseline="0" dirty="0" smtClean="0">
                <a:ln>
                  <a:noFill/>
                </a:ln>
                <a:solidFill>
                  <a:srgbClr val="222222"/>
                </a:solidFill>
                <a:effectLst/>
                <a:latin typeface="Calibri" pitchFamily="34" charset="0"/>
                <a:ea typeface="Calibri" pitchFamily="34" charset="0"/>
                <a:cs typeface="Louguiya" pitchFamily="2" charset="-78"/>
              </a:rPr>
              <a:t>”</a:t>
            </a:r>
            <a:r>
              <a:rPr kumimoji="0" lang="ar-SA" b="0" i="0" u="none" strike="noStrike" cap="none" normalizeH="0" baseline="0" dirty="0" smtClean="0">
                <a:ln>
                  <a:noFill/>
                </a:ln>
                <a:solidFill>
                  <a:srgbClr val="222222"/>
                </a:solidFill>
                <a:effectLst/>
                <a:latin typeface="Arial" pitchFamily="34" charset="0"/>
                <a:ea typeface="Calibri" pitchFamily="34" charset="0"/>
                <a:cs typeface="Louguiya" pitchFamily="2" charset="-78"/>
              </a:rPr>
              <a:t> تعكس هذه الرؤية المبنية على حقوق الإنسان التزامات موريتانيا بالحقوق الأساسية للفتيات والنساء، وأهداف الإستراتيجية الوطنية للنمو المتسارع </a:t>
            </a:r>
            <a:r>
              <a:rPr kumimoji="0" lang="ar-SA" b="0" i="0" u="none" strike="noStrike" cap="none" normalizeH="0" baseline="0" dirty="0" err="1" smtClean="0">
                <a:ln>
                  <a:noFill/>
                </a:ln>
                <a:solidFill>
                  <a:srgbClr val="222222"/>
                </a:solidFill>
                <a:effectLst/>
                <a:latin typeface="Arial" pitchFamily="34" charset="0"/>
                <a:ea typeface="Calibri" pitchFamily="34" charset="0"/>
                <a:cs typeface="Louguiya" pitchFamily="2" charset="-78"/>
              </a:rPr>
              <a:t>والرفاه</a:t>
            </a:r>
            <a:r>
              <a:rPr kumimoji="0" lang="ar-SA" b="0" i="0" u="none" strike="noStrike" cap="none" normalizeH="0" baseline="0" dirty="0" smtClean="0">
                <a:ln>
                  <a:noFill/>
                </a:ln>
                <a:solidFill>
                  <a:srgbClr val="222222"/>
                </a:solidFill>
                <a:effectLst/>
                <a:latin typeface="Arial" pitchFamily="34" charset="0"/>
                <a:ea typeface="Calibri" pitchFamily="34" charset="0"/>
                <a:cs typeface="Louguiya" pitchFamily="2" charset="-78"/>
              </a:rPr>
              <a:t> المشترك</a:t>
            </a:r>
            <a:r>
              <a:rPr kumimoji="0" lang="fr-FR" b="0" i="0" u="none" strike="noStrike" cap="none" normalizeH="0" baseline="0" dirty="0" smtClean="0">
                <a:ln>
                  <a:noFill/>
                </a:ln>
                <a:solidFill>
                  <a:srgbClr val="222222"/>
                </a:solidFill>
                <a:effectLst/>
                <a:latin typeface="Arial" pitchFamily="34" charset="0"/>
                <a:ea typeface="Calibri" pitchFamily="34" charset="0"/>
                <a:cs typeface="Louguiya" pitchFamily="2" charset="-78"/>
              </a:rPr>
              <a:t> (SCAPP) </a:t>
            </a:r>
            <a:r>
              <a:rPr kumimoji="0" lang="ar-SA" b="0" i="0" u="none" strike="noStrike" cap="none" normalizeH="0" baseline="0" dirty="0" smtClean="0">
                <a:ln>
                  <a:noFill/>
                </a:ln>
                <a:solidFill>
                  <a:srgbClr val="222222"/>
                </a:solidFill>
                <a:effectLst/>
                <a:latin typeface="Arial" pitchFamily="34" charset="0"/>
                <a:ea typeface="Calibri" pitchFamily="34" charset="0"/>
                <a:cs typeface="Louguiya" pitchFamily="2" charset="-78"/>
              </a:rPr>
              <a:t>والتنمية المستدامة الهدف 15 من أهداف التنمية المستدامة، ولا </a:t>
            </a:r>
            <a:r>
              <a:rPr kumimoji="0" lang="ar-SA" b="0" i="0" u="none" strike="noStrike" cap="none" normalizeH="0" baseline="0" dirty="0" err="1" smtClean="0">
                <a:ln>
                  <a:noFill/>
                </a:ln>
                <a:solidFill>
                  <a:srgbClr val="222222"/>
                </a:solidFill>
                <a:effectLst/>
                <a:latin typeface="Arial" pitchFamily="34" charset="0"/>
                <a:ea typeface="Calibri" pitchFamily="34" charset="0"/>
                <a:cs typeface="Louguiya" pitchFamily="2" charset="-78"/>
              </a:rPr>
              <a:t>سيما</a:t>
            </a:r>
            <a:r>
              <a:rPr kumimoji="0" lang="ar-SA" b="0" i="0" u="none" strike="noStrike" cap="none" normalizeH="0" baseline="0" dirty="0" smtClean="0">
                <a:ln>
                  <a:noFill/>
                </a:ln>
                <a:solidFill>
                  <a:srgbClr val="222222"/>
                </a:solidFill>
                <a:effectLst/>
                <a:latin typeface="Arial" pitchFamily="34" charset="0"/>
                <a:ea typeface="Calibri" pitchFamily="34" charset="0"/>
                <a:cs typeface="Louguiya" pitchFamily="2" charset="-78"/>
              </a:rPr>
              <a:t> الالتزامات المتعلقة بالمساواة بين الجنسين.</a:t>
            </a:r>
            <a:endParaRPr kumimoji="0" lang="ar-SA" b="0" i="0" u="none" strike="noStrike" cap="none" normalizeH="0" baseline="0" dirty="0" smtClean="0">
              <a:ln>
                <a:noFill/>
              </a:ln>
              <a:solidFill>
                <a:schemeClr val="tx1"/>
              </a:solidFill>
              <a:effectLst/>
              <a:cs typeface="Louguiya" pitchFamily="2" charset="-78"/>
            </a:endParaRPr>
          </a:p>
        </p:txBody>
      </p:sp>
    </p:spTree>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Modèle par défaut">
  <a:themeElements>
    <a:clrScheme name="Modèle par défau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odèle par défau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Modèle par défaut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dèle par défau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dèle par défau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12F064E5A703E439E850289ECA01790" ma:contentTypeVersion="5" ma:contentTypeDescription="Create a new document." ma:contentTypeScope="" ma:versionID="ac762f90b83d30592cf1fdf223e03bf7">
  <xsd:schema xmlns:xsd="http://www.w3.org/2001/XMLSchema" xmlns:xs="http://www.w3.org/2001/XMLSchema" xmlns:p="http://schemas.microsoft.com/office/2006/metadata/properties" targetNamespace="http://schemas.microsoft.com/office/2006/metadata/properties" ma:root="true" ma:fieldsID="36dff844d7e97780280f8d89f8b7fd5d">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681F5A8-B95A-4CD2-BA2E-5E9D4C12429E}"/>
</file>

<file path=customXml/itemProps2.xml><?xml version="1.0" encoding="utf-8"?>
<ds:datastoreItem xmlns:ds="http://schemas.openxmlformats.org/officeDocument/2006/customXml" ds:itemID="{E8E8E333-F767-48EC-87B0-2BE7ED0A7A30}"/>
</file>

<file path=customXml/itemProps3.xml><?xml version="1.0" encoding="utf-8"?>
<ds:datastoreItem xmlns:ds="http://schemas.openxmlformats.org/officeDocument/2006/customXml" ds:itemID="{689EF740-2131-4F0C-9B88-0E951F7C18C4}"/>
</file>

<file path=docProps/app.xml><?xml version="1.0" encoding="utf-8"?>
<Properties xmlns="http://schemas.openxmlformats.org/officeDocument/2006/extended-properties" xmlns:vt="http://schemas.openxmlformats.org/officeDocument/2006/docPropsVTypes">
  <TotalTime>2279</TotalTime>
  <Words>524</Words>
  <Application>Microsoft Office PowerPoint</Application>
  <PresentationFormat>Affichage à l'écran (4:3)</PresentationFormat>
  <Paragraphs>47</Paragraphs>
  <Slides>10</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10</vt:i4>
      </vt:variant>
    </vt:vector>
  </HeadingPairs>
  <TitlesOfParts>
    <vt:vector size="16" baseType="lpstr">
      <vt:lpstr>Times New Roman</vt:lpstr>
      <vt:lpstr>Arial</vt:lpstr>
      <vt:lpstr>Calibri</vt:lpstr>
      <vt:lpstr>Louguiya</vt:lpstr>
      <vt:lpstr>LouguiyaFR</vt:lpstr>
      <vt:lpstr>Modèle par défaut</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Programme De Développement Intégré De L’agriculture Irriguée En Mauritanie (PDIAIM)</dc:title>
  <dc:creator>TOSHIBA i7</dc:creator>
  <cp:lastModifiedBy>Administrateur</cp:lastModifiedBy>
  <cp:revision>220</cp:revision>
  <cp:lastPrinted>2023-10-05T14:05:34Z</cp:lastPrinted>
  <dcterms:modified xsi:type="dcterms:W3CDTF">2023-10-09T16:29:06Z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0x010100212F064E5A703E439E850289ECA01790</vt:lpwstr>
  </property>
</Properties>
</file>