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3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9"/>
    <p:restoredTop sz="86204"/>
  </p:normalViewPr>
  <p:slideViewPr>
    <p:cSldViewPr snapToGrid="0" snapToObjects="1">
      <p:cViewPr varScale="1">
        <p:scale>
          <a:sx n="62" d="100"/>
          <a:sy n="62" d="100"/>
        </p:scale>
        <p:origin x="224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D737E-69C5-2945-8966-04CC8C9BB38D}" type="datetimeFigureOut">
              <a:rPr lang="en-US" smtClean="0"/>
              <a:t>5/15/22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3C95F-C151-DB4E-A3E4-378D8D795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95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5F7FF-DE30-7449-9B80-02FB3CFA10EA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06856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</a:rPr>
              <a:t>1- </a:t>
            </a:r>
            <a:r>
              <a:rPr lang="en-US" sz="1200" dirty="0" err="1" smtClean="0">
                <a:effectLst/>
              </a:rPr>
              <a:t>Acetochlor</a:t>
            </a:r>
            <a:r>
              <a:rPr lang="ar-SA" sz="1200" dirty="0" smtClean="0">
                <a:effectLst/>
              </a:rPr>
              <a:t> </a:t>
            </a:r>
            <a:r>
              <a:rPr lang="en-US" sz="1200" dirty="0" smtClean="0">
                <a:effectLst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 9 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(May 2019) </a:t>
            </a:r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لم يوجد توافق في الآراء</a:t>
            </a:r>
            <a:r>
              <a:rPr lang="ar-S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من دول الأطراف</a:t>
            </a: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</a:rPr>
              <a:t>2- </a:t>
            </a:r>
            <a:r>
              <a:rPr lang="en-US" sz="1200" dirty="0" err="1" smtClean="0">
                <a:effectLst/>
              </a:rPr>
              <a:t>Carbosulfan</a:t>
            </a:r>
            <a:r>
              <a:rPr lang="en-US" sz="1200" dirty="0" smtClean="0">
                <a:effectLst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 8 (May 2017) and COP 9 (May 2019) </a:t>
            </a:r>
          </a:p>
          <a:p>
            <a:r>
              <a:rPr lang="en-US" sz="1200" dirty="0" smtClean="0">
                <a:effectLst/>
              </a:rPr>
              <a:t>3-</a:t>
            </a:r>
            <a:r>
              <a:rPr lang="en-US" sz="1200" baseline="0" dirty="0" smtClean="0">
                <a:effectLst/>
              </a:rPr>
              <a:t> </a:t>
            </a:r>
            <a:r>
              <a:rPr lang="en-US" sz="1200" dirty="0" smtClean="0">
                <a:effectLst/>
              </a:rPr>
              <a:t>Chrysotile Asbestos</a:t>
            </a:r>
            <a:r>
              <a:rPr lang="en-US" sz="1100" baseline="0" dirty="0" smtClean="0">
                <a:effectLst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 3(October 2006),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 4(October 2008), COP 5(June 2011), COP 6(May 2013), COP 7(May2015)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 8(May 2017), COP 9(May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</a:rPr>
              <a:t>4- Fenthion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 7</a:t>
            </a:r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(May 2015), COP 8 (May 2017), COP 9 (May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2019)</a:t>
            </a:r>
            <a:endParaRPr lang="ar-S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</a:rPr>
              <a:t>5- Paraquat Dichloride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 6 (May 2013), COP 7 (May 2015), COP 8 (May 2017), COP 9 (May 2019)</a:t>
            </a:r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5F7FF-DE30-7449-9B80-02FB3CFA10EA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61201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حيث أكد عدد منهم تأييد بلدانهم لتوفير التمويل والمساعدة التقنية، ولكن من خلال الآليات القائمة.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المشاكل الإجرائية والتنفيذية المحتملة التي يمكن أن تنجم عن التعديل.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5F7FF-DE30-7449-9B80-02FB3CFA10EA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4546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5D63-A585-5B48-9A5B-CCD943BEB0D6}" type="datetimeFigureOut">
              <a:rPr lang="en-US" smtClean="0"/>
              <a:t>5/15/22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5E22-92C7-0941-A1E8-DA351D976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2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5D63-A585-5B48-9A5B-CCD943BEB0D6}" type="datetimeFigureOut">
              <a:rPr lang="en-US" smtClean="0"/>
              <a:t>5/15/22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5E22-92C7-0941-A1E8-DA351D976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6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5D63-A585-5B48-9A5B-CCD943BEB0D6}" type="datetimeFigureOut">
              <a:rPr lang="en-US" smtClean="0"/>
              <a:t>5/15/22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5E22-92C7-0941-A1E8-DA351D976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2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5D63-A585-5B48-9A5B-CCD943BEB0D6}" type="datetimeFigureOut">
              <a:rPr lang="en-US" smtClean="0"/>
              <a:t>5/15/22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5E22-92C7-0941-A1E8-DA351D976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5D63-A585-5B48-9A5B-CCD943BEB0D6}" type="datetimeFigureOut">
              <a:rPr lang="en-US" smtClean="0"/>
              <a:t>5/15/22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5E22-92C7-0941-A1E8-DA351D976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5D63-A585-5B48-9A5B-CCD943BEB0D6}" type="datetimeFigureOut">
              <a:rPr lang="en-US" smtClean="0"/>
              <a:t>5/15/22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5E22-92C7-0941-A1E8-DA351D976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2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5D63-A585-5B48-9A5B-CCD943BEB0D6}" type="datetimeFigureOut">
              <a:rPr lang="en-US" smtClean="0"/>
              <a:t>5/15/22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5E22-92C7-0941-A1E8-DA351D976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5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5D63-A585-5B48-9A5B-CCD943BEB0D6}" type="datetimeFigureOut">
              <a:rPr lang="en-US" smtClean="0"/>
              <a:t>5/15/22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5E22-92C7-0941-A1E8-DA351D976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5D63-A585-5B48-9A5B-CCD943BEB0D6}" type="datetimeFigureOut">
              <a:rPr lang="en-US" smtClean="0"/>
              <a:t>5/15/22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5E22-92C7-0941-A1E8-DA351D976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5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5D63-A585-5B48-9A5B-CCD943BEB0D6}" type="datetimeFigureOut">
              <a:rPr lang="en-US" smtClean="0"/>
              <a:t>5/15/22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5E22-92C7-0941-A1E8-DA351D976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5D63-A585-5B48-9A5B-CCD943BEB0D6}" type="datetimeFigureOut">
              <a:rPr lang="en-US" smtClean="0"/>
              <a:t>5/15/22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5E22-92C7-0941-A1E8-DA351D976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B5D63-A585-5B48-9A5B-CCD943BEB0D6}" type="datetimeFigureOut">
              <a:rPr lang="en-US" smtClean="0"/>
              <a:t>5/15/22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A5E22-92C7-0941-A1E8-DA351D976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0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8E46345-437B-C94E-98C6-BDAC91A1A53C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69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1C75BDF-C9EF-C340-9FB7-A0147C86C590}"/>
              </a:ext>
            </a:extLst>
          </p:cNvPr>
          <p:cNvSpPr/>
          <p:nvPr/>
        </p:nvSpPr>
        <p:spPr>
          <a:xfrm>
            <a:off x="0" y="3243185"/>
            <a:ext cx="12192000" cy="18581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>
              <a:solidFill>
                <a:schemeClr val="accent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AECA839-F46A-CE4B-9796-DAF8EBA1E374}"/>
              </a:ext>
            </a:extLst>
          </p:cNvPr>
          <p:cNvSpPr/>
          <p:nvPr/>
        </p:nvSpPr>
        <p:spPr>
          <a:xfrm>
            <a:off x="1177156" y="2246321"/>
            <a:ext cx="9837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</a:rPr>
              <a:t>المواضيع التي ستطرح في مؤتمر الأطراف العاشر لاتفاقية </a:t>
            </a:r>
            <a:r>
              <a:rPr lang="ar-SA" sz="3200" b="1" dirty="0" smtClean="0">
                <a:solidFill>
                  <a:schemeClr val="bg1"/>
                </a:solidFill>
              </a:rPr>
              <a:t>روتردام</a:t>
            </a:r>
            <a:endParaRPr lang="ar-SA" sz="3200" b="1" dirty="0">
              <a:solidFill>
                <a:schemeClr val="bg1"/>
              </a:solidFill>
              <a:latin typeface="Sakkal Majalla" panose="02000000000000000000" pitchFamily="2" charset="-78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C7907F0-427F-1441-9E54-312FDC6CF1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057" b="66471"/>
          <a:stretch/>
        </p:blipFill>
        <p:spPr>
          <a:xfrm>
            <a:off x="8164" y="-3420"/>
            <a:ext cx="880143" cy="1068428"/>
          </a:xfrm>
          <a:prstGeom prst="rect">
            <a:avLst/>
          </a:prstGeom>
        </p:spPr>
      </p:pic>
      <p:pic>
        <p:nvPicPr>
          <p:cNvPr id="5128" name="Picture 8" descr="eetings of the conferences of the Parties to the Basel, Rotterdam and  Stock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523" y="3632115"/>
            <a:ext cx="4646950" cy="184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5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335BF209-F7B6-5F41-8C21-D36B429BD3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297" b="68545"/>
          <a:stretch/>
        </p:blipFill>
        <p:spPr>
          <a:xfrm>
            <a:off x="-8163" y="-3098"/>
            <a:ext cx="739684" cy="809922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1EFCC103-47E9-4D29-9C4B-CCB54F799BE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8063" y="1265136"/>
          <a:ext cx="11975869" cy="464943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879321">
                  <a:extLst>
                    <a:ext uri="{9D8B030D-6E8A-4147-A177-3AD203B41FA5}">
                      <a16:colId xmlns:a16="http://schemas.microsoft.com/office/drawing/2014/main" xmlns="" val="108622657"/>
                    </a:ext>
                  </a:extLst>
                </a:gridCol>
                <a:gridCol w="8096548">
                  <a:extLst>
                    <a:ext uri="{9D8B030D-6E8A-4147-A177-3AD203B41FA5}">
                      <a16:colId xmlns:a16="http://schemas.microsoft.com/office/drawing/2014/main" xmlns="" val="1191116061"/>
                    </a:ext>
                  </a:extLst>
                </a:gridCol>
              </a:tblGrid>
              <a:tr h="3892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1"/>
                      <a:r>
                        <a:rPr lang="ar-SA" sz="1600" dirty="0" smtClean="0"/>
                        <a:t>الملفات والمعلومات المتعلقة </a:t>
                      </a:r>
                      <a:r>
                        <a:rPr lang="ar-SA" sz="1600" dirty="0" err="1" smtClean="0"/>
                        <a:t>بالاجندة</a:t>
                      </a:r>
                      <a:endParaRPr lang="en-GB" sz="1600" dirty="0">
                        <a:latin typeface="Sakkal Majalla" panose="02000000000000000000" pitchFamily="2" charset="-7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68578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/>
                        <a:t>المواضيع التي </a:t>
                      </a:r>
                      <a:r>
                        <a:rPr lang="ar-SA" sz="1600" dirty="0" smtClean="0"/>
                        <a:t>ستعرض على </a:t>
                      </a:r>
                      <a:r>
                        <a:rPr lang="ar-SA" sz="1600" dirty="0"/>
                        <a:t>مؤتمر الأطراف لكي ينظر فيها او يتخذ إجراء </a:t>
                      </a:r>
                      <a:r>
                        <a:rPr lang="ar-SA" sz="1600" dirty="0" smtClean="0"/>
                        <a:t>بشأنها </a:t>
                      </a:r>
                      <a:endParaRPr lang="en-GB" sz="1600" dirty="0">
                        <a:latin typeface="Sakkal Majalla" panose="02000000000000000000" pitchFamily="2" charset="-7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380235"/>
                  </a:ext>
                </a:extLst>
              </a:tr>
              <a:tr h="2018179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100" kern="1200" dirty="0" smtClean="0"/>
                        <a:t>UNEP/FAO/RC/COP.10/6 , UNEP/FAO/RC/COP.10/6/Add.1 , UNEP/FAO/RC/COP.10/7 , UNEP/FAO/RC/COP.10/7/Add.1 , UNEP/FAO/RC/COP.10/8 , UNEP/FAO/RC/COP.10/8/Add.1 , UNEP/FAO/RC/COP.10/9 , UNEP/FAO/RC/COP.10/9/Add.1 , UNEP/FAO/RC/COP.10/10 , UNEP/FAO/RC/COP.10/10/Add.1 , UNEP/FAO/RC/COP.10/11 , UNEP/FAO/RC/COP.10/11/Add.1 , UNEP/FAO/RC/COP.10/12 , UNEP/FAO/RC/COP.10/12/Add.1</a:t>
                      </a:r>
                      <a:endParaRPr lang="en-GB" sz="1100" b="0" i="0" kern="1200" dirty="0" smtClean="0">
                        <a:solidFill>
                          <a:schemeClr val="dk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400" kern="1200" dirty="0" smtClean="0"/>
                        <a:t>البند</a:t>
                      </a:r>
                      <a:r>
                        <a:rPr lang="ar-SA" sz="1400" kern="1200" baseline="0" dirty="0" smtClean="0"/>
                        <a:t> </a:t>
                      </a:r>
                      <a:r>
                        <a:rPr lang="en-US" sz="1400" kern="1200" baseline="0" dirty="0" smtClean="0"/>
                        <a:t>5</a:t>
                      </a:r>
                      <a:r>
                        <a:rPr lang="ar-SA" sz="1400" kern="1200" baseline="0" dirty="0" smtClean="0"/>
                        <a:t> </a:t>
                      </a:r>
                      <a:r>
                        <a:rPr lang="ar-SA" sz="1400" dirty="0" smtClean="0"/>
                        <a:t>إدراج المواد الكيميائية في المرفق الثالث للاتفاقية</a:t>
                      </a:r>
                      <a:r>
                        <a:rPr lang="en-US" sz="1400" dirty="0" smtClean="0"/>
                        <a:t>:</a:t>
                      </a:r>
                    </a:p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SA" sz="1400" dirty="0" err="1" smtClean="0"/>
                        <a:t>الأسيتوكلور</a:t>
                      </a:r>
                      <a:endParaRPr lang="en-US" sz="1400" dirty="0" smtClean="0"/>
                    </a:p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SA" sz="1400" dirty="0" err="1" smtClean="0"/>
                        <a:t>الكاربوسلفان</a:t>
                      </a:r>
                      <a:endParaRPr lang="en-US" sz="1400" dirty="0" smtClean="0"/>
                    </a:p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SA" sz="1400" dirty="0" err="1" smtClean="0"/>
                        <a:t>إسبست</a:t>
                      </a:r>
                      <a:r>
                        <a:rPr lang="ar-SA" sz="1400" dirty="0" smtClean="0"/>
                        <a:t> </a:t>
                      </a:r>
                      <a:r>
                        <a:rPr lang="ar-SA" sz="1400" dirty="0" err="1" smtClean="0"/>
                        <a:t>الكرايسوتيل</a:t>
                      </a:r>
                      <a:endParaRPr lang="en-US" sz="1400" dirty="0" smtClean="0"/>
                    </a:p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SA" sz="1400" dirty="0" smtClean="0"/>
                        <a:t>الإيثر الثنائي </a:t>
                      </a:r>
                      <a:r>
                        <a:rPr lang="ar-SA" sz="1400" dirty="0" err="1" smtClean="0"/>
                        <a:t>الفينيل</a:t>
                      </a:r>
                      <a:r>
                        <a:rPr lang="ar-SA" sz="1400" dirty="0" smtClean="0"/>
                        <a:t> العشاري البروم</a:t>
                      </a:r>
                      <a:endParaRPr lang="en-US" sz="1400" dirty="0" smtClean="0"/>
                    </a:p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SA" sz="1400" dirty="0" err="1" smtClean="0"/>
                        <a:t>الفينثيون</a:t>
                      </a:r>
                      <a:r>
                        <a:rPr lang="ar-SA" sz="1400" dirty="0" smtClean="0"/>
                        <a:t> (تركيبات ذات أحجام فائقة الصغر بمقدار 640 غرام أو أكثر من المكون النشط/ لتر)</a:t>
                      </a:r>
                      <a:endParaRPr lang="en-US" sz="1400" dirty="0" smtClean="0"/>
                    </a:p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SA" sz="1400" dirty="0" smtClean="0"/>
                        <a:t>التركيبتين السائلتين (المركّز القابل للاستحلاب والمركّز القابل للذوبان) المحتويتين على ثاني كلوريد </a:t>
                      </a:r>
                      <a:r>
                        <a:rPr lang="ar-SA" sz="1400" dirty="0" err="1" smtClean="0"/>
                        <a:t>الباراكوات</a:t>
                      </a:r>
                      <a:r>
                        <a:rPr lang="ar-SA" sz="1400" dirty="0" smtClean="0"/>
                        <a:t> بمقدار 276 غرام/لتر أو أكثر، المقابل لأيون </a:t>
                      </a:r>
                      <a:r>
                        <a:rPr lang="ar-SA" sz="1400" dirty="0" err="1" smtClean="0"/>
                        <a:t>الباراكوات</a:t>
                      </a:r>
                      <a:r>
                        <a:rPr lang="ar-SA" sz="1400" dirty="0" smtClean="0"/>
                        <a:t> بمقدار 200 غرام/لتر أو أكثر</a:t>
                      </a:r>
                      <a:endParaRPr lang="en-US" sz="1400" dirty="0" smtClean="0"/>
                    </a:p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SA" sz="1400" dirty="0" smtClean="0"/>
                        <a:t>حمض </a:t>
                      </a:r>
                      <a:r>
                        <a:rPr lang="ar-SA" sz="1400" dirty="0" err="1" smtClean="0"/>
                        <a:t>البيرفلوروكتانويك</a:t>
                      </a:r>
                      <a:r>
                        <a:rPr lang="ar-SA" sz="1400" dirty="0" smtClean="0"/>
                        <a:t> وأملاحه والمركبات المرتبطة به</a:t>
                      </a:r>
                      <a:endParaRPr lang="ar-SA" sz="1400" b="0" dirty="0" smtClean="0">
                        <a:latin typeface="Sakkal Majalla" panose="02000000000000000000" pitchFamily="2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3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100" kern="1200" dirty="0" smtClean="0"/>
                        <a:t>UNEP/FAO/RC/COP.10/14 , UNEP/FAO/RC/COP.10/14/Rev.1</a:t>
                      </a:r>
                      <a:endParaRPr lang="en-GB" sz="1100" b="0" i="0" kern="1200" dirty="0" smtClean="0">
                        <a:solidFill>
                          <a:schemeClr val="dk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400" dirty="0" smtClean="0"/>
                        <a:t>البند</a:t>
                      </a:r>
                      <a:r>
                        <a:rPr lang="ar-SA" sz="1400" baseline="0" dirty="0" smtClean="0"/>
                        <a:t> </a:t>
                      </a:r>
                      <a:r>
                        <a:rPr lang="en-US" sz="1400" baseline="0" dirty="0" smtClean="0"/>
                        <a:t>5</a:t>
                      </a:r>
                      <a:r>
                        <a:rPr lang="ar-SA" sz="1400" baseline="0" dirty="0" smtClean="0"/>
                        <a:t> </a:t>
                      </a:r>
                      <a:r>
                        <a:rPr lang="ar-SA" sz="1400" dirty="0" smtClean="0"/>
                        <a:t>المسائل المتعلقة بتنفيذ الاتفاقية</a:t>
                      </a:r>
                      <a:r>
                        <a:rPr lang="ar-SA" sz="1400" baseline="0" dirty="0" smtClean="0"/>
                        <a:t>: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400" dirty="0" smtClean="0"/>
                        <a:t>الامتثال</a:t>
                      </a:r>
                      <a:endParaRPr lang="ar-SA" sz="1400" dirty="0" smtClean="0"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2215190"/>
                  </a:ext>
                </a:extLst>
              </a:tr>
              <a:tr h="938675">
                <a:tc>
                  <a:txBody>
                    <a:bodyPr/>
                    <a:lstStyle/>
                    <a:p>
                      <a:pPr marL="0" indent="0" algn="l" rtl="0">
                        <a:buFont typeface="Arial" panose="020B0604020202020204" pitchFamily="34" charset="0"/>
                        <a:buNone/>
                      </a:pPr>
                      <a:r>
                        <a:rPr lang="en-GB" sz="1100" kern="1200" dirty="0" smtClean="0"/>
                        <a:t>UNEP/FAO/RC/COP.10/13</a:t>
                      </a:r>
                      <a:r>
                        <a:rPr lang="en-GB" sz="1100" kern="1200" baseline="0" dirty="0" smtClean="0"/>
                        <a:t> , </a:t>
                      </a:r>
                      <a:r>
                        <a:rPr lang="en-GB" sz="1100" kern="1200" dirty="0" smtClean="0"/>
                        <a:t>UNEP/FAO/RC/COP.10/13/Add.1</a:t>
                      </a:r>
                      <a:endParaRPr lang="ar-SA" sz="1100" b="0" i="0" kern="1200" dirty="0" smtClean="0">
                        <a:solidFill>
                          <a:schemeClr val="dk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400" dirty="0" smtClean="0"/>
                        <a:t>البند</a:t>
                      </a:r>
                      <a:r>
                        <a:rPr lang="ar-SA" sz="1400" baseline="0" dirty="0" smtClean="0"/>
                        <a:t> </a:t>
                      </a:r>
                      <a:r>
                        <a:rPr lang="en-US" sz="1400" baseline="0" dirty="0" smtClean="0"/>
                        <a:t>5</a:t>
                      </a:r>
                      <a:r>
                        <a:rPr lang="ar-SA" sz="1400" baseline="0" dirty="0" smtClean="0"/>
                        <a:t> </a:t>
                      </a:r>
                      <a:r>
                        <a:rPr lang="ar-SA" sz="1400" dirty="0" smtClean="0"/>
                        <a:t>المسائل المتعلقة بتنفيذ الاتفاقية</a:t>
                      </a:r>
                      <a:r>
                        <a:rPr lang="ar-SA" sz="1400" baseline="0" dirty="0" smtClean="0"/>
                        <a:t>:</a:t>
                      </a:r>
                      <a:endParaRPr lang="ar-SA" sz="1400" dirty="0" smtClean="0"/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400" dirty="0" smtClean="0"/>
                        <a:t>تعزيز فعالية الاتفاقية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effectLst/>
                        </a:rPr>
                        <a:t>تقديم مقترح لتعديل المادة </a:t>
                      </a:r>
                      <a:r>
                        <a:rPr lang="en-US" sz="1400" kern="1200" dirty="0" smtClean="0">
                          <a:effectLst/>
                        </a:rPr>
                        <a:t>16</a:t>
                      </a:r>
                      <a:r>
                        <a:rPr lang="ar-SA" sz="1400" kern="1200" dirty="0" smtClean="0">
                          <a:effectLst/>
                        </a:rPr>
                        <a:t> بشأن المساعدة التقنية في أكتوبر </a:t>
                      </a:r>
                      <a:r>
                        <a:rPr lang="en-US" sz="1400" kern="1200" dirty="0" smtClean="0">
                          <a:effectLst/>
                        </a:rPr>
                        <a:t>2016</a:t>
                      </a:r>
                      <a:r>
                        <a:rPr lang="ar-SA" sz="1400" kern="1200" dirty="0" smtClean="0">
                          <a:effectLst/>
                        </a:rPr>
                        <a:t> من قبل المجموعة الإفريقية. لم يتم التوصل إلى توافق في الآراء في </a:t>
                      </a:r>
                      <a:r>
                        <a:rPr lang="en-US" sz="1400" kern="1200" dirty="0" smtClean="0">
                          <a:effectLst/>
                        </a:rPr>
                        <a:t>COP-8</a:t>
                      </a:r>
                      <a:r>
                        <a:rPr lang="ar-SA" sz="1400" kern="1200" dirty="0" smtClean="0">
                          <a:effectLst/>
                        </a:rPr>
                        <a:t> و </a:t>
                      </a:r>
                      <a:r>
                        <a:rPr lang="en-US" sz="1400" kern="1200" dirty="0" smtClean="0">
                          <a:effectLst/>
                        </a:rPr>
                        <a:t>COP-9</a:t>
                      </a:r>
                      <a:r>
                        <a:rPr lang="ar-SA" sz="1400" kern="1200" dirty="0" smtClean="0">
                          <a:effectLst/>
                        </a:rPr>
                        <a:t> بشأن الاقتراح وسوف ينظر فيه في هذا المؤتمر.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ar-SA" sz="1400" b="0" dirty="0">
                        <a:latin typeface="Sakkal Majalla" panose="02000000000000000000" pitchFamily="2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893">
                <a:tc>
                  <a:txBody>
                    <a:bodyPr/>
                    <a:lstStyle/>
                    <a:p>
                      <a:pPr marL="0" indent="0" algn="l" rtl="0">
                        <a:buFont typeface="Arial" panose="020B0604020202020204" pitchFamily="34" charset="0"/>
                        <a:buNone/>
                      </a:pPr>
                      <a:r>
                        <a:rPr lang="en-GB" sz="1100" kern="1200" dirty="0" smtClean="0"/>
                        <a:t>UNEP/FAO/RC/COP.10/4</a:t>
                      </a:r>
                      <a:endParaRPr lang="en-GB" sz="1100" b="0" i="0" kern="1200" dirty="0" smtClean="0">
                        <a:solidFill>
                          <a:schemeClr val="dk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400" dirty="0" smtClean="0"/>
                        <a:t>البند</a:t>
                      </a:r>
                      <a:r>
                        <a:rPr lang="ar-SA" sz="1400" baseline="0" dirty="0" smtClean="0"/>
                        <a:t> </a:t>
                      </a:r>
                      <a:r>
                        <a:rPr lang="en-US" sz="1400" baseline="0" dirty="0" smtClean="0"/>
                        <a:t>5</a:t>
                      </a:r>
                      <a:r>
                        <a:rPr lang="ar-SA" sz="1400" baseline="0" dirty="0" smtClean="0"/>
                        <a:t> </a:t>
                      </a:r>
                      <a:r>
                        <a:rPr lang="ar-SA" sz="1400" dirty="0" smtClean="0"/>
                        <a:t>حالة التنفيذ</a:t>
                      </a:r>
                      <a:endParaRPr lang="ar-SA" sz="1400" b="0" dirty="0">
                        <a:latin typeface="Sakkal Majalla" panose="02000000000000000000" pitchFamily="2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893">
                <a:tc>
                  <a:txBody>
                    <a:bodyPr/>
                    <a:lstStyle/>
                    <a:p>
                      <a:pPr marL="0" indent="0" algn="l" rtl="0">
                        <a:buFont typeface="Arial" panose="020B0604020202020204" pitchFamily="34" charset="0"/>
                        <a:buNone/>
                      </a:pPr>
                      <a:r>
                        <a:rPr lang="en-GB" sz="1100" kern="1200" dirty="0" smtClean="0"/>
                        <a:t>UNEP/FAO/RC/COP.10/3</a:t>
                      </a:r>
                      <a:endParaRPr lang="en-GB" sz="1100" b="0" i="0" kern="1200" dirty="0" smtClean="0">
                        <a:solidFill>
                          <a:schemeClr val="dk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400" dirty="0" smtClean="0"/>
                        <a:t>البند </a:t>
                      </a:r>
                      <a:r>
                        <a:rPr lang="en-US" sz="1400" dirty="0" smtClean="0"/>
                        <a:t>4</a:t>
                      </a:r>
                      <a:r>
                        <a:rPr lang="ar-SA" sz="1400" baseline="0" dirty="0" smtClean="0"/>
                        <a:t> النظام الداخلي </a:t>
                      </a:r>
                      <a:r>
                        <a:rPr lang="ar-SA" sz="1400" dirty="0" smtClean="0"/>
                        <a:t>للاتفاقية</a:t>
                      </a:r>
                      <a:endParaRPr lang="ar-SA" sz="1400" b="0" dirty="0" smtClean="0">
                        <a:latin typeface="Sakkal Majalla" panose="02000000000000000000" pitchFamily="2" charset="-7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093B4B02-D4ED-4907-A918-D77060B46781}"/>
              </a:ext>
            </a:extLst>
          </p:cNvPr>
          <p:cNvSpPr txBox="1"/>
          <p:nvPr/>
        </p:nvSpPr>
        <p:spPr>
          <a:xfrm>
            <a:off x="731521" y="381087"/>
            <a:ext cx="94846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6937"/>
                </a:solidFill>
                <a:effectLst/>
                <a:uLnTx/>
                <a:uFillTx/>
                <a:latin typeface="Sakkal Majalla" panose="02000000000000000000" pitchFamily="2" charset="-78"/>
              </a:rPr>
              <a:t>المواضي</a:t>
            </a:r>
            <a:r>
              <a:rPr lang="ar-SA" sz="3200" b="1" dirty="0">
                <a:solidFill>
                  <a:srgbClr val="006937"/>
                </a:solidFill>
                <a:latin typeface="Sakkal Majalla" panose="02000000000000000000" pitchFamily="2" charset="-78"/>
              </a:rPr>
              <a:t>ع التي ستطرح في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6937"/>
                </a:solidFill>
                <a:effectLst/>
                <a:uLnTx/>
                <a:uFillTx/>
                <a:latin typeface="Sakkal Majalla" panose="02000000000000000000" pitchFamily="2" charset="-78"/>
              </a:rPr>
              <a:t> 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937"/>
                </a:solidFill>
                <a:effectLst/>
                <a:uLnTx/>
                <a:uFillTx/>
                <a:latin typeface="Sakkal Majalla" panose="02000000000000000000" pitchFamily="2" charset="-78"/>
              </a:rPr>
              <a:t>مؤتمر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6937"/>
                </a:solidFill>
                <a:effectLst/>
                <a:uLnTx/>
                <a:uFillTx/>
                <a:latin typeface="Sakkal Majalla" panose="02000000000000000000" pitchFamily="2" charset="-78"/>
              </a:rPr>
              <a:t>الأطراف 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937"/>
                </a:solidFill>
                <a:effectLst/>
                <a:uLnTx/>
                <a:uFillTx/>
                <a:latin typeface="Sakkal Majalla" panose="02000000000000000000" pitchFamily="2" charset="-78"/>
              </a:rPr>
              <a:t>العاشر لاتفاقية</a:t>
            </a:r>
            <a:r>
              <a:rPr lang="ar-SA" sz="3200" b="1" dirty="0">
                <a:solidFill>
                  <a:srgbClr val="006937"/>
                </a:solidFill>
                <a:latin typeface="Sakkal Majalla" panose="02000000000000000000" pitchFamily="2" charset="-78"/>
              </a:rPr>
              <a:t> </a:t>
            </a:r>
            <a:r>
              <a:rPr lang="ar-SA" sz="3200" b="1" dirty="0" smtClean="0">
                <a:solidFill>
                  <a:srgbClr val="006937"/>
                </a:solidFill>
              </a:rPr>
              <a:t>روتردام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006937"/>
              </a:solidFill>
              <a:effectLst/>
              <a:uLnTx/>
              <a:uFillTx/>
              <a:latin typeface="Sakkal Majalla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296" y="81814"/>
            <a:ext cx="2345704" cy="118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335BF209-F7B6-5F41-8C21-D36B429BD3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297" b="68545"/>
          <a:stretch/>
        </p:blipFill>
        <p:spPr>
          <a:xfrm>
            <a:off x="-8163" y="-3098"/>
            <a:ext cx="739684" cy="809922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093B4B02-D4ED-4907-A918-D77060B46781}"/>
              </a:ext>
            </a:extLst>
          </p:cNvPr>
          <p:cNvSpPr txBox="1"/>
          <p:nvPr/>
        </p:nvSpPr>
        <p:spPr>
          <a:xfrm>
            <a:off x="731521" y="336519"/>
            <a:ext cx="94846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6937"/>
                </a:solidFill>
                <a:effectLst/>
                <a:uLnTx/>
                <a:uFillTx/>
                <a:latin typeface="Sakkal Majalla" panose="02000000000000000000" pitchFamily="2" charset="-78"/>
              </a:rPr>
              <a:t>المواضي</a:t>
            </a:r>
            <a:r>
              <a:rPr lang="ar-SA" sz="3200" b="1" dirty="0">
                <a:solidFill>
                  <a:srgbClr val="006937"/>
                </a:solidFill>
                <a:latin typeface="Sakkal Majalla" panose="02000000000000000000" pitchFamily="2" charset="-78"/>
              </a:rPr>
              <a:t>ع التي ستطرح في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6937"/>
                </a:solidFill>
                <a:effectLst/>
                <a:uLnTx/>
                <a:uFillTx/>
                <a:latin typeface="Sakkal Majalla" panose="02000000000000000000" pitchFamily="2" charset="-78"/>
              </a:rPr>
              <a:t> 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937"/>
                </a:solidFill>
                <a:effectLst/>
                <a:uLnTx/>
                <a:uFillTx/>
                <a:latin typeface="Sakkal Majalla" panose="02000000000000000000" pitchFamily="2" charset="-78"/>
              </a:rPr>
              <a:t>مؤتمر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6937"/>
                </a:solidFill>
                <a:effectLst/>
                <a:uLnTx/>
                <a:uFillTx/>
                <a:latin typeface="Sakkal Majalla" panose="02000000000000000000" pitchFamily="2" charset="-78"/>
              </a:rPr>
              <a:t>الأطراف 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937"/>
                </a:solidFill>
                <a:effectLst/>
                <a:uLnTx/>
                <a:uFillTx/>
                <a:latin typeface="Sakkal Majalla" panose="02000000000000000000" pitchFamily="2" charset="-78"/>
              </a:rPr>
              <a:t>العاشر لاتفاقية</a:t>
            </a:r>
            <a:r>
              <a:rPr lang="ar-SA" sz="3200" b="1" dirty="0">
                <a:solidFill>
                  <a:srgbClr val="006937"/>
                </a:solidFill>
                <a:latin typeface="Sakkal Majalla" panose="02000000000000000000" pitchFamily="2" charset="-78"/>
              </a:rPr>
              <a:t> </a:t>
            </a:r>
            <a:r>
              <a:rPr lang="ar-SA" sz="3200" b="1" dirty="0" smtClean="0">
                <a:solidFill>
                  <a:srgbClr val="006937"/>
                </a:solidFill>
              </a:rPr>
              <a:t>روتردام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006937"/>
              </a:solidFill>
              <a:effectLst/>
              <a:uLnTx/>
              <a:uFillTx/>
              <a:latin typeface="Sakkal Majalla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296" y="81814"/>
            <a:ext cx="2345704" cy="11833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37089" y="1260911"/>
            <a:ext cx="7144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dirty="0"/>
              <a:t>المواد الكيميائية التي سينظر فيها لأول مرة في مؤتمر الأطراف القادم:</a:t>
            </a:r>
            <a:endParaRPr lang="en-US" sz="24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934248"/>
              </p:ext>
            </p:extLst>
          </p:nvPr>
        </p:nvGraphicFramePr>
        <p:xfrm>
          <a:off x="2161311" y="1943648"/>
          <a:ext cx="9420657" cy="2286000"/>
        </p:xfrm>
        <a:graphic>
          <a:graphicData uri="http://schemas.openxmlformats.org/drawingml/2006/table">
            <a:tbl>
              <a:tblPr rtl="1" firstRow="1" firstCol="1" bandRow="1">
                <a:tableStyleId>{10A1B5D5-9B99-4C35-A422-299274C87663}</a:tableStyleId>
              </a:tblPr>
              <a:tblGrid>
                <a:gridCol w="6074786"/>
                <a:gridCol w="2202873"/>
                <a:gridCol w="1142998"/>
              </a:tblGrid>
              <a:tr h="22718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cs typeface="+mn-cs"/>
                        </a:rPr>
                        <a:t>المادة الكيميائية</a:t>
                      </a:r>
                      <a:endParaRPr lang="en-US" sz="1600" b="1" dirty="0">
                        <a:effectLst/>
                        <a:latin typeface="Times New Roman" charset="0"/>
                        <a:ea typeface="Calibri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cs typeface="+mn-cs"/>
                        </a:rPr>
                        <a:t>CAS number(s)</a:t>
                      </a:r>
                      <a:endParaRPr lang="en-US" sz="1600" b="1" dirty="0">
                        <a:effectLst/>
                        <a:latin typeface="Times New Roman" charset="0"/>
                        <a:ea typeface="Calibri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cs typeface="+mn-cs"/>
                        </a:rPr>
                        <a:t>فئة</a:t>
                      </a:r>
                      <a:endParaRPr lang="en-US" sz="1600" b="1" dirty="0">
                        <a:effectLst/>
                        <a:latin typeface="Times New Roman" charset="0"/>
                        <a:ea typeface="Calibri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0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Decabromodiphenyl</a:t>
                      </a:r>
                      <a:r>
                        <a:rPr lang="en-US" sz="1400" dirty="0">
                          <a:effectLst/>
                        </a:rPr>
                        <a:t> ether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الإيثر الثنائي </a:t>
                      </a:r>
                      <a:r>
                        <a:rPr lang="ar-SA" sz="1400" dirty="0" err="1">
                          <a:effectLst/>
                        </a:rPr>
                        <a:t>الفينيل</a:t>
                      </a:r>
                      <a:r>
                        <a:rPr lang="ar-SA" sz="1400" dirty="0">
                          <a:effectLst/>
                        </a:rPr>
                        <a:t> العشاري البروم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1163‐19‐5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صناعية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62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Perfluorooctanoic acid (PFOA),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its salts and PFOA‐related compounds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حمض </a:t>
                      </a:r>
                      <a:r>
                        <a:rPr lang="ar-SA" sz="1400" dirty="0" err="1">
                          <a:effectLst/>
                        </a:rPr>
                        <a:t>البيرفلورو</a:t>
                      </a:r>
                      <a:r>
                        <a:rPr lang="ar-SA" sz="1400" dirty="0">
                          <a:effectLst/>
                        </a:rPr>
                        <a:t> </a:t>
                      </a:r>
                      <a:r>
                        <a:rPr lang="ar-SA" sz="1400" dirty="0" err="1">
                          <a:effectLst/>
                        </a:rPr>
                        <a:t>أوكتانويك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PFOA </a:t>
                      </a:r>
                      <a:r>
                        <a:rPr lang="ar-SA" sz="1400" dirty="0">
                          <a:effectLst/>
                        </a:rPr>
                        <a:t>وأملاحه والمركبات ذات الصلة بـ </a:t>
                      </a:r>
                      <a:r>
                        <a:rPr lang="en-US" sz="1400" dirty="0">
                          <a:effectLst/>
                        </a:rPr>
                        <a:t>PFOA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335‐67‐1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صناعية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310759" y="4576041"/>
            <a:ext cx="82712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sz="1400" dirty="0"/>
              <a:t>ملاحظة حول مادة </a:t>
            </a:r>
            <a:r>
              <a:rPr lang="ar-SA" sz="1400" dirty="0" smtClean="0"/>
              <a:t>(</a:t>
            </a:r>
            <a:r>
              <a:rPr lang="en-US" sz="1400" dirty="0" smtClean="0"/>
              <a:t>PFOA</a:t>
            </a:r>
            <a:r>
              <a:rPr lang="ar-SA" sz="1400" dirty="0" smtClean="0"/>
              <a:t>) ، </a:t>
            </a:r>
            <a:r>
              <a:rPr lang="ar-SA" sz="1400" dirty="0"/>
              <a:t>يتم تضمين المواد التالية في هذا التصنيف:</a:t>
            </a:r>
            <a:endParaRPr lang="en-US" sz="1400" dirty="0"/>
          </a:p>
          <a:p>
            <a:pPr lvl="0" algn="just" rtl="1"/>
            <a:r>
              <a:rPr lang="ar-SA" sz="1400" dirty="0"/>
              <a:t>أي مادة ذات صلة (بما في ذلك أملاحها </a:t>
            </a:r>
            <a:r>
              <a:rPr lang="ar-SA" sz="1400" dirty="0" err="1"/>
              <a:t>وبوليمراتها</a:t>
            </a:r>
            <a:r>
              <a:rPr lang="ar-SA" sz="1400" dirty="0"/>
              <a:t>) لها مجموعة </a:t>
            </a:r>
            <a:r>
              <a:rPr lang="ar-SA" sz="1400" dirty="0" err="1"/>
              <a:t>بيرفلوروهبتيل</a:t>
            </a:r>
            <a:r>
              <a:rPr lang="ar-SA" sz="1400" dirty="0"/>
              <a:t> الخطية أو متفرعة بالصيغة </a:t>
            </a:r>
            <a:r>
              <a:rPr lang="en-US" sz="1400" dirty="0"/>
              <a:t>C</a:t>
            </a:r>
            <a:r>
              <a:rPr lang="en-US" sz="1400" baseline="-25000" dirty="0"/>
              <a:t>7</a:t>
            </a:r>
            <a:r>
              <a:rPr lang="en-US" sz="1400" dirty="0"/>
              <a:t>F</a:t>
            </a:r>
            <a:r>
              <a:rPr lang="en-US" sz="1400" baseline="-25000" dirty="0"/>
              <a:t>15</a:t>
            </a:r>
            <a:r>
              <a:rPr lang="en-US" sz="1400" dirty="0"/>
              <a:t>‐  </a:t>
            </a:r>
            <a:r>
              <a:rPr lang="ar-SA" sz="1400" dirty="0" smtClean="0"/>
              <a:t> مرتبطة </a:t>
            </a:r>
            <a:r>
              <a:rPr lang="ar-SA" sz="1400" dirty="0"/>
              <a:t>مباشرة بأخرى ذرة الكربون كأحد العناصر الهيكلية.</a:t>
            </a:r>
            <a:endParaRPr lang="en-US" sz="1400" dirty="0"/>
          </a:p>
          <a:p>
            <a:pPr algn="just" rtl="1"/>
            <a:r>
              <a:rPr lang="ar-SA" sz="1400" dirty="0"/>
              <a:t>أي مادة ذات صلة (بما في ذلك أملاحها </a:t>
            </a:r>
            <a:r>
              <a:rPr lang="ar-SA" sz="1400" dirty="0" err="1"/>
              <a:t>وبوليمراتها</a:t>
            </a:r>
            <a:r>
              <a:rPr lang="ar-SA" sz="1400" dirty="0"/>
              <a:t>) لها مجموعة مشبعة بالفلور </a:t>
            </a:r>
            <a:r>
              <a:rPr lang="ar-SA" sz="1400" dirty="0" err="1"/>
              <a:t>أوكتيل</a:t>
            </a:r>
            <a:r>
              <a:rPr lang="ar-SA" sz="1400" dirty="0"/>
              <a:t> خطية أو متفرعة بالصيغة </a:t>
            </a:r>
            <a:r>
              <a:rPr lang="en-US" sz="1400" dirty="0"/>
              <a:t>C</a:t>
            </a:r>
            <a:r>
              <a:rPr lang="en-US" sz="1400" baseline="-25000" dirty="0"/>
              <a:t>8</a:t>
            </a:r>
            <a:r>
              <a:rPr lang="en-US" sz="1400" dirty="0"/>
              <a:t>F</a:t>
            </a:r>
            <a:r>
              <a:rPr lang="en-US" sz="1400" baseline="-25000" dirty="0"/>
              <a:t>17</a:t>
            </a:r>
            <a:r>
              <a:rPr lang="en-US" sz="1400" dirty="0"/>
              <a:t>‐  </a:t>
            </a:r>
            <a:r>
              <a:rPr lang="ar-SA" sz="1400" dirty="0" smtClean="0"/>
              <a:t> كأحد </a:t>
            </a:r>
            <a:r>
              <a:rPr lang="ar-SA" sz="1400" dirty="0"/>
              <a:t>العناصر الهيكلية.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52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335BF209-F7B6-5F41-8C21-D36B429BD3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297" b="68545"/>
          <a:stretch/>
        </p:blipFill>
        <p:spPr>
          <a:xfrm>
            <a:off x="-8163" y="-3098"/>
            <a:ext cx="739684" cy="809922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093B4B02-D4ED-4907-A918-D77060B46781}"/>
              </a:ext>
            </a:extLst>
          </p:cNvPr>
          <p:cNvSpPr txBox="1"/>
          <p:nvPr/>
        </p:nvSpPr>
        <p:spPr>
          <a:xfrm>
            <a:off x="731521" y="336519"/>
            <a:ext cx="94846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6937"/>
                </a:solidFill>
                <a:effectLst/>
                <a:uLnTx/>
                <a:uFillTx/>
                <a:latin typeface="Sakkal Majalla" panose="02000000000000000000" pitchFamily="2" charset="-78"/>
              </a:rPr>
              <a:t>المواضي</a:t>
            </a:r>
            <a:r>
              <a:rPr lang="ar-SA" sz="3200" b="1" dirty="0">
                <a:solidFill>
                  <a:srgbClr val="006937"/>
                </a:solidFill>
                <a:latin typeface="Sakkal Majalla" panose="02000000000000000000" pitchFamily="2" charset="-78"/>
              </a:rPr>
              <a:t>ع التي ستطرح في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6937"/>
                </a:solidFill>
                <a:effectLst/>
                <a:uLnTx/>
                <a:uFillTx/>
                <a:latin typeface="Sakkal Majalla" panose="02000000000000000000" pitchFamily="2" charset="-78"/>
              </a:rPr>
              <a:t> 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937"/>
                </a:solidFill>
                <a:effectLst/>
                <a:uLnTx/>
                <a:uFillTx/>
                <a:latin typeface="Sakkal Majalla" panose="02000000000000000000" pitchFamily="2" charset="-78"/>
              </a:rPr>
              <a:t>مؤتمر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6937"/>
                </a:solidFill>
                <a:effectLst/>
                <a:uLnTx/>
                <a:uFillTx/>
                <a:latin typeface="Sakkal Majalla" panose="02000000000000000000" pitchFamily="2" charset="-78"/>
              </a:rPr>
              <a:t>الأطراف 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937"/>
                </a:solidFill>
                <a:effectLst/>
                <a:uLnTx/>
                <a:uFillTx/>
                <a:latin typeface="Sakkal Majalla" panose="02000000000000000000" pitchFamily="2" charset="-78"/>
              </a:rPr>
              <a:t>العاشر لاتفاقية</a:t>
            </a:r>
            <a:r>
              <a:rPr lang="ar-SA" sz="3200" b="1" dirty="0">
                <a:solidFill>
                  <a:srgbClr val="006937"/>
                </a:solidFill>
                <a:latin typeface="Sakkal Majalla" panose="02000000000000000000" pitchFamily="2" charset="-78"/>
              </a:rPr>
              <a:t> </a:t>
            </a:r>
            <a:r>
              <a:rPr lang="ar-SA" sz="3200" b="1" dirty="0" smtClean="0">
                <a:solidFill>
                  <a:srgbClr val="006937"/>
                </a:solidFill>
              </a:rPr>
              <a:t>روتردام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006937"/>
              </a:solidFill>
              <a:effectLst/>
              <a:uLnTx/>
              <a:uFillTx/>
              <a:latin typeface="Sakkal Majalla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296" y="81814"/>
            <a:ext cx="2345704" cy="11833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9611" y="1150509"/>
            <a:ext cx="11390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dirty="0"/>
              <a:t>المواد الكيميائية التي تم النظر فيها بالفعل من قبل مؤتمرات الأطراف السابقة وسينظر فيها في مؤتمر الأطراف القادم:</a:t>
            </a:r>
            <a:endParaRPr lang="en-US" sz="2400" dirty="0"/>
          </a:p>
          <a:p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212177" y="1685470"/>
          <a:ext cx="11767642" cy="3891916"/>
        </p:xfrm>
        <a:graphic>
          <a:graphicData uri="http://schemas.openxmlformats.org/drawingml/2006/table">
            <a:tbl>
              <a:tblPr rtl="1" firstRow="1" firstCol="1" bandRow="1">
                <a:tableStyleId>{10A1B5D5-9B99-4C35-A422-299274C87663}</a:tableStyleId>
              </a:tblPr>
              <a:tblGrid>
                <a:gridCol w="6951556"/>
                <a:gridCol w="1261242"/>
                <a:gridCol w="1481958"/>
                <a:gridCol w="2072886"/>
              </a:tblGrid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cs typeface="+mn-cs"/>
                        </a:rPr>
                        <a:t>المادة الكيميائية</a:t>
                      </a:r>
                      <a:endParaRPr lang="en-US" sz="1600" b="1" dirty="0">
                        <a:effectLst/>
                        <a:latin typeface="Times New Roman" charset="0"/>
                        <a:ea typeface="Calibri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cs typeface="+mn-cs"/>
                        </a:rPr>
                        <a:t>CAS number(s)</a:t>
                      </a:r>
                      <a:endParaRPr lang="en-US" sz="1600" b="1" dirty="0">
                        <a:effectLst/>
                        <a:latin typeface="Times New Roman" charset="0"/>
                        <a:ea typeface="Calibri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cs typeface="+mn-cs"/>
                        </a:rPr>
                        <a:t>فئة</a:t>
                      </a:r>
                      <a:endParaRPr lang="en-US" sz="1600" b="1" dirty="0">
                        <a:effectLst/>
                        <a:latin typeface="Times New Roman" charset="0"/>
                        <a:ea typeface="Calibri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 smtClean="0">
                          <a:effectLst/>
                          <a:latin typeface="Times New Roman" charset="0"/>
                          <a:ea typeface="Calibri" charset="0"/>
                          <a:cs typeface="+mn-cs"/>
                        </a:rPr>
                        <a:t>حالة المملكة</a:t>
                      </a:r>
                      <a:endParaRPr lang="en-US" sz="1600" b="1" dirty="0">
                        <a:effectLst/>
                        <a:latin typeface="Times New Roman" charset="0"/>
                        <a:ea typeface="Calibri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880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Acetochlor</a:t>
                      </a:r>
                      <a:r>
                        <a:rPr lang="ar-SA" sz="1400" dirty="0" smtClean="0">
                          <a:effectLst/>
                        </a:rPr>
                        <a:t> 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ar-SA" sz="1400" dirty="0" err="1" smtClean="0">
                          <a:effectLst/>
                        </a:rPr>
                        <a:t>اسيتوكلور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34256‐82‐1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مبيدات الآفات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effectLst/>
                          <a:latin typeface="Times New Roman" charset="0"/>
                          <a:ea typeface="Calibri" charset="0"/>
                          <a:cs typeface="+mn-cs"/>
                        </a:rPr>
                        <a:t>محظور</a:t>
                      </a:r>
                      <a:r>
                        <a:rPr lang="ar-SA" sz="1400" baseline="0" dirty="0" smtClean="0">
                          <a:effectLst/>
                          <a:latin typeface="Times New Roman" charset="0"/>
                          <a:ea typeface="Calibri" charset="0"/>
                          <a:cs typeface="+mn-cs"/>
                        </a:rPr>
                        <a:t> في المملكة (القائمة </a:t>
                      </a:r>
                      <a:r>
                        <a:rPr lang="en-US" sz="1400" baseline="0" dirty="0" smtClean="0">
                          <a:effectLst/>
                          <a:latin typeface="Times New Roman" charset="0"/>
                          <a:ea typeface="Calibri" charset="0"/>
                          <a:cs typeface="+mn-cs"/>
                        </a:rPr>
                        <a:t>3</a:t>
                      </a:r>
                      <a:r>
                        <a:rPr lang="ar-SA" sz="1400" baseline="0" dirty="0" smtClean="0">
                          <a:effectLst/>
                          <a:latin typeface="Times New Roman" charset="0"/>
                          <a:ea typeface="Calibri" charset="0"/>
                          <a:cs typeface="+mn-cs"/>
                        </a:rPr>
                        <a:t>)*</a:t>
                      </a:r>
                      <a:endParaRPr lang="en-US" sz="1400" dirty="0">
                        <a:effectLst/>
                        <a:latin typeface="Times New Roman" charset="0"/>
                        <a:ea typeface="Calibri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356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</a:rPr>
                        <a:t>Carbosulfan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ar-SA" sz="1400" dirty="0" err="1">
                          <a:effectLst/>
                        </a:rPr>
                        <a:t>كاربوسولفان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55285‐14‐8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مبيدات الآفات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effectLst/>
                          <a:latin typeface="Times New Roman" charset="0"/>
                          <a:ea typeface="Calibri" charset="0"/>
                          <a:cs typeface="+mn-cs"/>
                        </a:rPr>
                        <a:t>محظور</a:t>
                      </a:r>
                      <a:r>
                        <a:rPr lang="ar-SA" sz="1400" baseline="0" dirty="0" smtClean="0">
                          <a:effectLst/>
                          <a:latin typeface="Times New Roman" charset="0"/>
                          <a:ea typeface="Calibri" charset="0"/>
                          <a:cs typeface="+mn-cs"/>
                        </a:rPr>
                        <a:t> في المملكة (القائمة </a:t>
                      </a:r>
                      <a:r>
                        <a:rPr lang="en-US" sz="1400" baseline="0" dirty="0" smtClean="0">
                          <a:effectLst/>
                          <a:latin typeface="Times New Roman" charset="0"/>
                          <a:ea typeface="Calibri" charset="0"/>
                          <a:cs typeface="+mn-cs"/>
                        </a:rPr>
                        <a:t>3</a:t>
                      </a:r>
                      <a:r>
                        <a:rPr lang="ar-SA" sz="1400" baseline="0" dirty="0" smtClean="0">
                          <a:effectLst/>
                          <a:latin typeface="Times New Roman" charset="0"/>
                          <a:ea typeface="Calibri" charset="0"/>
                          <a:cs typeface="+mn-cs"/>
                        </a:rPr>
                        <a:t>)*</a:t>
                      </a:r>
                      <a:endParaRPr lang="en-US" sz="1400" dirty="0" smtClean="0">
                        <a:effectLst/>
                        <a:latin typeface="Times New Roman" charset="0"/>
                        <a:ea typeface="Calibri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Chrysotile Asbestos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ar-SA" sz="1400" dirty="0">
                          <a:effectLst/>
                        </a:rPr>
                        <a:t>أسبست </a:t>
                      </a:r>
                      <a:r>
                        <a:rPr lang="ar-SA" sz="1400" dirty="0" err="1">
                          <a:effectLst/>
                        </a:rPr>
                        <a:t>الكريسوتيل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12001‐29‐5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صناعية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effectLst/>
                          <a:latin typeface="Times New Roman" charset="0"/>
                          <a:ea typeface="Calibri" charset="0"/>
                          <a:cs typeface="+mn-cs"/>
                        </a:rPr>
                        <a:t>-</a:t>
                      </a:r>
                      <a:endParaRPr lang="en-US" sz="1400" dirty="0">
                        <a:effectLst/>
                        <a:latin typeface="Times New Roman" charset="0"/>
                        <a:ea typeface="Calibri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075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Fenthion (ultra‐low‐volume (ULV) formulations at or above 640 g active ingredient/L)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ar-SA" sz="1400" dirty="0" err="1">
                          <a:effectLst/>
                        </a:rPr>
                        <a:t>الفينثيون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55‐38‐9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تركيبات مبيدات الآفات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شديدة الخطورة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effectLst/>
                          <a:latin typeface="Times New Roman" charset="0"/>
                          <a:ea typeface="Calibri" charset="0"/>
                          <a:cs typeface="+mn-cs"/>
                        </a:rPr>
                        <a:t>محظور</a:t>
                      </a:r>
                      <a:r>
                        <a:rPr lang="ar-SA" sz="1400" baseline="0" dirty="0" smtClean="0">
                          <a:effectLst/>
                          <a:latin typeface="Times New Roman" charset="0"/>
                          <a:ea typeface="Calibri" charset="0"/>
                          <a:cs typeface="+mn-cs"/>
                        </a:rPr>
                        <a:t> في المملكة (القائمة </a:t>
                      </a:r>
                      <a:r>
                        <a:rPr lang="en-US" sz="1400" baseline="0" dirty="0" smtClean="0">
                          <a:effectLst/>
                          <a:latin typeface="Times New Roman" charset="0"/>
                          <a:ea typeface="Calibri" charset="0"/>
                          <a:cs typeface="+mn-cs"/>
                        </a:rPr>
                        <a:t>3</a:t>
                      </a:r>
                      <a:r>
                        <a:rPr lang="ar-SA" sz="1400" baseline="0" dirty="0" smtClean="0">
                          <a:effectLst/>
                          <a:latin typeface="Times New Roman" charset="0"/>
                          <a:ea typeface="Calibri" charset="0"/>
                          <a:cs typeface="+mn-cs"/>
                        </a:rPr>
                        <a:t>)*</a:t>
                      </a:r>
                      <a:endParaRPr lang="en-US" sz="1400" dirty="0" smtClean="0">
                        <a:effectLst/>
                        <a:latin typeface="Times New Roman" charset="0"/>
                        <a:ea typeface="Calibri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Liquid formulations (</a:t>
                      </a:r>
                      <a:r>
                        <a:rPr lang="en-US" sz="1400" dirty="0" err="1">
                          <a:effectLst/>
                        </a:rPr>
                        <a:t>emulsifiable</a:t>
                      </a:r>
                      <a:r>
                        <a:rPr lang="en-US" sz="1400" dirty="0">
                          <a:effectLst/>
                        </a:rPr>
                        <a:t> concentrate and soluble concentrate) containing P</a:t>
                      </a:r>
                      <a:r>
                        <a:rPr lang="en-US" sz="1400" dirty="0" smtClean="0">
                          <a:effectLst/>
                        </a:rPr>
                        <a:t>araquat </a:t>
                      </a:r>
                      <a:r>
                        <a:rPr lang="en-US" sz="1400" dirty="0">
                          <a:effectLst/>
                        </a:rPr>
                        <a:t>D</a:t>
                      </a:r>
                      <a:r>
                        <a:rPr lang="en-US" sz="1400" dirty="0" smtClean="0">
                          <a:effectLst/>
                        </a:rPr>
                        <a:t>ichloride </a:t>
                      </a:r>
                      <a:r>
                        <a:rPr lang="en-US" sz="1400" dirty="0">
                          <a:effectLst/>
                        </a:rPr>
                        <a:t>at or above 276 g/L, corresponding to P</a:t>
                      </a:r>
                      <a:r>
                        <a:rPr lang="en-US" sz="1400" dirty="0" smtClean="0">
                          <a:effectLst/>
                        </a:rPr>
                        <a:t>araquat </a:t>
                      </a:r>
                      <a:r>
                        <a:rPr lang="en-US" sz="1400" dirty="0">
                          <a:effectLst/>
                        </a:rPr>
                        <a:t>I</a:t>
                      </a:r>
                      <a:r>
                        <a:rPr lang="en-US" sz="1400" dirty="0" smtClean="0">
                          <a:effectLst/>
                        </a:rPr>
                        <a:t>on </a:t>
                      </a:r>
                      <a:r>
                        <a:rPr lang="en-US" sz="1400" dirty="0">
                          <a:effectLst/>
                        </a:rPr>
                        <a:t>at or </a:t>
                      </a:r>
                      <a:r>
                        <a:rPr lang="en-US" sz="1400" dirty="0" smtClean="0">
                          <a:effectLst/>
                        </a:rPr>
                        <a:t>above </a:t>
                      </a:r>
                      <a:r>
                        <a:rPr lang="en-US" sz="1400" dirty="0">
                          <a:effectLst/>
                        </a:rPr>
                        <a:t>200 g/L</a:t>
                      </a:r>
                      <a:r>
                        <a:rPr lang="en-US" sz="1400" dirty="0" smtClean="0">
                          <a:effectLst/>
                        </a:rPr>
                        <a:t>,</a:t>
                      </a: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ar-SA" sz="1400" dirty="0" smtClean="0"/>
                        <a:t>ثاني كلوريد </a:t>
                      </a:r>
                      <a:r>
                        <a:rPr lang="ar-SA" sz="1400" dirty="0" err="1" smtClean="0"/>
                        <a:t>الباراكوات</a:t>
                      </a:r>
                      <a:r>
                        <a:rPr lang="ar-SA" sz="1400" baseline="0" dirty="0" smtClean="0"/>
                        <a:t> – أيون </a:t>
                      </a:r>
                      <a:r>
                        <a:rPr lang="ar-SA" sz="1400" baseline="0" dirty="0" err="1" smtClean="0"/>
                        <a:t>الباراكوات</a:t>
                      </a:r>
                      <a:endParaRPr lang="en-US" sz="1400" dirty="0">
                        <a:effectLst/>
                        <a:latin typeface="Times New Roman" charset="0"/>
                        <a:ea typeface="Calibri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1910‐42‐5 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4685‐14‐7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تركيبات مبيدات الآفات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شديدة الخطورة</a:t>
                      </a:r>
                      <a:endParaRPr lang="en-US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effectLst/>
                          <a:latin typeface="Times New Roman" charset="0"/>
                          <a:ea typeface="Calibri" charset="0"/>
                          <a:cs typeface="+mn-cs"/>
                        </a:rPr>
                        <a:t>محظور</a:t>
                      </a:r>
                      <a:r>
                        <a:rPr lang="ar-SA" sz="1400" baseline="0" dirty="0" smtClean="0">
                          <a:effectLst/>
                          <a:latin typeface="Times New Roman" charset="0"/>
                          <a:ea typeface="Calibri" charset="0"/>
                          <a:cs typeface="+mn-cs"/>
                        </a:rPr>
                        <a:t> في المملكة (القائمة </a:t>
                      </a:r>
                      <a:r>
                        <a:rPr lang="en-US" sz="1400" baseline="0" dirty="0" smtClean="0">
                          <a:effectLst/>
                          <a:latin typeface="Times New Roman" charset="0"/>
                          <a:ea typeface="Calibri" charset="0"/>
                          <a:cs typeface="+mn-cs"/>
                        </a:rPr>
                        <a:t>3</a:t>
                      </a:r>
                      <a:r>
                        <a:rPr lang="ar-SA" sz="1400" baseline="0" dirty="0" smtClean="0">
                          <a:effectLst/>
                          <a:latin typeface="Times New Roman" charset="0"/>
                          <a:ea typeface="Calibri" charset="0"/>
                          <a:cs typeface="+mn-cs"/>
                        </a:rPr>
                        <a:t>)*</a:t>
                      </a:r>
                      <a:endParaRPr lang="en-US" sz="1400" dirty="0" smtClean="0">
                        <a:effectLst/>
                        <a:latin typeface="Times New Roman" charset="0"/>
                        <a:ea typeface="Calibri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2177" y="5734371"/>
            <a:ext cx="5204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200" dirty="0"/>
              <a:t>*</a:t>
            </a:r>
            <a:r>
              <a:rPr lang="ar-SA" sz="1200" dirty="0" smtClean="0"/>
              <a:t>قائمة </a:t>
            </a:r>
            <a:r>
              <a:rPr lang="ar-SA" sz="1200" dirty="0"/>
              <a:t>المبيدات المحظورة بالمملكة العربية السعودية (3</a:t>
            </a:r>
            <a:r>
              <a:rPr lang="ar-SA" sz="1200" dirty="0" smtClean="0"/>
              <a:t>) – وزارة البيئة </a:t>
            </a:r>
            <a:r>
              <a:rPr lang="ar-SA" sz="1200" dirty="0"/>
              <a:t>والمياه والزراعة المبنية على  القرار الوزاري رقم </a:t>
            </a:r>
            <a:r>
              <a:rPr lang="ar-SA" sz="1200" dirty="0" smtClean="0"/>
              <a:t>(١٣٦٦١٨/١١٣٥/١٤٤٣) </a:t>
            </a:r>
            <a:r>
              <a:rPr lang="ar-SA" sz="1200" dirty="0"/>
              <a:t>وتاريخ </a:t>
            </a:r>
            <a:r>
              <a:rPr lang="ar-SA" sz="1200" dirty="0" smtClean="0"/>
              <a:t>١٤٤٣/٠٦/١٣هـ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5765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335BF209-F7B6-5F41-8C21-D36B429BD3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297" b="68545"/>
          <a:stretch/>
        </p:blipFill>
        <p:spPr>
          <a:xfrm>
            <a:off x="-8163" y="-3098"/>
            <a:ext cx="739684" cy="809922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093B4B02-D4ED-4907-A918-D77060B46781}"/>
              </a:ext>
            </a:extLst>
          </p:cNvPr>
          <p:cNvSpPr txBox="1"/>
          <p:nvPr/>
        </p:nvSpPr>
        <p:spPr>
          <a:xfrm>
            <a:off x="731521" y="336519"/>
            <a:ext cx="94846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>
              <a:defRPr/>
            </a:pPr>
            <a:r>
              <a:rPr lang="ar-SA" sz="3200" b="1" dirty="0" smtClean="0">
                <a:solidFill>
                  <a:srgbClr val="006937"/>
                </a:solidFill>
                <a:latin typeface="Sakkal Majalla" panose="02000000000000000000" pitchFamily="2" charset="-78"/>
              </a:rPr>
              <a:t>استعراض وتحليل مقترح تعديل نص المادة ١٦ من اتفاقية </a:t>
            </a:r>
            <a:r>
              <a:rPr lang="ar-SA" sz="3200" b="1" dirty="0" smtClean="0">
                <a:solidFill>
                  <a:srgbClr val="006937"/>
                </a:solidFill>
              </a:rPr>
              <a:t>روتردام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006937"/>
              </a:solidFill>
              <a:effectLst/>
              <a:uLnTx/>
              <a:uFillTx/>
              <a:latin typeface="Sakkal Majalla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296" y="81814"/>
            <a:ext cx="2345704" cy="11833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5596" y="1309358"/>
            <a:ext cx="115016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charset="0"/>
              <a:buChar char="•"/>
            </a:pPr>
            <a:r>
              <a:rPr lang="ar-SA" sz="2400" dirty="0"/>
              <a:t>نوقش المقترح في الاجتماعين الثامن والتاسع لمؤتمر </a:t>
            </a:r>
            <a:r>
              <a:rPr lang="ar-SA" sz="2400" dirty="0" smtClean="0"/>
              <a:t>الأطراف المقدم من قبل المجموعة الإفريقية </a:t>
            </a:r>
            <a:r>
              <a:rPr lang="ar-SA" sz="2400" dirty="0"/>
              <a:t>(</a:t>
            </a:r>
            <a:r>
              <a:rPr lang="ar-SA" sz="2400" dirty="0" err="1"/>
              <a:t>إسواتيني</a:t>
            </a:r>
            <a:r>
              <a:rPr lang="ar-SA" sz="2400" dirty="0"/>
              <a:t> وبوتسوانا وجمهورية تنزانيا المتحدة وجنوب أفريقيا وزامبيا وزمبابوي وغانا والكاميرون وكينيا وليسوتو وملاوي وموزامبيق وناميبيا ونيجيريا) بشأن </a:t>
            </a:r>
            <a:r>
              <a:rPr lang="ar-SA" sz="2400" dirty="0" smtClean="0"/>
              <a:t>المساعدة التقنية بتاريخ أكتوبر ٢٠١٦م. </a:t>
            </a:r>
          </a:p>
          <a:p>
            <a:pPr marL="342900" indent="-342900" algn="r" rtl="1">
              <a:buFont typeface="Arial" charset="0"/>
              <a:buChar char="•"/>
            </a:pPr>
            <a:r>
              <a:rPr lang="ar-SA" sz="2400" dirty="0" smtClean="0"/>
              <a:t>في </a:t>
            </a:r>
            <a:r>
              <a:rPr lang="ar-SA" sz="2400" dirty="0"/>
              <a:t>الاجتماع التاسع لمؤتمر الأطراف، وافق المؤتمر على إرجاء مواصلة النظر في مقترح تعديل المادة </a:t>
            </a:r>
            <a:r>
              <a:rPr lang="ar-SA" sz="2400" dirty="0" smtClean="0"/>
              <a:t>١٦من </a:t>
            </a:r>
            <a:r>
              <a:rPr lang="ar-SA" sz="2400" dirty="0"/>
              <a:t>الاتفاقية حتى اجتماعه </a:t>
            </a:r>
            <a:r>
              <a:rPr lang="ar-SA" sz="2400" dirty="0" smtClean="0"/>
              <a:t>العاشر.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85596" y="3201652"/>
            <a:ext cx="1150160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/>
              <a:t>النص الحالي للمادة 16 بصيغة تتبع التغييرات التي تعكس التعديل المقترح</a:t>
            </a:r>
            <a:endParaRPr lang="en-US" sz="2400" b="1" dirty="0"/>
          </a:p>
          <a:p>
            <a:pPr algn="r" rtl="1"/>
            <a:r>
              <a:rPr lang="ar-SA" sz="2000" dirty="0"/>
              <a:t>’’المادة 16</a:t>
            </a:r>
            <a:endParaRPr lang="en-US" sz="2000" dirty="0"/>
          </a:p>
          <a:p>
            <a:pPr algn="just" rtl="1"/>
            <a:r>
              <a:rPr lang="ar-SA" sz="2000" dirty="0"/>
              <a:t>المساعدة التقنية </a:t>
            </a:r>
            <a:r>
              <a:rPr lang="ar-SA" sz="2000" u="sng" dirty="0"/>
              <a:t>والمالية</a:t>
            </a:r>
            <a:endParaRPr lang="en-US" sz="2000" dirty="0"/>
          </a:p>
          <a:p>
            <a:pPr algn="just" rtl="1"/>
            <a:r>
              <a:rPr lang="ar-SA" sz="2000" dirty="0"/>
              <a:t>تتعاون الأطراف، مع مراعاة الاحتياجات الخاصة للبلدان النامية والبلدان التي تمر اقتصاداتها بمرحلة انتقالية، في </a:t>
            </a:r>
            <a:r>
              <a:rPr lang="ar-SA" sz="2000" strike="sngStrike" dirty="0"/>
              <a:t>تشجيع</a:t>
            </a:r>
            <a:r>
              <a:rPr lang="ar-SA" sz="2000" dirty="0"/>
              <a:t> </a:t>
            </a:r>
            <a:r>
              <a:rPr lang="ar-SA" sz="2000" u="sng" dirty="0"/>
              <a:t>توفير</a:t>
            </a:r>
            <a:r>
              <a:rPr lang="ar-SA" sz="2000" dirty="0"/>
              <a:t> المساعدة التقنية </a:t>
            </a:r>
            <a:r>
              <a:rPr lang="ar-SA" sz="2000" u="sng" dirty="0"/>
              <a:t>والمالية</a:t>
            </a:r>
            <a:r>
              <a:rPr lang="ar-SA" sz="2000" dirty="0"/>
              <a:t> لتطوير البنية الأساسية والقدرات الضرورية لإدارة الكيماويات من أجل المساعدة على تنفيذ هذه الاتفاقية </a:t>
            </a:r>
            <a:r>
              <a:rPr lang="ar-SA" sz="2000" u="sng" dirty="0"/>
              <a:t>عن طريق الصندوق </a:t>
            </a:r>
            <a:r>
              <a:rPr lang="ar-SA" sz="2000" u="sng" dirty="0" err="1"/>
              <a:t>الاستئماني</a:t>
            </a:r>
            <a:r>
              <a:rPr lang="ar-SA" sz="2000" u="sng" dirty="0"/>
              <a:t> لمرفق البيئة العالمية</a:t>
            </a:r>
            <a:r>
              <a:rPr lang="ar-SA" sz="2000" dirty="0"/>
              <a:t>، وعلى الأطراف </a:t>
            </a:r>
            <a:r>
              <a:rPr lang="ar-SA" sz="2000" u="sng" dirty="0"/>
              <a:t>من البلدان المتقدمة النمو وغيرها من الأطراف</a:t>
            </a:r>
            <a:r>
              <a:rPr lang="ar-SA" sz="2000" dirty="0"/>
              <a:t> التي توجد لديها برامج أكثر تقدماً لتنظيم الكيماويات أن تقدم المساعدة التقنية </a:t>
            </a:r>
            <a:r>
              <a:rPr lang="ar-SA" sz="2000" u="sng" dirty="0"/>
              <a:t>والمالية،</a:t>
            </a:r>
            <a:r>
              <a:rPr lang="ar-SA" sz="2000" dirty="0"/>
              <a:t> </a:t>
            </a:r>
            <a:r>
              <a:rPr lang="ar-SA" sz="2000" strike="sngStrike" dirty="0"/>
              <a:t>بما في ذلك التدريب،</a:t>
            </a:r>
            <a:r>
              <a:rPr lang="ar-SA" sz="2000" dirty="0"/>
              <a:t> ل</a:t>
            </a:r>
            <a:r>
              <a:rPr lang="ar-SA" sz="2000" strike="sngStrike" dirty="0"/>
              <a:t>لأطراف الأخرى </a:t>
            </a:r>
            <a:r>
              <a:rPr lang="ar-SA" sz="2000" u="sng" strike="sngStrike" dirty="0"/>
              <a:t>من</a:t>
            </a:r>
            <a:r>
              <a:rPr lang="ar-SA" sz="2000" u="sng" dirty="0"/>
              <a:t> </a:t>
            </a:r>
            <a:r>
              <a:rPr lang="ar-SA" sz="2000" u="sng" strike="sngStrike" dirty="0"/>
              <a:t>ا</a:t>
            </a:r>
            <a:r>
              <a:rPr lang="ar-SA" sz="2000" u="sng" dirty="0"/>
              <a:t>لبلدان النامية والأطراف التي تمر </a:t>
            </a:r>
            <a:r>
              <a:rPr lang="ar-SA" sz="2000" dirty="0"/>
              <a:t>اقتصاداتها</a:t>
            </a:r>
            <a:r>
              <a:rPr lang="ar-SA" sz="2000" u="sng" dirty="0"/>
              <a:t> بمرحلة انتقالية</a:t>
            </a:r>
            <a:r>
              <a:rPr lang="ar-SA" sz="2000" dirty="0"/>
              <a:t> في مجال تطوير </a:t>
            </a:r>
            <a:r>
              <a:rPr lang="ar-SA" sz="2000" u="sng" dirty="0"/>
              <a:t>مشاريع تهدف إلى</a:t>
            </a:r>
            <a:r>
              <a:rPr lang="ar-SA" sz="2000" dirty="0"/>
              <a:t> </a:t>
            </a:r>
            <a:r>
              <a:rPr lang="ar-SA" sz="2000" strike="sngStrike" dirty="0"/>
              <a:t>بياناتها الأساسية و</a:t>
            </a:r>
            <a:r>
              <a:rPr lang="ar-SA" sz="2000" u="sng" dirty="0"/>
              <a:t>تعزيز</a:t>
            </a:r>
            <a:r>
              <a:rPr lang="ar-SA" sz="2000" dirty="0"/>
              <a:t> قدراتها على إدارة الكيماويات طوال دورات بقائها، </a:t>
            </a:r>
            <a:r>
              <a:rPr lang="ar-SA" sz="2000" u="sng" dirty="0"/>
              <a:t>واتخاذ قرارات مستنيرة بشأن إدراج الكيماويات في المرفق الثالث للاتفاقية</a:t>
            </a:r>
            <a:r>
              <a:rPr lang="ar-SA" sz="2000" dirty="0"/>
              <a:t>.</a:t>
            </a:r>
            <a:endParaRPr lang="en-US" sz="2000" dirty="0"/>
          </a:p>
          <a:p>
            <a:pPr marL="0" algn="r" defTabSz="914400" rtl="1" eaLnBrk="1" latinLnBrk="0" hangingPunct="1"/>
            <a:endParaRPr lang="en-US" dirty="0"/>
          </a:p>
        </p:txBody>
      </p:sp>
      <p:pic>
        <p:nvPicPr>
          <p:cNvPr id="6146" name="Picture 2" descr="دد دول أفريقيا وأسماؤها - موضو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2545"/>
            <a:ext cx="1922236" cy="11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49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335BF209-F7B6-5F41-8C21-D36B429BD3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297" b="68545"/>
          <a:stretch/>
        </p:blipFill>
        <p:spPr>
          <a:xfrm>
            <a:off x="-8163" y="-3098"/>
            <a:ext cx="739684" cy="809922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36220" y="1227475"/>
          <a:ext cx="11719556" cy="4631837"/>
        </p:xfrm>
        <a:graphic>
          <a:graphicData uri="http://schemas.openxmlformats.org/drawingml/2006/table">
            <a:tbl>
              <a:tblPr rtl="1" firstRow="1" firstCol="1" bandRow="1">
                <a:tableStyleId>{10A1B5D5-9B99-4C35-A422-299274C87663}</a:tableStyleId>
              </a:tblPr>
              <a:tblGrid>
                <a:gridCol w="3452207"/>
                <a:gridCol w="2706648"/>
                <a:gridCol w="3175560"/>
                <a:gridCol w="2385141"/>
              </a:tblGrid>
              <a:tr h="108783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>
                          <a:effectLst/>
                        </a:rPr>
                        <a:t>مجموعات اتصال مشتركة بين اتفاقيات بازل وروتردام واستكهولم </a:t>
                      </a:r>
                      <a:r>
                        <a:rPr lang="en-US" sz="2000" b="1">
                          <a:effectLst/>
                        </a:rPr>
                        <a:t>BRS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Arial Unicode MS" charset="0"/>
                        <a:cs typeface="+mn-cs"/>
                      </a:endParaRPr>
                    </a:p>
                  </a:txBody>
                  <a:tcPr marL="45326" marR="453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effectLst/>
                        </a:rPr>
                        <a:t>مجموعات اتصال خاصة باتفاقية بازل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effectLst/>
                        </a:rPr>
                        <a:t>BC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Arial Unicode MS" charset="0"/>
                        <a:cs typeface="+mn-cs"/>
                      </a:endParaRPr>
                    </a:p>
                  </a:txBody>
                  <a:tcPr marL="45326" marR="453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>
                          <a:effectLst/>
                        </a:rPr>
                        <a:t>مجموعات اتصال خاصة باتفاقية روتردام</a:t>
                      </a:r>
                      <a:endParaRPr lang="en-US" sz="2000" b="1">
                        <a:effectLst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>
                          <a:effectLst/>
                        </a:rPr>
                        <a:t>RC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Arial Unicode MS" charset="0"/>
                        <a:cs typeface="+mn-cs"/>
                      </a:endParaRPr>
                    </a:p>
                  </a:txBody>
                  <a:tcPr marL="45326" marR="453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effectLst/>
                        </a:rPr>
                        <a:t>مجموعات اتصال خاصة باتفاقية استكهولم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effectLst/>
                        </a:rPr>
                        <a:t>SC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Arial Unicode MS" charset="0"/>
                        <a:cs typeface="+mn-cs"/>
                      </a:endParaRPr>
                    </a:p>
                  </a:txBody>
                  <a:tcPr marL="45326" marR="453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793">
                <a:tc>
                  <a:txBody>
                    <a:bodyPr/>
                    <a:lstStyle/>
                    <a:p>
                      <a:pPr marL="342900" marR="0" lvl="0" indent="-34290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charset="0"/>
                        <a:buChar char="o"/>
                      </a:pPr>
                      <a:r>
                        <a:rPr lang="ar-SA" sz="2000" b="0" dirty="0">
                          <a:effectLst/>
                        </a:rPr>
                        <a:t>مجموعة برامج العمل والميزانية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Arial Unicode MS" charset="0"/>
                        <a:cs typeface="+mn-cs"/>
                      </a:endParaRPr>
                    </a:p>
                  </a:txBody>
                  <a:tcPr marL="45326" marR="453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charset="0"/>
                        <a:buChar char="o"/>
                      </a:pPr>
                      <a:r>
                        <a:rPr lang="ar-SA" sz="2000" b="0" dirty="0">
                          <a:effectLst/>
                        </a:rPr>
                        <a:t>مجموعة المسائل التقنية (بما في ذلك البلاستيك)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Arial Unicode MS" charset="0"/>
                        <a:cs typeface="+mn-cs"/>
                      </a:endParaRPr>
                    </a:p>
                  </a:txBody>
                  <a:tcPr marL="45326" marR="453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charset="0"/>
                        <a:buChar char="o"/>
                      </a:pPr>
                      <a:r>
                        <a:rPr lang="ar-SA" sz="2000" b="0" dirty="0">
                          <a:effectLst/>
                        </a:rPr>
                        <a:t>المجموعة المعنية بإدراج المواد الكيميائية في المرفق الثالث من الاتفاقية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Arial Unicode MS" charset="0"/>
                        <a:cs typeface="+mn-cs"/>
                      </a:endParaRPr>
                    </a:p>
                  </a:txBody>
                  <a:tcPr marL="45326" marR="453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charset="0"/>
                        <a:buChar char="o"/>
                      </a:pPr>
                      <a:r>
                        <a:rPr lang="ar-SA" sz="2000" b="0" dirty="0">
                          <a:effectLst/>
                        </a:rPr>
                        <a:t>مجموعة جدولة قائمة المواد الكيميائية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Arial Unicode MS" charset="0"/>
                        <a:cs typeface="+mn-cs"/>
                      </a:endParaRPr>
                    </a:p>
                  </a:txBody>
                  <a:tcPr marL="45326" marR="453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876">
                <a:tc>
                  <a:txBody>
                    <a:bodyPr/>
                    <a:lstStyle/>
                    <a:p>
                      <a:pPr marL="342900" marR="0" lvl="0" indent="-34290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charset="0"/>
                        <a:buChar char="o"/>
                      </a:pPr>
                      <a:r>
                        <a:rPr lang="ar-SA" sz="2000" b="0" dirty="0">
                          <a:effectLst/>
                        </a:rPr>
                        <a:t>مجموعة القضايا المشتركة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Arial Unicode MS" charset="0"/>
                        <a:cs typeface="+mn-cs"/>
                      </a:endParaRPr>
                    </a:p>
                  </a:txBody>
                  <a:tcPr marL="45326" marR="453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charset="0"/>
                        <a:buChar char="o"/>
                      </a:pPr>
                      <a:r>
                        <a:rPr lang="ar-SA" sz="2000" b="0" dirty="0">
                          <a:effectLst/>
                        </a:rPr>
                        <a:t>مجموعة المسائل الاستراتيجية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Arial Unicode MS" charset="0"/>
                        <a:cs typeface="+mn-cs"/>
                      </a:endParaRPr>
                    </a:p>
                  </a:txBody>
                  <a:tcPr marL="45326" marR="453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charset="0"/>
                        <a:buChar char="o"/>
                      </a:pPr>
                      <a:r>
                        <a:rPr lang="ar-SA" sz="2000" b="0" dirty="0">
                          <a:effectLst/>
                        </a:rPr>
                        <a:t>مجموعة الامتثال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Arial Unicode MS" charset="0"/>
                        <a:cs typeface="+mn-cs"/>
                      </a:endParaRPr>
                    </a:p>
                  </a:txBody>
                  <a:tcPr marL="45326" marR="453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charset="0"/>
                        <a:buChar char="o"/>
                      </a:pPr>
                      <a:r>
                        <a:rPr lang="ar-SA" sz="2000" b="0" dirty="0">
                          <a:effectLst/>
                        </a:rPr>
                        <a:t>مجموعة الامتثال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Arial Unicode MS" charset="0"/>
                        <a:cs typeface="+mn-cs"/>
                      </a:endParaRPr>
                    </a:p>
                  </a:txBody>
                  <a:tcPr marL="45326" marR="453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7834">
                <a:tc>
                  <a:txBody>
                    <a:bodyPr/>
                    <a:lstStyle/>
                    <a:p>
                      <a:pPr marL="342900" marR="0" lvl="0" indent="-34290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charset="0"/>
                        <a:buChar char="o"/>
                      </a:pPr>
                      <a:r>
                        <a:rPr lang="ar-SA" sz="2000" b="0" dirty="0">
                          <a:effectLst/>
                        </a:rPr>
                        <a:t>مجموعة المساعدة التقنية / الموارد والآليات المالية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Arial Unicode MS" charset="0"/>
                        <a:cs typeface="+mn-cs"/>
                      </a:endParaRPr>
                    </a:p>
                  </a:txBody>
                  <a:tcPr marL="45326" marR="453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charset="0"/>
                        <a:buChar char="o"/>
                      </a:pPr>
                      <a:r>
                        <a:rPr lang="ar-SA" sz="2000" b="0" dirty="0">
                          <a:effectLst/>
                        </a:rPr>
                        <a:t>مجموعة الامتثال والمسائل القانونية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Arial Unicode MS" charset="0"/>
                        <a:cs typeface="+mn-cs"/>
                      </a:endParaRPr>
                    </a:p>
                  </a:txBody>
                  <a:tcPr marL="45326" marR="453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charset="0"/>
                        <a:buChar char="o"/>
                      </a:pPr>
                      <a:r>
                        <a:rPr lang="ar-SA" sz="2000" b="0" dirty="0">
                          <a:effectLst/>
                        </a:rPr>
                        <a:t>الفريق المعني بتعزيز فعالية الاتفاقية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Arial Unicode MS" charset="0"/>
                        <a:cs typeface="+mn-cs"/>
                      </a:endParaRPr>
                    </a:p>
                  </a:txBody>
                  <a:tcPr marL="45326" marR="453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24261" y="216930"/>
            <a:ext cx="1019495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x-none" sz="2800" b="1" i="0" u="none" strike="noStrike" cap="none" normalizeH="0" baseline="0" dirty="0">
                <a:ln>
                  <a:noFill/>
                </a:ln>
                <a:solidFill>
                  <a:srgbClr val="006937"/>
                </a:solidFill>
                <a:effectLst/>
                <a:latin typeface="Arial" charset="0"/>
              </a:rPr>
              <a:t>تحديد بعض مواضيع مجموعات الاتصال التي ستعقد خلال</a:t>
            </a:r>
            <a:r>
              <a:rPr kumimoji="0" lang="x-none" altLang="x-none" sz="2800" b="1" i="0" u="none" strike="noStrike" cap="none" normalizeH="0" baseline="0" dirty="0">
                <a:ln>
                  <a:noFill/>
                </a:ln>
                <a:solidFill>
                  <a:srgbClr val="006937"/>
                </a:solidFill>
                <a:effectLst/>
                <a:latin typeface="Arial" charset="0"/>
              </a:rPr>
              <a:t> </a:t>
            </a:r>
            <a:r>
              <a:rPr kumimoji="0" lang="ar-SA" altLang="x-none" sz="2800" b="1" i="0" u="none" strike="noStrike" cap="none" normalizeH="0" baseline="0" dirty="0">
                <a:ln>
                  <a:noFill/>
                </a:ln>
                <a:solidFill>
                  <a:srgbClr val="006937"/>
                </a:solidFill>
                <a:effectLst/>
                <a:latin typeface="Arial" charset="0"/>
              </a:rPr>
              <a:t>اجتماعات مؤتمرات </a:t>
            </a:r>
            <a:r>
              <a:rPr kumimoji="0" lang="ar-SA" altLang="x-none" sz="2800" b="1" i="0" u="none" strike="noStrike" cap="none" normalizeH="0" baseline="0" dirty="0" smtClean="0">
                <a:ln>
                  <a:noFill/>
                </a:ln>
                <a:solidFill>
                  <a:srgbClr val="006937"/>
                </a:solidFill>
                <a:effectLst/>
                <a:latin typeface="Arial" charset="0"/>
              </a:rPr>
              <a:t>الأطراف</a:t>
            </a:r>
            <a:endParaRPr kumimoji="0" lang="x-none" altLang="x-none" sz="2800" b="1" i="0" u="none" strike="noStrike" cap="none" normalizeH="0" baseline="0" dirty="0">
              <a:ln>
                <a:noFill/>
              </a:ln>
              <a:solidFill>
                <a:srgbClr val="006937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61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F3BDFF5-861F-BB4A-AE01-99AACE25A5A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3776EC5-C21F-0846-B80D-A3B9A4924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75" t="32449" r="30681" b="36968"/>
          <a:stretch/>
        </p:blipFill>
        <p:spPr>
          <a:xfrm>
            <a:off x="3044163" y="2235059"/>
            <a:ext cx="5815632" cy="238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BB55A72B039144AAAE6CFB78585A3A" ma:contentTypeVersion="5" ma:contentTypeDescription="Create a new document." ma:contentTypeScope="" ma:versionID="2fe51ee0f597e4f8ac3c03a8785d1fc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21f84b3650ed2bf5a9d4ce4cbd0c7b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VariationsItemGroup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VariationsItemGroupID" ma:index="10" nillable="true" ma:displayName="Item Group ID" ma:description="" ma:hidden="true" ma:internalName="VariationsItemGroupID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ariationsItemGroupID xmlns="http://schemas.microsoft.com/sharepoint/v3">23caa9ea-84a0-4e12-8045-4f45cc70cb90</VariationsItemGroupID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C6EF6EB-4904-4379-B3D0-2A861E712814}"/>
</file>

<file path=customXml/itemProps2.xml><?xml version="1.0" encoding="utf-8"?>
<ds:datastoreItem xmlns:ds="http://schemas.openxmlformats.org/officeDocument/2006/customXml" ds:itemID="{F2B76D73-73B9-41C1-8948-45881F0331BD}"/>
</file>

<file path=customXml/itemProps3.xml><?xml version="1.0" encoding="utf-8"?>
<ds:datastoreItem xmlns:ds="http://schemas.openxmlformats.org/officeDocument/2006/customXml" ds:itemID="{8FC42B57-FD26-4CF8-BD84-DE578AB3EBE6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932</Words>
  <Application>Microsoft Macintosh PowerPoint</Application>
  <PresentationFormat>Widescreen</PresentationFormat>
  <Paragraphs>117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 Unicode MS</vt:lpstr>
      <vt:lpstr>Calibri</vt:lpstr>
      <vt:lpstr>Calibri Light</vt:lpstr>
      <vt:lpstr>Courier New</vt:lpstr>
      <vt:lpstr>Sakkal Majalla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ibrahim alboshi</dc:creator>
  <cp:lastModifiedBy>ibrahim alboshi</cp:lastModifiedBy>
  <cp:revision>2</cp:revision>
  <dcterms:created xsi:type="dcterms:W3CDTF">2022-05-15T21:04:06Z</dcterms:created>
  <dcterms:modified xsi:type="dcterms:W3CDTF">2022-05-15T21:21:08Z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0x010100BBBB55A72B039144AAAE6CFB78585A3A</vt:lpwstr>
  </property>
</Properties>
</file>